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79" r:id="rId5"/>
    <p:sldId id="257" r:id="rId6"/>
    <p:sldId id="261" r:id="rId7"/>
    <p:sldId id="262" r:id="rId8"/>
    <p:sldId id="263" r:id="rId9"/>
    <p:sldId id="277" r:id="rId10"/>
    <p:sldId id="282" r:id="rId11"/>
    <p:sldId id="266" r:id="rId12"/>
    <p:sldId id="278" r:id="rId13"/>
    <p:sldId id="280" r:id="rId14"/>
    <p:sldId id="281" r:id="rId15"/>
    <p:sldId id="283" r:id="rId16"/>
    <p:sldId id="284" r:id="rId17"/>
    <p:sldId id="285" r:id="rId18"/>
    <p:sldId id="286" r:id="rId19"/>
    <p:sldId id="260" r:id="rId20"/>
    <p:sldId id="287" r:id="rId21"/>
    <p:sldId id="288" r:id="rId22"/>
    <p:sldId id="289" r:id="rId23"/>
    <p:sldId id="264" r:id="rId24"/>
    <p:sldId id="265" r:id="rId25"/>
    <p:sldId id="290" r:id="rId26"/>
    <p:sldId id="267"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273" r:id="rId41"/>
    <p:sldId id="304" r:id="rId42"/>
    <p:sldId id="305" r:id="rId43"/>
    <p:sldId id="306" r:id="rId44"/>
    <p:sldId id="307" r:id="rId45"/>
    <p:sldId id="308" r:id="rId46"/>
    <p:sldId id="309" r:id="rId47"/>
    <p:sldId id="310" r:id="rId48"/>
    <p:sldId id="311" r:id="rId49"/>
    <p:sldId id="272" r:id="rId50"/>
    <p:sldId id="312" r:id="rId51"/>
    <p:sldId id="313" r:id="rId52"/>
    <p:sldId id="268" r:id="rId53"/>
    <p:sldId id="269" r:id="rId54"/>
    <p:sldId id="271" r:id="rId55"/>
    <p:sldId id="27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B6B9"/>
    <a:srgbClr val="97A1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9" autoAdjust="0"/>
    <p:restoredTop sz="94660"/>
  </p:normalViewPr>
  <p:slideViewPr>
    <p:cSldViewPr snapToGrid="0">
      <p:cViewPr varScale="1">
        <p:scale>
          <a:sx n="103" d="100"/>
          <a:sy n="103" d="100"/>
        </p:scale>
        <p:origin x="138"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ÜCHER Patrick" userId="fbc39f09-5e92-4ac6-9cbf-d5575c4486dc" providerId="ADAL" clId="{B1A4FE69-970F-CC4E-96F7-D23044F1B20F}"/>
    <pc:docChg chg="sldOrd">
      <pc:chgData name="BRÜCHER Patrick" userId="fbc39f09-5e92-4ac6-9cbf-d5575c4486dc" providerId="ADAL" clId="{B1A4FE69-970F-CC4E-96F7-D23044F1B20F}" dt="2024-01-09T07:53:07.863" v="1" actId="1076"/>
      <pc:docMkLst>
        <pc:docMk/>
      </pc:docMkLst>
      <pc:sldChg chg="ord">
        <pc:chgData name="BRÜCHER Patrick" userId="fbc39f09-5e92-4ac6-9cbf-d5575c4486dc" providerId="ADAL" clId="{B1A4FE69-970F-CC4E-96F7-D23044F1B20F}" dt="2024-01-09T07:53:07.863" v="1" actId="1076"/>
        <pc:sldMkLst>
          <pc:docMk/>
          <pc:sldMk cId="592771499" sldId="257"/>
        </pc:sldMkLst>
      </pc:sldChg>
      <pc:sldChg chg="ord">
        <pc:chgData name="BRÜCHER Patrick" userId="fbc39f09-5e92-4ac6-9cbf-d5575c4486dc" providerId="ADAL" clId="{B1A4FE69-970F-CC4E-96F7-D23044F1B20F}" dt="2024-01-09T07:52:56.671" v="0" actId="1076"/>
        <pc:sldMkLst>
          <pc:docMk/>
          <pc:sldMk cId="1766897283" sldId="25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571D-086C-0F6F-5D15-2E3CDB14C2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754F69-FA45-1401-3A3B-D42282A1DF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98EBC0-50D9-6EDF-69C6-3834FF654289}"/>
              </a:ext>
            </a:extLst>
          </p:cNvPr>
          <p:cNvSpPr>
            <a:spLocks noGrp="1"/>
          </p:cNvSpPr>
          <p:nvPr>
            <p:ph type="dt" sz="half" idx="10"/>
          </p:nvPr>
        </p:nvSpPr>
        <p:spPr/>
        <p:txBody>
          <a:bodyPr/>
          <a:lstStyle/>
          <a:p>
            <a:fld id="{421E7FD4-875B-4B83-ABBE-6A5E42E2E64C}" type="datetimeFigureOut">
              <a:rPr lang="en-US" smtClean="0"/>
              <a:t>1/9/24</a:t>
            </a:fld>
            <a:endParaRPr lang="en-US"/>
          </a:p>
        </p:txBody>
      </p:sp>
      <p:sp>
        <p:nvSpPr>
          <p:cNvPr id="5" name="Footer Placeholder 4">
            <a:extLst>
              <a:ext uri="{FF2B5EF4-FFF2-40B4-BE49-F238E27FC236}">
                <a16:creationId xmlns:a16="http://schemas.microsoft.com/office/drawing/2014/main" id="{FD842543-DAC1-C5C1-DE76-AD9E0C8EC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FC738-28B8-EB5F-5A3B-774CBC837D70}"/>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3167385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90F91-9A35-18D4-7AF9-8653F009AB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F96B99-F979-F95D-26DD-FC705E2061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95EF6B-BF66-DC1F-18EA-8F0C4A1B6E49}"/>
              </a:ext>
            </a:extLst>
          </p:cNvPr>
          <p:cNvSpPr>
            <a:spLocks noGrp="1"/>
          </p:cNvSpPr>
          <p:nvPr>
            <p:ph type="dt" sz="half" idx="10"/>
          </p:nvPr>
        </p:nvSpPr>
        <p:spPr/>
        <p:txBody>
          <a:bodyPr/>
          <a:lstStyle/>
          <a:p>
            <a:fld id="{421E7FD4-875B-4B83-ABBE-6A5E42E2E64C}" type="datetimeFigureOut">
              <a:rPr lang="en-US" smtClean="0"/>
              <a:t>1/9/24</a:t>
            </a:fld>
            <a:endParaRPr lang="en-US"/>
          </a:p>
        </p:txBody>
      </p:sp>
      <p:sp>
        <p:nvSpPr>
          <p:cNvPr id="5" name="Footer Placeholder 4">
            <a:extLst>
              <a:ext uri="{FF2B5EF4-FFF2-40B4-BE49-F238E27FC236}">
                <a16:creationId xmlns:a16="http://schemas.microsoft.com/office/drawing/2014/main" id="{E41AEBCC-7F73-B3D5-86E1-3E08BE8E8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91B8B-C197-CF01-AC59-14BC34C95590}"/>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311334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15429D-B475-DADD-AB91-E8351CC928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123146-CD03-DF47-64FA-70122B6CAB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D475A-D01A-A4C7-71FD-8F80C6109AAA}"/>
              </a:ext>
            </a:extLst>
          </p:cNvPr>
          <p:cNvSpPr>
            <a:spLocks noGrp="1"/>
          </p:cNvSpPr>
          <p:nvPr>
            <p:ph type="dt" sz="half" idx="10"/>
          </p:nvPr>
        </p:nvSpPr>
        <p:spPr/>
        <p:txBody>
          <a:bodyPr/>
          <a:lstStyle/>
          <a:p>
            <a:fld id="{421E7FD4-875B-4B83-ABBE-6A5E42E2E64C}" type="datetimeFigureOut">
              <a:rPr lang="en-US" smtClean="0"/>
              <a:t>1/9/24</a:t>
            </a:fld>
            <a:endParaRPr lang="en-US"/>
          </a:p>
        </p:txBody>
      </p:sp>
      <p:sp>
        <p:nvSpPr>
          <p:cNvPr id="5" name="Footer Placeholder 4">
            <a:extLst>
              <a:ext uri="{FF2B5EF4-FFF2-40B4-BE49-F238E27FC236}">
                <a16:creationId xmlns:a16="http://schemas.microsoft.com/office/drawing/2014/main" id="{8C3F182D-9541-4D73-7C34-FCD30D3D4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98DDE-2B96-CB31-87BF-62FED66A14C0}"/>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4246865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5CC0-5F25-03CE-BFF4-0727DD8A3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DA5B69-CA5C-E7A4-7C19-4931278992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B7CE6E-CF63-5065-D18D-1B138A6792A1}"/>
              </a:ext>
            </a:extLst>
          </p:cNvPr>
          <p:cNvSpPr>
            <a:spLocks noGrp="1"/>
          </p:cNvSpPr>
          <p:nvPr>
            <p:ph type="dt" sz="half" idx="10"/>
          </p:nvPr>
        </p:nvSpPr>
        <p:spPr/>
        <p:txBody>
          <a:bodyPr/>
          <a:lstStyle/>
          <a:p>
            <a:fld id="{421E7FD4-875B-4B83-ABBE-6A5E42E2E64C}" type="datetimeFigureOut">
              <a:rPr lang="en-US" smtClean="0"/>
              <a:t>1/9/24</a:t>
            </a:fld>
            <a:endParaRPr lang="en-US"/>
          </a:p>
        </p:txBody>
      </p:sp>
      <p:sp>
        <p:nvSpPr>
          <p:cNvPr id="5" name="Footer Placeholder 4">
            <a:extLst>
              <a:ext uri="{FF2B5EF4-FFF2-40B4-BE49-F238E27FC236}">
                <a16:creationId xmlns:a16="http://schemas.microsoft.com/office/drawing/2014/main" id="{139359CE-3088-543B-3C71-4D6F5B9BB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971F5-A092-618E-410F-7C8F80C06468}"/>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49075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13E5C-A6D6-59B7-B78C-82CB094C61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94AFBE-55CB-7FEF-DCB2-5FDCB4CE1B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53C831-5D51-E82F-AE38-55B12F736716}"/>
              </a:ext>
            </a:extLst>
          </p:cNvPr>
          <p:cNvSpPr>
            <a:spLocks noGrp="1"/>
          </p:cNvSpPr>
          <p:nvPr>
            <p:ph type="dt" sz="half" idx="10"/>
          </p:nvPr>
        </p:nvSpPr>
        <p:spPr/>
        <p:txBody>
          <a:bodyPr/>
          <a:lstStyle/>
          <a:p>
            <a:fld id="{421E7FD4-875B-4B83-ABBE-6A5E42E2E64C}" type="datetimeFigureOut">
              <a:rPr lang="en-US" smtClean="0"/>
              <a:t>1/9/24</a:t>
            </a:fld>
            <a:endParaRPr lang="en-US"/>
          </a:p>
        </p:txBody>
      </p:sp>
      <p:sp>
        <p:nvSpPr>
          <p:cNvPr id="5" name="Footer Placeholder 4">
            <a:extLst>
              <a:ext uri="{FF2B5EF4-FFF2-40B4-BE49-F238E27FC236}">
                <a16:creationId xmlns:a16="http://schemas.microsoft.com/office/drawing/2014/main" id="{A19015CA-6D9E-29C5-98AD-716DAED2F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7CE63-9E81-06AD-F86A-3D47CE56D985}"/>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2855840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FEDA2-E0E5-5313-A8BB-8EB5E119B7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13655-E839-69B2-3C5A-04309F21F8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76AF1-4061-E969-6A9D-8B71274E64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00170B-4905-B40E-63C5-CCD01394217C}"/>
              </a:ext>
            </a:extLst>
          </p:cNvPr>
          <p:cNvSpPr>
            <a:spLocks noGrp="1"/>
          </p:cNvSpPr>
          <p:nvPr>
            <p:ph type="dt" sz="half" idx="10"/>
          </p:nvPr>
        </p:nvSpPr>
        <p:spPr/>
        <p:txBody>
          <a:bodyPr/>
          <a:lstStyle/>
          <a:p>
            <a:fld id="{421E7FD4-875B-4B83-ABBE-6A5E42E2E64C}" type="datetimeFigureOut">
              <a:rPr lang="en-US" smtClean="0"/>
              <a:t>1/9/24</a:t>
            </a:fld>
            <a:endParaRPr lang="en-US"/>
          </a:p>
        </p:txBody>
      </p:sp>
      <p:sp>
        <p:nvSpPr>
          <p:cNvPr id="6" name="Footer Placeholder 5">
            <a:extLst>
              <a:ext uri="{FF2B5EF4-FFF2-40B4-BE49-F238E27FC236}">
                <a16:creationId xmlns:a16="http://schemas.microsoft.com/office/drawing/2014/main" id="{2D69B10A-AB4E-C1B2-63FD-3A1093DB74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69F2CF-04A3-BA32-48E3-01519C68A881}"/>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2826783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E20F5-E295-5C69-E2DB-18102F3B87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7553FC-2794-AF83-E084-C5272890EF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94D5C9-5440-60B9-B598-CC1B69F141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7AAAF-B832-2A0D-1EE1-413F0008AD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F0F8DF-F28F-D994-7886-4BC65228D9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2A82EF-A7AE-80F0-EC2E-11D012843345}"/>
              </a:ext>
            </a:extLst>
          </p:cNvPr>
          <p:cNvSpPr>
            <a:spLocks noGrp="1"/>
          </p:cNvSpPr>
          <p:nvPr>
            <p:ph type="dt" sz="half" idx="10"/>
          </p:nvPr>
        </p:nvSpPr>
        <p:spPr/>
        <p:txBody>
          <a:bodyPr/>
          <a:lstStyle/>
          <a:p>
            <a:fld id="{421E7FD4-875B-4B83-ABBE-6A5E42E2E64C}" type="datetimeFigureOut">
              <a:rPr lang="en-US" smtClean="0"/>
              <a:t>1/9/24</a:t>
            </a:fld>
            <a:endParaRPr lang="en-US"/>
          </a:p>
        </p:txBody>
      </p:sp>
      <p:sp>
        <p:nvSpPr>
          <p:cNvPr id="8" name="Footer Placeholder 7">
            <a:extLst>
              <a:ext uri="{FF2B5EF4-FFF2-40B4-BE49-F238E27FC236}">
                <a16:creationId xmlns:a16="http://schemas.microsoft.com/office/drawing/2014/main" id="{CD0587C5-FD04-36BD-39A5-0E3D406516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A578F9-37C7-17A1-EA60-595536233721}"/>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34442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6AE05-BC82-4329-9734-B7704C8AEA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E28AF7-DA88-8CD9-AC8E-9455C59DCA41}"/>
              </a:ext>
            </a:extLst>
          </p:cNvPr>
          <p:cNvSpPr>
            <a:spLocks noGrp="1"/>
          </p:cNvSpPr>
          <p:nvPr>
            <p:ph type="dt" sz="half" idx="10"/>
          </p:nvPr>
        </p:nvSpPr>
        <p:spPr/>
        <p:txBody>
          <a:bodyPr/>
          <a:lstStyle/>
          <a:p>
            <a:fld id="{421E7FD4-875B-4B83-ABBE-6A5E42E2E64C}" type="datetimeFigureOut">
              <a:rPr lang="en-US" smtClean="0"/>
              <a:t>1/9/24</a:t>
            </a:fld>
            <a:endParaRPr lang="en-US"/>
          </a:p>
        </p:txBody>
      </p:sp>
      <p:sp>
        <p:nvSpPr>
          <p:cNvPr id="4" name="Footer Placeholder 3">
            <a:extLst>
              <a:ext uri="{FF2B5EF4-FFF2-40B4-BE49-F238E27FC236}">
                <a16:creationId xmlns:a16="http://schemas.microsoft.com/office/drawing/2014/main" id="{B2844795-219E-CEF6-7A07-DE524E49AC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F0C53E-F3FD-AFDB-AA16-62138E11DF41}"/>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1572414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AF0790-2074-BD08-60BC-E3064EAA8071}"/>
              </a:ext>
            </a:extLst>
          </p:cNvPr>
          <p:cNvSpPr>
            <a:spLocks noGrp="1"/>
          </p:cNvSpPr>
          <p:nvPr>
            <p:ph type="dt" sz="half" idx="10"/>
          </p:nvPr>
        </p:nvSpPr>
        <p:spPr/>
        <p:txBody>
          <a:bodyPr/>
          <a:lstStyle/>
          <a:p>
            <a:fld id="{421E7FD4-875B-4B83-ABBE-6A5E42E2E64C}" type="datetimeFigureOut">
              <a:rPr lang="en-US" smtClean="0"/>
              <a:t>1/9/24</a:t>
            </a:fld>
            <a:endParaRPr lang="en-US"/>
          </a:p>
        </p:txBody>
      </p:sp>
      <p:sp>
        <p:nvSpPr>
          <p:cNvPr id="3" name="Footer Placeholder 2">
            <a:extLst>
              <a:ext uri="{FF2B5EF4-FFF2-40B4-BE49-F238E27FC236}">
                <a16:creationId xmlns:a16="http://schemas.microsoft.com/office/drawing/2014/main" id="{2C47CE0F-69B8-01EC-1F5B-9D3EA4EC2C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AFC647-2E9F-0112-607B-8FB0181AE410}"/>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31872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55BA-71D5-27D8-09CF-B6043177D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0B60FC-64EC-2DDD-94E8-391B21EC01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5CBD4B-53BA-1ABC-B791-B5D3728EA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94B7-118B-8913-BE98-3B8844E3DF55}"/>
              </a:ext>
            </a:extLst>
          </p:cNvPr>
          <p:cNvSpPr>
            <a:spLocks noGrp="1"/>
          </p:cNvSpPr>
          <p:nvPr>
            <p:ph type="dt" sz="half" idx="10"/>
          </p:nvPr>
        </p:nvSpPr>
        <p:spPr/>
        <p:txBody>
          <a:bodyPr/>
          <a:lstStyle/>
          <a:p>
            <a:fld id="{421E7FD4-875B-4B83-ABBE-6A5E42E2E64C}" type="datetimeFigureOut">
              <a:rPr lang="en-US" smtClean="0"/>
              <a:t>1/9/24</a:t>
            </a:fld>
            <a:endParaRPr lang="en-US"/>
          </a:p>
        </p:txBody>
      </p:sp>
      <p:sp>
        <p:nvSpPr>
          <p:cNvPr id="6" name="Footer Placeholder 5">
            <a:extLst>
              <a:ext uri="{FF2B5EF4-FFF2-40B4-BE49-F238E27FC236}">
                <a16:creationId xmlns:a16="http://schemas.microsoft.com/office/drawing/2014/main" id="{7720EA50-75D9-EB89-B46D-0A8FFEEC1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1FA50-2E91-BA19-8D3B-65D50E418EBC}"/>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329406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9625D-607B-E277-0E25-5101F4B99D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F44091-B3B4-73BC-7164-1FACC1E19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82EE77-E8EA-4C2E-1D8B-379473B1E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CA9FC-8718-C442-5D68-0FE25822BCEF}"/>
              </a:ext>
            </a:extLst>
          </p:cNvPr>
          <p:cNvSpPr>
            <a:spLocks noGrp="1"/>
          </p:cNvSpPr>
          <p:nvPr>
            <p:ph type="dt" sz="half" idx="10"/>
          </p:nvPr>
        </p:nvSpPr>
        <p:spPr/>
        <p:txBody>
          <a:bodyPr/>
          <a:lstStyle/>
          <a:p>
            <a:fld id="{421E7FD4-875B-4B83-ABBE-6A5E42E2E64C}" type="datetimeFigureOut">
              <a:rPr lang="en-US" smtClean="0"/>
              <a:t>1/9/24</a:t>
            </a:fld>
            <a:endParaRPr lang="en-US"/>
          </a:p>
        </p:txBody>
      </p:sp>
      <p:sp>
        <p:nvSpPr>
          <p:cNvPr id="6" name="Footer Placeholder 5">
            <a:extLst>
              <a:ext uri="{FF2B5EF4-FFF2-40B4-BE49-F238E27FC236}">
                <a16:creationId xmlns:a16="http://schemas.microsoft.com/office/drawing/2014/main" id="{A9F8E8B5-EDF6-36D1-FAC2-AFA86F0020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FD0CA8-ACF7-1774-66DF-D2E54F9D26AD}"/>
              </a:ext>
            </a:extLst>
          </p:cNvPr>
          <p:cNvSpPr>
            <a:spLocks noGrp="1"/>
          </p:cNvSpPr>
          <p:nvPr>
            <p:ph type="sldNum" sz="quarter" idx="12"/>
          </p:nvPr>
        </p:nvSpPr>
        <p:spPr/>
        <p:txBody>
          <a:bodyPr/>
          <a:lstStyle/>
          <a:p>
            <a:fld id="{F9BBF745-664D-4734-B202-0F960278AB1F}" type="slidenum">
              <a:rPr lang="en-US" smtClean="0"/>
              <a:t>‹#›</a:t>
            </a:fld>
            <a:endParaRPr lang="en-US"/>
          </a:p>
        </p:txBody>
      </p:sp>
    </p:spTree>
    <p:extLst>
      <p:ext uri="{BB962C8B-B14F-4D97-AF65-F5344CB8AC3E}">
        <p14:creationId xmlns:p14="http://schemas.microsoft.com/office/powerpoint/2010/main" val="181399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5384E4-3E13-0572-0AB6-806DA1B27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272BA2-92CD-A117-9A57-69F90A8C2F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D7AC6-0D9B-6A05-E420-F22FAB5361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E7FD4-875B-4B83-ABBE-6A5E42E2E64C}" type="datetimeFigureOut">
              <a:rPr lang="en-US" smtClean="0"/>
              <a:t>1/9/24</a:t>
            </a:fld>
            <a:endParaRPr lang="en-US"/>
          </a:p>
        </p:txBody>
      </p:sp>
      <p:sp>
        <p:nvSpPr>
          <p:cNvPr id="5" name="Footer Placeholder 4">
            <a:extLst>
              <a:ext uri="{FF2B5EF4-FFF2-40B4-BE49-F238E27FC236}">
                <a16:creationId xmlns:a16="http://schemas.microsoft.com/office/drawing/2014/main" id="{E14F187C-E155-C15D-51A5-B8D1DD08D1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249EEB-37C1-7D86-511F-27B7A5AC4E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BF745-664D-4734-B202-0F960278AB1F}" type="slidenum">
              <a:rPr lang="en-US" smtClean="0"/>
              <a:t>‹#›</a:t>
            </a:fld>
            <a:endParaRPr lang="en-US"/>
          </a:p>
        </p:txBody>
      </p:sp>
    </p:spTree>
    <p:extLst>
      <p:ext uri="{BB962C8B-B14F-4D97-AF65-F5344CB8AC3E}">
        <p14:creationId xmlns:p14="http://schemas.microsoft.com/office/powerpoint/2010/main" val="2965235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www.youtube.com/watch?v=ZtiJQZTqu9M"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4" Type="http://schemas.microsoft.com/office/2007/relationships/hdphoto" Target="../media/hdphoto5.wdp"/></Relationships>
</file>

<file path=ppt/slides/_rels/slide4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youtu.be/A8GDEaJtbq4"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7A1A6"/>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with medium confidence">
            <a:extLst>
              <a:ext uri="{FF2B5EF4-FFF2-40B4-BE49-F238E27FC236}">
                <a16:creationId xmlns:a16="http://schemas.microsoft.com/office/drawing/2014/main" id="{1EFEDA66-145E-81B3-6AB3-F2407C9C8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410" y="3608663"/>
            <a:ext cx="7387590" cy="3279140"/>
          </a:xfrm>
          <a:prstGeom prst="rect">
            <a:avLst/>
          </a:prstGeom>
        </p:spPr>
      </p:pic>
      <p:sp>
        <p:nvSpPr>
          <p:cNvPr id="7" name="TextBox 6">
            <a:extLst>
              <a:ext uri="{FF2B5EF4-FFF2-40B4-BE49-F238E27FC236}">
                <a16:creationId xmlns:a16="http://schemas.microsoft.com/office/drawing/2014/main" id="{453CB15B-749F-7BFF-7EDA-B67F1C21D24C}"/>
              </a:ext>
            </a:extLst>
          </p:cNvPr>
          <p:cNvSpPr txBox="1"/>
          <p:nvPr/>
        </p:nvSpPr>
        <p:spPr>
          <a:xfrm>
            <a:off x="2172494" y="1226634"/>
            <a:ext cx="7847020" cy="1569660"/>
          </a:xfrm>
          <a:prstGeom prst="rect">
            <a:avLst/>
          </a:prstGeom>
          <a:noFill/>
        </p:spPr>
        <p:txBody>
          <a:bodyPr wrap="none" rtlCol="0">
            <a:spAutoFit/>
          </a:bodyPr>
          <a:lstStyle/>
          <a:p>
            <a:pPr algn="ctr"/>
            <a:r>
              <a:rPr lang="en-GB" sz="3200" dirty="0">
                <a:solidFill>
                  <a:schemeClr val="bg1">
                    <a:lumMod val="95000"/>
                  </a:schemeClr>
                </a:solidFill>
                <a:latin typeface="Bahnschrift SemiBold SemiConden" panose="020B0502040204020203" pitchFamily="34" charset="0"/>
              </a:rPr>
              <a:t>PHILOSOPHIE POLITIQUE</a:t>
            </a:r>
          </a:p>
          <a:p>
            <a:pPr algn="ctr"/>
            <a:endParaRPr lang="en-GB" sz="3200" dirty="0">
              <a:latin typeface="Bahnschrift SemiBold SemiConden" panose="020B0502040204020203" pitchFamily="34" charset="0"/>
            </a:endParaRPr>
          </a:p>
          <a:p>
            <a:pPr algn="ctr"/>
            <a:r>
              <a:rPr lang="en-GB" sz="3200" dirty="0">
                <a:solidFill>
                  <a:schemeClr val="tx1">
                    <a:lumMod val="50000"/>
                    <a:lumOff val="50000"/>
                  </a:schemeClr>
                </a:solidFill>
                <a:latin typeface="Bahnschrift SemiBold SemiConden" panose="020B0502040204020203" pitchFamily="34" charset="0"/>
              </a:rPr>
              <a:t>HOBBES       LOCKE       TOCQUEVILLE       RAWLS</a:t>
            </a:r>
            <a:endParaRPr lang="en-US" sz="3200" dirty="0">
              <a:solidFill>
                <a:schemeClr val="tx1">
                  <a:lumMod val="50000"/>
                  <a:lumOff val="50000"/>
                </a:schemeClr>
              </a:solidFill>
              <a:latin typeface="Bahnschrift SemiBold SemiConden" panose="020B0502040204020203" pitchFamily="34" charset="0"/>
            </a:endParaRPr>
          </a:p>
        </p:txBody>
      </p:sp>
    </p:spTree>
    <p:extLst>
      <p:ext uri="{BB962C8B-B14F-4D97-AF65-F5344CB8AC3E}">
        <p14:creationId xmlns:p14="http://schemas.microsoft.com/office/powerpoint/2010/main" val="2062577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2D880E1-9B31-F88C-73E3-94291AD95915}"/>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DD669E-3EDF-E3F4-B359-CF41D150A78F}"/>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Rounded Corners 5">
            <a:extLst>
              <a:ext uri="{FF2B5EF4-FFF2-40B4-BE49-F238E27FC236}">
                <a16:creationId xmlns:a16="http://schemas.microsoft.com/office/drawing/2014/main" id="{937C100E-3045-88C6-5505-6A617C22C17E}"/>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E99F8BAA-574D-301D-CDE1-17855B68C86F}"/>
              </a:ext>
            </a:extLst>
          </p:cNvPr>
          <p:cNvSpPr>
            <a:spLocks noChangeArrowheads="1"/>
          </p:cNvSpPr>
          <p:nvPr/>
        </p:nvSpPr>
        <p:spPr bwMode="auto">
          <a:xfrm>
            <a:off x="2389998" y="335080"/>
            <a:ext cx="2215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Naturzustand</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pic>
        <p:nvPicPr>
          <p:cNvPr id="8" name="Picture 7" descr="Shape&#10;&#10;Description automatically generated with low confidence">
            <a:extLst>
              <a:ext uri="{FF2B5EF4-FFF2-40B4-BE49-F238E27FC236}">
                <a16:creationId xmlns:a16="http://schemas.microsoft.com/office/drawing/2014/main" id="{13E653F4-7573-67B0-A324-0AE1CCBA140A}"/>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669332">
            <a:off x="773213" y="1296162"/>
            <a:ext cx="2948327" cy="2646407"/>
          </a:xfrm>
          <a:prstGeom prst="rect">
            <a:avLst/>
          </a:prstGeom>
        </p:spPr>
      </p:pic>
      <p:sp>
        <p:nvSpPr>
          <p:cNvPr id="13" name="Rectangle 3">
            <a:extLst>
              <a:ext uri="{FF2B5EF4-FFF2-40B4-BE49-F238E27FC236}">
                <a16:creationId xmlns:a16="http://schemas.microsoft.com/office/drawing/2014/main" id="{AB1E0A83-61F3-F7C2-FD5B-CE98629DAD43}"/>
              </a:ext>
            </a:extLst>
          </p:cNvPr>
          <p:cNvSpPr>
            <a:spLocks noChangeArrowheads="1"/>
          </p:cNvSpPr>
          <p:nvPr/>
        </p:nvSpPr>
        <p:spPr bwMode="auto">
          <a:xfrm>
            <a:off x="3779258" y="1318881"/>
            <a:ext cx="7283806" cy="296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200000"/>
              </a:lnSpc>
              <a:spcBef>
                <a:spcPct val="0"/>
              </a:spcBef>
              <a:spcAft>
                <a:spcPct val="0"/>
              </a:spcAft>
              <a:buClrTx/>
              <a:buSzTx/>
              <a:buFontTx/>
              <a:buNone/>
              <a:tabLst/>
            </a:pPr>
            <a:r>
              <a:rPr kumimoji="0" lang="de-CH" altLang="en-US" sz="1600" b="0" i="0" u="none" strike="noStrike" cap="none" normalizeH="0" baseline="0" dirty="0">
                <a:ln>
                  <a:noFill/>
                </a:ln>
                <a:solidFill>
                  <a:schemeClr val="tx1"/>
                </a:solidFill>
                <a:effectLst/>
                <a:latin typeface="Bahnschrift SemiBold SemiConden" panose="020B0502040204020203" pitchFamily="34" charset="0"/>
                <a:ea typeface="Calibri" panose="020F0502020204030204" pitchFamily="34" charset="0"/>
                <a:cs typeface="Times New Roman" panose="02020603050405020304" pitchFamily="18" charset="0"/>
              </a:rPr>
              <a:t>Achtung:</a:t>
            </a:r>
            <a:endParaRPr kumimoji="0" lang="en-US" altLang="en-US"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200000"/>
              </a:lnSpc>
              <a:spcBef>
                <a:spcPct val="0"/>
              </a:spcBef>
              <a:spcAft>
                <a:spcPct val="0"/>
              </a:spcAft>
              <a:buClrTx/>
              <a:buSzTx/>
              <a:buFontTx/>
              <a:buNone/>
              <a:tabLst/>
            </a:pPr>
            <a:r>
              <a:rPr kumimoji="0" lang="de-CH" altLang="en-US" sz="1600" b="0" i="0" u="none" strike="noStrike" cap="none" normalizeH="0" baseline="0" dirty="0">
                <a:ln>
                  <a:noFill/>
                </a:ln>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Der Naturzustand ist vom Begriff der Anarchie </a:t>
            </a:r>
            <a:r>
              <a:rPr kumimoji="0" lang="de-CH" altLang="en-US" sz="1600" b="0" i="0" u="none" strike="noStrike" cap="none" normalizeH="0" baseline="0" dirty="0">
                <a:ln>
                  <a:noFill/>
                </a:ln>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zu unterscheiden</a:t>
            </a:r>
            <a:r>
              <a:rPr kumimoji="0" lang="de-CH" altLang="en-US" sz="1600" b="0" i="0" u="none" strike="noStrike" cap="none" normalizeH="0" baseline="0" dirty="0">
                <a:ln>
                  <a:noFill/>
                </a:ln>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 Hobbes nutzt den Naturzustand, um die </a:t>
            </a:r>
            <a:r>
              <a:rPr kumimoji="0" lang="de-CH" altLang="en-US" sz="1600" b="0" i="0" u="none" strike="noStrike" cap="none" normalizeH="0" baseline="0" dirty="0">
                <a:ln>
                  <a:noFill/>
                </a:ln>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Notwendigkeit des Staates </a:t>
            </a:r>
            <a:r>
              <a:rPr kumimoji="0" lang="de-CH" altLang="en-US" sz="1600" b="0" i="0" u="none" strike="noStrike" cap="none" normalizeH="0" baseline="0" dirty="0">
                <a:ln>
                  <a:noFill/>
                </a:ln>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zu beweisen. </a:t>
            </a:r>
          </a:p>
          <a:p>
            <a:pPr marL="0" marR="0" lvl="0" indent="0" algn="just" defTabSz="914400" rtl="0" eaLnBrk="0" fontAlgn="base" latinLnBrk="0" hangingPunct="0">
              <a:lnSpc>
                <a:spcPct val="200000"/>
              </a:lnSpc>
              <a:spcBef>
                <a:spcPct val="0"/>
              </a:spcBef>
              <a:spcAft>
                <a:spcPct val="0"/>
              </a:spcAft>
              <a:buClrTx/>
              <a:buSzTx/>
              <a:buFontTx/>
              <a:buNone/>
              <a:tabLst/>
            </a:pPr>
            <a:endParaRPr lang="de-CH" altLang="en-US" sz="1600" dirty="0">
              <a:solidFill>
                <a:srgbClr val="000000"/>
              </a:solidFill>
              <a:latin typeface="Bahnschrift SemiBold SemiConden" panose="020B0502040204020203"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200000"/>
              </a:lnSpc>
              <a:spcBef>
                <a:spcPct val="0"/>
              </a:spcBef>
              <a:spcAft>
                <a:spcPct val="0"/>
              </a:spcAft>
              <a:buClrTx/>
              <a:buSzTx/>
              <a:buFontTx/>
              <a:buNone/>
              <a:tabLst/>
            </a:pPr>
            <a:r>
              <a:rPr kumimoji="0" lang="de-CH" altLang="en-US" sz="1600" b="0" i="0" u="none" strike="noStrike" cap="none" normalizeH="0" baseline="0" dirty="0">
                <a:ln>
                  <a:noFill/>
                </a:ln>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Anarchie hingegen ist eine </a:t>
            </a:r>
            <a:r>
              <a:rPr kumimoji="0" lang="de-CH" altLang="en-US" sz="1600" b="0" i="0" u="none" strike="noStrike" cap="none" normalizeH="0" baseline="0" dirty="0">
                <a:ln>
                  <a:noFill/>
                </a:ln>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strikt antistaatliche </a:t>
            </a:r>
            <a:r>
              <a:rPr kumimoji="0" lang="de-CH" altLang="en-US" sz="1600" b="0" i="0" u="none" strike="noStrike" cap="none" normalizeH="0" baseline="0" dirty="0">
                <a:ln>
                  <a:noFill/>
                </a:ln>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Position, die die Aufl</a:t>
            </a:r>
            <a:r>
              <a:rPr kumimoji="0" lang="de-CH" altLang="en-US"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de-CH" altLang="en-US" sz="1600" b="0" i="0" u="none" strike="noStrike" cap="none" normalizeH="0" baseline="0" dirty="0">
                <a:ln>
                  <a:noFill/>
                </a:ln>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sung von staatlichen Herrschaftsstrukturen fordert.</a:t>
            </a:r>
            <a:endParaRPr kumimoji="0" lang="de-CH"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63989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A76236-B0E7-CC48-6595-ED031FAE7230}"/>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 y="15944"/>
            <a:ext cx="7935265" cy="6860698"/>
          </a:xfrm>
          <a:prstGeom prst="rect">
            <a:avLst/>
          </a:prstGeom>
          <a:ln>
            <a:noFill/>
          </a:ln>
          <a:effectLst>
            <a:softEdge rad="112500"/>
          </a:effectLst>
        </p:spPr>
      </p:pic>
      <p:sp>
        <p:nvSpPr>
          <p:cNvPr id="8" name="TextBox 4"/>
          <p:cNvSpPr txBox="1"/>
          <p:nvPr/>
        </p:nvSpPr>
        <p:spPr>
          <a:xfrm>
            <a:off x="316311" y="927006"/>
            <a:ext cx="11402137" cy="646331"/>
          </a:xfrm>
          <a:prstGeom prst="rect">
            <a:avLst/>
          </a:prstGeom>
          <a:solidFill>
            <a:srgbClr val="A3B6B9"/>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dirty="0">
                <a:latin typeface="Bahnschrift SemiBold SemiConden" panose="020B0502040204020203" pitchFamily="34" charset="0"/>
              </a:rPr>
              <a:t>Daraus ergibt sich klar, dass die Menschen während der Zeit, in der sie ohne eine allgemeine, sie alle im </a:t>
            </a:r>
            <a:r>
              <a:rPr lang="de-CH" u="sng" dirty="0">
                <a:latin typeface="Bahnschrift SemiBold SemiConden" panose="020B0502040204020203" pitchFamily="34" charset="0"/>
              </a:rPr>
              <a:t>Zaum haltende Macht</a:t>
            </a:r>
            <a:r>
              <a:rPr lang="de-CH" dirty="0">
                <a:latin typeface="Bahnschrift SemiBold SemiConden" panose="020B0502040204020203" pitchFamily="34" charset="0"/>
              </a:rPr>
              <a:t> leben, sich in einem Zustand befinden, der Krieg genannt wird, und zwar in einem </a:t>
            </a:r>
            <a:r>
              <a:rPr lang="de-CH" b="1" i="1" u="sng" dirty="0">
                <a:latin typeface="Bahnschrift SemiBold SemiConden" panose="020B0502040204020203" pitchFamily="34" charset="0"/>
              </a:rPr>
              <a:t>Krieg eines jeden gegen jeden</a:t>
            </a:r>
            <a:r>
              <a:rPr lang="de-CH" dirty="0">
                <a:latin typeface="Bahnschrift SemiBold SemiConden" panose="020B0502040204020203" pitchFamily="34" charset="0"/>
              </a:rPr>
              <a:t>.</a:t>
            </a:r>
            <a:endParaRPr lang="de-LU" sz="1600" i="1" dirty="0">
              <a:latin typeface="Bahnschrift SemiBold SemiConden" panose="020B0502040204020203" pitchFamily="34" charset="0"/>
            </a:endParaRPr>
          </a:p>
        </p:txBody>
      </p:sp>
      <p:sp>
        <p:nvSpPr>
          <p:cNvPr id="3" name="TextBox 2"/>
          <p:cNvSpPr txBox="1"/>
          <p:nvPr/>
        </p:nvSpPr>
        <p:spPr>
          <a:xfrm>
            <a:off x="2656862" y="2086494"/>
            <a:ext cx="9061586" cy="2308324"/>
          </a:xfrm>
          <a:prstGeom prst="rect">
            <a:avLst/>
          </a:prstGeom>
          <a:noFill/>
        </p:spPr>
        <p:txBody>
          <a:bodyPr wrap="square" rtlCol="0">
            <a:spAutoFit/>
          </a:bodyPr>
          <a:lstStyle/>
          <a:p>
            <a:pPr algn="just"/>
            <a:r>
              <a:rPr lang="de-CH" dirty="0">
                <a:latin typeface="Bahnschrift SemiBold SemiConden" panose="020B0502040204020203" pitchFamily="34" charset="0"/>
              </a:rPr>
              <a:t>Der Kriegszustand (Lat.: </a:t>
            </a:r>
            <a:r>
              <a:rPr lang="de-CH" dirty="0" err="1">
                <a:latin typeface="Bahnschrift SemiBold SemiConden" panose="020B0502040204020203" pitchFamily="34" charset="0"/>
              </a:rPr>
              <a:t>Bellum</a:t>
            </a:r>
            <a:r>
              <a:rPr lang="de-CH" dirty="0">
                <a:latin typeface="Bahnschrift SemiBold SemiConden" panose="020B0502040204020203" pitchFamily="34" charset="0"/>
              </a:rPr>
              <a:t> </a:t>
            </a:r>
            <a:r>
              <a:rPr lang="de-CH" dirty="0" err="1">
                <a:latin typeface="Bahnschrift SemiBold SemiConden" panose="020B0502040204020203" pitchFamily="34" charset="0"/>
              </a:rPr>
              <a:t>omnium</a:t>
            </a:r>
            <a:r>
              <a:rPr lang="de-CH" dirty="0">
                <a:latin typeface="Bahnschrift SemiBold SemiConden" panose="020B0502040204020203" pitchFamily="34" charset="0"/>
              </a:rPr>
              <a:t> contra </a:t>
            </a:r>
            <a:r>
              <a:rPr lang="de-CH" dirty="0" err="1">
                <a:latin typeface="Bahnschrift SemiBold SemiConden" panose="020B0502040204020203" pitchFamily="34" charset="0"/>
              </a:rPr>
              <a:t>omnes</a:t>
            </a:r>
            <a:r>
              <a:rPr lang="de-CH" dirty="0">
                <a:latin typeface="Bahnschrift SemiBold SemiConden" panose="020B0502040204020203" pitchFamily="34" charset="0"/>
              </a:rPr>
              <a:t>) ergibt sich als Folge aus dem Naturzustand:</a:t>
            </a:r>
          </a:p>
          <a:p>
            <a:pPr algn="just"/>
            <a:endParaRPr lang="de-CH" dirty="0">
              <a:latin typeface="Bahnschrift SemiBold SemiConden" panose="020B0502040204020203" pitchFamily="34" charset="0"/>
            </a:endParaRPr>
          </a:p>
          <a:p>
            <a:pPr marL="742950" lvl="1" indent="-285750" algn="just">
              <a:buFont typeface="Arial" panose="020B0604020202020204" pitchFamily="34" charset="0"/>
              <a:buChar char="•"/>
            </a:pPr>
            <a:r>
              <a:rPr lang="de-CH" dirty="0">
                <a:latin typeface="Bahnschrift SemiBold SemiConden" panose="020B0502040204020203" pitchFamily="34" charset="0"/>
              </a:rPr>
              <a:t>Ohne einen Machthaber, der die Menschen im Griff behält, ist jeder auf sich selbst, d.h. seine eigene </a:t>
            </a:r>
            <a:r>
              <a:rPr lang="de-CH" b="1" dirty="0">
                <a:latin typeface="Bahnschrift SemiBold SemiConden" panose="020B0502040204020203" pitchFamily="34" charset="0"/>
              </a:rPr>
              <a:t>körperliche Kraft </a:t>
            </a:r>
            <a:r>
              <a:rPr lang="de-CH" dirty="0">
                <a:latin typeface="Bahnschrift SemiBold SemiConden" panose="020B0502040204020203" pitchFamily="34" charset="0"/>
              </a:rPr>
              <a:t>und sein </a:t>
            </a:r>
            <a:r>
              <a:rPr lang="de-CH" b="1" dirty="0">
                <a:latin typeface="Bahnschrift SemiBold SemiConden" panose="020B0502040204020203" pitchFamily="34" charset="0"/>
              </a:rPr>
              <a:t>Erfindungsreichtum</a:t>
            </a:r>
            <a:r>
              <a:rPr lang="de-CH" dirty="0">
                <a:latin typeface="Bahnschrift SemiBold SemiConden" panose="020B0502040204020203" pitchFamily="34" charset="0"/>
              </a:rPr>
              <a:t> angewiesen</a:t>
            </a:r>
          </a:p>
          <a:p>
            <a:pPr marL="742950" lvl="1" indent="-285750" algn="just">
              <a:buFont typeface="Arial" panose="020B0604020202020204" pitchFamily="34" charset="0"/>
              <a:buChar char="•"/>
            </a:pPr>
            <a:endParaRPr lang="de-CH" dirty="0">
              <a:latin typeface="Bahnschrift SemiBold SemiConden" panose="020B0502040204020203" pitchFamily="34" charset="0"/>
            </a:endParaRPr>
          </a:p>
          <a:p>
            <a:pPr marL="742950" lvl="1" indent="-285750" algn="just">
              <a:buFont typeface="Arial" panose="020B0604020202020204" pitchFamily="34" charset="0"/>
              <a:buChar char="•"/>
            </a:pPr>
            <a:r>
              <a:rPr lang="de-CH" dirty="0">
                <a:latin typeface="Bahnschrift SemiBold SemiConden" panose="020B0502040204020203" pitchFamily="34" charset="0"/>
              </a:rPr>
              <a:t>Keinen Sinn besonders fleißig zu sein, da man sich dessen, was man erarbeitet hat nicht sicher sein kann. </a:t>
            </a:r>
          </a:p>
        </p:txBody>
      </p:sp>
      <p:sp>
        <p:nvSpPr>
          <p:cNvPr id="6" name="TextBox 5"/>
          <p:cNvSpPr txBox="1"/>
          <p:nvPr/>
        </p:nvSpPr>
        <p:spPr>
          <a:xfrm>
            <a:off x="2656860" y="5079077"/>
            <a:ext cx="9061587" cy="369332"/>
          </a:xfrm>
          <a:prstGeom prst="rect">
            <a:avLst/>
          </a:prstGeom>
          <a:noFill/>
        </p:spPr>
        <p:txBody>
          <a:bodyPr wrap="square" rtlCol="0">
            <a:spAutoFit/>
          </a:bodyPr>
          <a:lstStyle/>
          <a:p>
            <a:pPr algn="just"/>
            <a:r>
              <a:rPr lang="de-CH" b="1" dirty="0">
                <a:latin typeface="Bahnschrift SemiBold SemiConden" panose="020B0502040204020203" pitchFamily="34" charset="0"/>
                <a:sym typeface="Wingdings" panose="05000000000000000000" pitchFamily="2" charset="2"/>
              </a:rPr>
              <a:t> Durch den Kriegszustand ist </a:t>
            </a:r>
            <a:r>
              <a:rPr lang="de-CH" b="1" u="sng" dirty="0">
                <a:latin typeface="Bahnschrift SemiBold SemiConden" panose="020B0502040204020203" pitchFamily="34" charset="0"/>
                <a:sym typeface="Wingdings" panose="05000000000000000000" pitchFamily="2" charset="2"/>
              </a:rPr>
              <a:t>kein Fortschritt</a:t>
            </a:r>
            <a:r>
              <a:rPr lang="de-CH" b="1" dirty="0">
                <a:latin typeface="Bahnschrift SemiBold SemiConden" panose="020B0502040204020203" pitchFamily="34" charset="0"/>
                <a:sym typeface="Wingdings" panose="05000000000000000000" pitchFamily="2" charset="2"/>
              </a:rPr>
              <a:t> möglich, was bleibt ist </a:t>
            </a:r>
            <a:r>
              <a:rPr lang="de-CH" b="1" dirty="0">
                <a:latin typeface="Bahnschrift SemiBold SemiConden" panose="020B0502040204020203" pitchFamily="34" charset="0"/>
              </a:rPr>
              <a:t>das </a:t>
            </a:r>
            <a:r>
              <a:rPr lang="de-CH" b="1" u="sng" dirty="0">
                <a:latin typeface="Bahnschrift SemiBold SemiConden" panose="020B0502040204020203" pitchFamily="34" charset="0"/>
              </a:rPr>
              <a:t>blanke Überleben</a:t>
            </a:r>
            <a:endParaRPr lang="fr-BE" b="1" u="sng" dirty="0">
              <a:latin typeface="Bahnschrift SemiBold SemiConden" panose="020B0502040204020203" pitchFamily="34" charset="0"/>
            </a:endParaRPr>
          </a:p>
        </p:txBody>
      </p:sp>
      <p:sp>
        <p:nvSpPr>
          <p:cNvPr id="2" name="Rectangle: Rounded Corners 1">
            <a:extLst>
              <a:ext uri="{FF2B5EF4-FFF2-40B4-BE49-F238E27FC236}">
                <a16:creationId xmlns:a16="http://schemas.microsoft.com/office/drawing/2014/main" id="{D51376A9-85AA-A906-18FD-5AE2C6C09DEA}"/>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CCA313EE-AE1F-82B1-F3DA-0D88F2D30546}"/>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5" name="Rectangle: Rounded Corners 4">
            <a:extLst>
              <a:ext uri="{FF2B5EF4-FFF2-40B4-BE49-F238E27FC236}">
                <a16:creationId xmlns:a16="http://schemas.microsoft.com/office/drawing/2014/main" id="{1C3655C6-13D7-0F7B-B4D6-3CF1A6BEE371}"/>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5F98C185-2C44-E193-F7D3-603DA8970708}"/>
              </a:ext>
            </a:extLst>
          </p:cNvPr>
          <p:cNvSpPr>
            <a:spLocks noChangeArrowheads="1"/>
          </p:cNvSpPr>
          <p:nvPr/>
        </p:nvSpPr>
        <p:spPr bwMode="auto">
          <a:xfrm>
            <a:off x="2389998" y="335080"/>
            <a:ext cx="2215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Kriegszustand</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1804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1D0DE5-F5C5-82FA-95DF-AF76A6409E30}"/>
              </a:ext>
            </a:extLst>
          </p:cNvPr>
          <p:cNvPicPr>
            <a:picLocks noChangeAspect="1"/>
          </p:cNvPicPr>
          <p:nvPr/>
        </p:nvPicPr>
        <p:blipFill rotWithShape="1">
          <a:blip r:embed="rId2">
            <a:duotone>
              <a:schemeClr val="bg2">
                <a:shade val="45000"/>
                <a:satMod val="135000"/>
              </a:schemeClr>
              <a:prstClr val="white"/>
            </a:duotone>
          </a:blip>
          <a:srcRect l="13588" t="6982" r="14325" b="12160"/>
          <a:stretch/>
        </p:blipFill>
        <p:spPr>
          <a:xfrm>
            <a:off x="1143910" y="2007600"/>
            <a:ext cx="2338718" cy="4598205"/>
          </a:xfrm>
          <a:prstGeom prst="rect">
            <a:avLst/>
          </a:prstGeom>
        </p:spPr>
      </p:pic>
      <p:sp>
        <p:nvSpPr>
          <p:cNvPr id="8" name="TextBox 4"/>
          <p:cNvSpPr txBox="1"/>
          <p:nvPr/>
        </p:nvSpPr>
        <p:spPr>
          <a:xfrm>
            <a:off x="307420" y="913278"/>
            <a:ext cx="11308991" cy="923330"/>
          </a:xfrm>
          <a:prstGeom prst="rect">
            <a:avLst/>
          </a:prstGeom>
          <a:solidFill>
            <a:srgbClr val="A3B6B9"/>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u="sng" dirty="0">
                <a:latin typeface="Bahnschrift SemiBold SemiConden" panose="020B0502040204020203" pitchFamily="34" charset="0"/>
              </a:rPr>
              <a:t>Aber keiner von uns klagt damit die menschliche Natur an</a:t>
            </a:r>
            <a:r>
              <a:rPr lang="de-CH" dirty="0">
                <a:latin typeface="Bahnschrift SemiBold SemiConden" panose="020B0502040204020203" pitchFamily="34" charset="0"/>
              </a:rPr>
              <a:t>. Die Begierden und anderen menschlichen Leidenschaften sind an sich keine </a:t>
            </a:r>
            <a:r>
              <a:rPr lang="de-CH" b="1" i="1" dirty="0">
                <a:latin typeface="Bahnschrift SemiBold SemiConden" panose="020B0502040204020203" pitchFamily="34" charset="0"/>
              </a:rPr>
              <a:t>Sünde</a:t>
            </a:r>
            <a:r>
              <a:rPr lang="de-CH" b="1" dirty="0">
                <a:latin typeface="Bahnschrift SemiBold SemiConden" panose="020B0502040204020203" pitchFamily="34" charset="0"/>
              </a:rPr>
              <a:t>.</a:t>
            </a:r>
            <a:r>
              <a:rPr lang="de-CH" dirty="0">
                <a:latin typeface="Bahnschrift SemiBold SemiConden" panose="020B0502040204020203" pitchFamily="34" charset="0"/>
              </a:rPr>
              <a:t> </a:t>
            </a:r>
            <a:r>
              <a:rPr lang="de-CH" b="1" u="sng" dirty="0">
                <a:latin typeface="Bahnschrift SemiBold SemiConden" panose="020B0502040204020203" pitchFamily="34" charset="0"/>
              </a:rPr>
              <a:t>Die aus diesen Leidenschaften entspringenden Handlungen sind es ebenfalls so lange nicht, bis die Menschen ein </a:t>
            </a:r>
            <a:r>
              <a:rPr lang="de-CH" b="1" i="1" u="sng" dirty="0">
                <a:latin typeface="Bahnschrift SemiBold SemiConden" panose="020B0502040204020203" pitchFamily="34" charset="0"/>
              </a:rPr>
              <a:t>Gesetz </a:t>
            </a:r>
            <a:r>
              <a:rPr lang="de-CH" b="1" u="sng" dirty="0">
                <a:latin typeface="Bahnschrift SemiBold SemiConden" panose="020B0502040204020203" pitchFamily="34" charset="0"/>
              </a:rPr>
              <a:t>kennen</a:t>
            </a:r>
            <a:r>
              <a:rPr lang="de-CH" dirty="0">
                <a:latin typeface="Bahnschrift SemiBold SemiConden" panose="020B0502040204020203" pitchFamily="34" charset="0"/>
              </a:rPr>
              <a:t>, das sie verbietet.</a:t>
            </a:r>
            <a:endParaRPr lang="de-LU" sz="1600" i="1" dirty="0">
              <a:latin typeface="Bahnschrift SemiBold SemiConden" panose="020B0502040204020203" pitchFamily="34" charset="0"/>
            </a:endParaRPr>
          </a:p>
        </p:txBody>
      </p:sp>
      <p:sp>
        <p:nvSpPr>
          <p:cNvPr id="3" name="TextBox 2"/>
          <p:cNvSpPr txBox="1"/>
          <p:nvPr/>
        </p:nvSpPr>
        <p:spPr>
          <a:xfrm>
            <a:off x="3920539" y="2086495"/>
            <a:ext cx="7695872" cy="3406189"/>
          </a:xfrm>
          <a:prstGeom prst="rect">
            <a:avLst/>
          </a:prstGeom>
          <a:noFill/>
        </p:spPr>
        <p:txBody>
          <a:bodyPr wrap="square" rtlCol="0">
            <a:spAutoFit/>
          </a:bodyPr>
          <a:lstStyle/>
          <a:p>
            <a:pPr algn="just">
              <a:lnSpc>
                <a:spcPct val="150000"/>
              </a:lnSpc>
            </a:pPr>
            <a:r>
              <a:rPr lang="de-CH" dirty="0">
                <a:latin typeface="Bahnschrift SemiBold SemiConden" panose="020B0502040204020203" pitchFamily="34" charset="0"/>
              </a:rPr>
              <a:t>Für Hobbes sind die Handlungen die der Mensch aus seiner Natur heraus begeht, </a:t>
            </a:r>
            <a:r>
              <a:rPr lang="de-CH" b="1" dirty="0">
                <a:latin typeface="Bahnschrift SemiBold SemiConden" panose="020B0502040204020203" pitchFamily="34" charset="0"/>
              </a:rPr>
              <a:t>nicht moralisch verwerflich:</a:t>
            </a:r>
          </a:p>
          <a:p>
            <a:pPr algn="just">
              <a:lnSpc>
                <a:spcPct val="150000"/>
              </a:lnSpc>
            </a:pPr>
            <a:endParaRPr lang="de-CH" dirty="0">
              <a:latin typeface="Bahnschrift SemiBold SemiConden" panose="020B0502040204020203" pitchFamily="34" charset="0"/>
            </a:endParaRPr>
          </a:p>
          <a:p>
            <a:pPr marL="342900" indent="-342900" algn="just">
              <a:buFont typeface="+mj-lt"/>
              <a:buAutoNum type="alphaLcPeriod"/>
            </a:pPr>
            <a:r>
              <a:rPr lang="de-CH" dirty="0">
                <a:latin typeface="Bahnschrift SemiBold SemiConden" panose="020B0502040204020203" pitchFamily="34" charset="0"/>
              </a:rPr>
              <a:t>Es gibt keine «gute» oder «schlechte» Handlungen</a:t>
            </a:r>
          </a:p>
          <a:p>
            <a:pPr marL="342900" indent="-342900" algn="just">
              <a:buFont typeface="+mj-lt"/>
              <a:buAutoNum type="alphaLcPeriod"/>
            </a:pPr>
            <a:r>
              <a:rPr lang="de-CH" dirty="0">
                <a:latin typeface="Bahnschrift SemiBold SemiConden" panose="020B0502040204020203" pitchFamily="34" charset="0"/>
              </a:rPr>
              <a:t>Der Mensch hat rein Recht auf Alles</a:t>
            </a:r>
          </a:p>
          <a:p>
            <a:pPr marL="342900" indent="-342900" algn="just">
              <a:buFont typeface="+mj-lt"/>
              <a:buAutoNum type="alphaLcPeriod"/>
            </a:pPr>
            <a:r>
              <a:rPr lang="de-CH" dirty="0">
                <a:latin typeface="Bahnschrift SemiBold SemiConden" panose="020B0502040204020203" pitchFamily="34" charset="0"/>
              </a:rPr>
              <a:t>Kein Eigentum im Sinne eines dauerhaften Besitzes</a:t>
            </a:r>
          </a:p>
          <a:p>
            <a:pPr marL="342900" indent="-342900" algn="just">
              <a:lnSpc>
                <a:spcPct val="150000"/>
              </a:lnSpc>
              <a:buFont typeface="+mj-lt"/>
              <a:buAutoNum type="alphaLcPeriod"/>
            </a:pPr>
            <a:endParaRPr lang="de-CH" sz="2000" dirty="0">
              <a:latin typeface="Bahnschrift SemiBold SemiConden" panose="020B0502040204020203" pitchFamily="34" charset="0"/>
            </a:endParaRPr>
          </a:p>
          <a:p>
            <a:pPr algn="just">
              <a:lnSpc>
                <a:spcPct val="150000"/>
              </a:lnSpc>
            </a:pPr>
            <a:r>
              <a:rPr lang="de-CH" dirty="0">
                <a:latin typeface="Bahnschrift SemiBold SemiConden" panose="020B0502040204020203" pitchFamily="34" charset="0"/>
                <a:sym typeface="Wingdings" panose="05000000000000000000" pitchFamily="2" charset="2"/>
              </a:rPr>
              <a:t> Gesetzlosigkeit: Es gibt keine Gesetz oder gesell. Richtlinien, die Handlungen verbieten</a:t>
            </a:r>
            <a:endParaRPr lang="de-CH" dirty="0">
              <a:latin typeface="Bahnschrift SemiBold SemiConden" panose="020B0502040204020203" pitchFamily="34" charset="0"/>
            </a:endParaRPr>
          </a:p>
        </p:txBody>
      </p:sp>
      <p:sp>
        <p:nvSpPr>
          <p:cNvPr id="6" name="TextBox 5"/>
          <p:cNvSpPr txBox="1"/>
          <p:nvPr/>
        </p:nvSpPr>
        <p:spPr>
          <a:xfrm>
            <a:off x="3484015" y="5897919"/>
            <a:ext cx="8420792" cy="707886"/>
          </a:xfrm>
          <a:prstGeom prst="rect">
            <a:avLst/>
          </a:prstGeom>
          <a:noFill/>
        </p:spPr>
        <p:txBody>
          <a:bodyPr wrap="square" rtlCol="0">
            <a:spAutoFit/>
          </a:bodyPr>
          <a:lstStyle/>
          <a:p>
            <a:pPr algn="ctr"/>
            <a:r>
              <a:rPr lang="de-CH" sz="2000" i="1" dirty="0">
                <a:latin typeface="Adobe Caslon Pro Bold" panose="0205070206050A020403" pitchFamily="18" charset="0"/>
              </a:rPr>
              <a:t>“Wo keine allgemeine Gewalt ist, ist kein Gesetz, und wo kein Gesetz, keine Ungerechtigkeit” – Thomas Hobbes</a:t>
            </a:r>
            <a:endParaRPr lang="fr-BE" sz="2000" i="1" dirty="0">
              <a:latin typeface="Adobe Caslon Pro Bold" panose="0205070206050A020403" pitchFamily="18" charset="0"/>
            </a:endParaRPr>
          </a:p>
        </p:txBody>
      </p:sp>
      <p:sp>
        <p:nvSpPr>
          <p:cNvPr id="5" name="Rectangle: Rounded Corners 4">
            <a:extLst>
              <a:ext uri="{FF2B5EF4-FFF2-40B4-BE49-F238E27FC236}">
                <a16:creationId xmlns:a16="http://schemas.microsoft.com/office/drawing/2014/main" id="{791E2652-D580-6826-6C90-0DC3A0FE00C8}"/>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B9770DDC-3898-2D05-211B-413148F1ED7D}"/>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0" name="Rectangle: Rounded Corners 9">
            <a:extLst>
              <a:ext uri="{FF2B5EF4-FFF2-40B4-BE49-F238E27FC236}">
                <a16:creationId xmlns:a16="http://schemas.microsoft.com/office/drawing/2014/main" id="{141C6852-19F5-BF0A-2CC2-8209A7F27DDF}"/>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FF2B5EF4-FFF2-40B4-BE49-F238E27FC236}">
                <a16:creationId xmlns:a16="http://schemas.microsoft.com/office/drawing/2014/main" id="{E3883FEE-9DEC-EE6B-C361-9E54A2B7CC42}"/>
              </a:ext>
            </a:extLst>
          </p:cNvPr>
          <p:cNvSpPr>
            <a:spLocks noChangeArrowheads="1"/>
          </p:cNvSpPr>
          <p:nvPr/>
        </p:nvSpPr>
        <p:spPr bwMode="auto">
          <a:xfrm>
            <a:off x="2389998" y="335080"/>
            <a:ext cx="2215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Kriegszustand</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8089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txBox="1"/>
          <p:nvPr/>
        </p:nvSpPr>
        <p:spPr>
          <a:xfrm>
            <a:off x="307420" y="913278"/>
            <a:ext cx="11308991" cy="923330"/>
          </a:xfrm>
          <a:prstGeom prst="rect">
            <a:avLst/>
          </a:prstGeom>
          <a:solidFill>
            <a:srgbClr val="A3B6B9"/>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u="sng" dirty="0">
                <a:latin typeface="Bahnschrift SemiBold SemiConden" panose="020B0502040204020203" pitchFamily="34" charset="0"/>
              </a:rPr>
              <a:t>Aber keiner von uns klagt damit die menschliche Natur an</a:t>
            </a:r>
            <a:r>
              <a:rPr lang="de-CH" dirty="0">
                <a:latin typeface="Bahnschrift SemiBold SemiConden" panose="020B0502040204020203" pitchFamily="34" charset="0"/>
              </a:rPr>
              <a:t>. Die Begierden und anderen menschlichen Leidenschaften sind an sich keine </a:t>
            </a:r>
            <a:r>
              <a:rPr lang="de-CH" b="1" i="1" dirty="0">
                <a:latin typeface="Bahnschrift SemiBold SemiConden" panose="020B0502040204020203" pitchFamily="34" charset="0"/>
              </a:rPr>
              <a:t>Sünde</a:t>
            </a:r>
            <a:r>
              <a:rPr lang="de-CH" b="1" dirty="0">
                <a:latin typeface="Bahnschrift SemiBold SemiConden" panose="020B0502040204020203" pitchFamily="34" charset="0"/>
              </a:rPr>
              <a:t>.</a:t>
            </a:r>
            <a:r>
              <a:rPr lang="de-CH" dirty="0">
                <a:latin typeface="Bahnschrift SemiBold SemiConden" panose="020B0502040204020203" pitchFamily="34" charset="0"/>
              </a:rPr>
              <a:t> </a:t>
            </a:r>
            <a:r>
              <a:rPr lang="de-CH" b="1" u="sng" dirty="0">
                <a:latin typeface="Bahnschrift SemiBold SemiConden" panose="020B0502040204020203" pitchFamily="34" charset="0"/>
              </a:rPr>
              <a:t>Die aus diesen Leidenschaften entspringenden Handlungen sind es ebenfalls so lange nicht, bis die Menschen ein </a:t>
            </a:r>
            <a:r>
              <a:rPr lang="de-CH" b="1" i="1" u="sng" dirty="0">
                <a:latin typeface="Bahnschrift SemiBold SemiConden" panose="020B0502040204020203" pitchFamily="34" charset="0"/>
              </a:rPr>
              <a:t>Gesetz </a:t>
            </a:r>
            <a:r>
              <a:rPr lang="de-CH" b="1" u="sng" dirty="0">
                <a:latin typeface="Bahnschrift SemiBold SemiConden" panose="020B0502040204020203" pitchFamily="34" charset="0"/>
              </a:rPr>
              <a:t>kennen</a:t>
            </a:r>
            <a:r>
              <a:rPr lang="de-CH" dirty="0">
                <a:latin typeface="Bahnschrift SemiBold SemiConden" panose="020B0502040204020203" pitchFamily="34" charset="0"/>
              </a:rPr>
              <a:t>, das sie verbietet.</a:t>
            </a:r>
            <a:endParaRPr lang="de-LU" sz="1600" i="1" dirty="0">
              <a:latin typeface="Bahnschrift SemiBold SemiConden" panose="020B0502040204020203" pitchFamily="34" charset="0"/>
            </a:endParaRPr>
          </a:p>
        </p:txBody>
      </p:sp>
      <p:sp>
        <p:nvSpPr>
          <p:cNvPr id="3" name="TextBox 2"/>
          <p:cNvSpPr txBox="1"/>
          <p:nvPr/>
        </p:nvSpPr>
        <p:spPr>
          <a:xfrm>
            <a:off x="3920539" y="2086495"/>
            <a:ext cx="7695872" cy="2113527"/>
          </a:xfrm>
          <a:prstGeom prst="rect">
            <a:avLst/>
          </a:prstGeom>
          <a:noFill/>
        </p:spPr>
        <p:txBody>
          <a:bodyPr wrap="square" rtlCol="0">
            <a:spAutoFit/>
          </a:bodyPr>
          <a:lstStyle/>
          <a:p>
            <a:pPr>
              <a:lnSpc>
                <a:spcPct val="150000"/>
              </a:lnSpc>
            </a:pPr>
            <a:r>
              <a:rPr lang="de-DE" dirty="0">
                <a:latin typeface="Bahnschrift SemiBold Condensed" panose="020B0502040204020203" pitchFamily="34" charset="0"/>
              </a:rPr>
              <a:t>Entspringt der natürlichen Weltordnung bzw. der Natur des Menschen, unabhängig von jeglichen Konventionen und positivem Recht bzw. positiven Gesetzen.</a:t>
            </a:r>
          </a:p>
          <a:p>
            <a:pPr>
              <a:lnSpc>
                <a:spcPct val="150000"/>
              </a:lnSpc>
            </a:pPr>
            <a:endParaRPr lang="de-DE" dirty="0">
              <a:latin typeface="Bahnschrift SemiBold Condensed" panose="020B0502040204020203" pitchFamily="34" charset="0"/>
            </a:endParaRPr>
          </a:p>
          <a:p>
            <a:pPr>
              <a:lnSpc>
                <a:spcPct val="150000"/>
              </a:lnSpc>
            </a:pPr>
            <a:r>
              <a:rPr lang="de-CH" dirty="0">
                <a:latin typeface="Bahnschrift SemiBold Condensed" panose="020B0502040204020203" pitchFamily="34" charset="0"/>
              </a:rPr>
              <a:t>Das Naturrecht </a:t>
            </a:r>
            <a:r>
              <a:rPr lang="de-CH" dirty="0">
                <a:solidFill>
                  <a:srgbClr val="A3B6B9"/>
                </a:solidFill>
                <a:latin typeface="Bahnschrift SemiBold Condensed" panose="020B0502040204020203" pitchFamily="34" charset="0"/>
              </a:rPr>
              <a:t>welches im </a:t>
            </a:r>
            <a:r>
              <a:rPr lang="de-CH" b="1" dirty="0">
                <a:solidFill>
                  <a:srgbClr val="A3B6B9"/>
                </a:solidFill>
                <a:latin typeface="Bahnschrift SemiBold Condensed" panose="020B0502040204020203" pitchFamily="34" charset="0"/>
              </a:rPr>
              <a:t>Naturzustand</a:t>
            </a:r>
            <a:r>
              <a:rPr lang="de-CH" dirty="0">
                <a:solidFill>
                  <a:srgbClr val="A3B6B9"/>
                </a:solidFill>
                <a:latin typeface="Bahnschrift SemiBold Condensed" panose="020B0502040204020203" pitchFamily="34" charset="0"/>
              </a:rPr>
              <a:t> gilt</a:t>
            </a:r>
            <a:r>
              <a:rPr lang="de-CH" dirty="0">
                <a:latin typeface="Bahnschrift SemiBold Condensed" panose="020B0502040204020203" pitchFamily="34" charset="0"/>
              </a:rPr>
              <a:t>, besteht darin, dass jeder die Freiheit hat sein eigenes Leben zu schützen und </a:t>
            </a:r>
            <a:r>
              <a:rPr lang="de-CH" b="1" dirty="0">
                <a:solidFill>
                  <a:srgbClr val="A3B6B9"/>
                </a:solidFill>
                <a:latin typeface="Bahnschrift SemiBold Condensed" panose="020B0502040204020203" pitchFamily="34" charset="0"/>
              </a:rPr>
              <a:t>alles zu tun</a:t>
            </a:r>
            <a:r>
              <a:rPr lang="de-CH" dirty="0">
                <a:latin typeface="Bahnschrift SemiBold Condensed" panose="020B0502040204020203" pitchFamily="34" charset="0"/>
              </a:rPr>
              <a:t>, um sich selbst zu erhalten. </a:t>
            </a:r>
            <a:endParaRPr lang="fr-BE" b="1" dirty="0">
              <a:latin typeface="Bahnschrift SemiBold Condensed" panose="020B0502040204020203" pitchFamily="34" charset="0"/>
            </a:endParaRPr>
          </a:p>
        </p:txBody>
      </p:sp>
      <p:sp>
        <p:nvSpPr>
          <p:cNvPr id="5" name="Rectangle: Rounded Corners 4">
            <a:extLst>
              <a:ext uri="{FF2B5EF4-FFF2-40B4-BE49-F238E27FC236}">
                <a16:creationId xmlns:a16="http://schemas.microsoft.com/office/drawing/2014/main" id="{791E2652-D580-6826-6C90-0DC3A0FE00C8}"/>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B9770DDC-3898-2D05-211B-413148F1ED7D}"/>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0" name="Rectangle: Rounded Corners 9">
            <a:extLst>
              <a:ext uri="{FF2B5EF4-FFF2-40B4-BE49-F238E27FC236}">
                <a16:creationId xmlns:a16="http://schemas.microsoft.com/office/drawing/2014/main" id="{141C6852-19F5-BF0A-2CC2-8209A7F27DDF}"/>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FF2B5EF4-FFF2-40B4-BE49-F238E27FC236}">
                <a16:creationId xmlns:a16="http://schemas.microsoft.com/office/drawing/2014/main" id="{E3883FEE-9DEC-EE6B-C361-9E54A2B7CC42}"/>
              </a:ext>
            </a:extLst>
          </p:cNvPr>
          <p:cNvSpPr>
            <a:spLocks noChangeArrowheads="1"/>
          </p:cNvSpPr>
          <p:nvPr/>
        </p:nvSpPr>
        <p:spPr bwMode="auto">
          <a:xfrm>
            <a:off x="2389998" y="335080"/>
            <a:ext cx="32690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Das</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Naturrecht</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45FCC0CD-72BA-544E-46E5-06BF7E867BFB}"/>
              </a:ext>
            </a:extLst>
          </p:cNvPr>
          <p:cNvSpPr txBox="1"/>
          <p:nvPr/>
        </p:nvSpPr>
        <p:spPr>
          <a:xfrm>
            <a:off x="3920539" y="4449909"/>
            <a:ext cx="7695872" cy="867032"/>
          </a:xfrm>
          <a:prstGeom prst="rect">
            <a:avLst/>
          </a:prstGeom>
          <a:noFill/>
        </p:spPr>
        <p:txBody>
          <a:bodyPr wrap="square" rtlCol="0">
            <a:spAutoFit/>
          </a:bodyPr>
          <a:lstStyle/>
          <a:p>
            <a:pPr>
              <a:lnSpc>
                <a:spcPct val="150000"/>
              </a:lnSpc>
            </a:pPr>
            <a:r>
              <a:rPr lang="en-GB" dirty="0">
                <a:latin typeface="Bahnschrift SemiBold Condensed" panose="020B0502040204020203" pitchFamily="34" charset="0"/>
                <a:sym typeface="Wingdings" panose="05000000000000000000" pitchFamily="2" charset="2"/>
              </a:rPr>
              <a:t> Da </a:t>
            </a:r>
            <a:r>
              <a:rPr lang="en-GB" dirty="0" err="1">
                <a:latin typeface="Bahnschrift SemiBold Condensed" panose="020B0502040204020203" pitchFamily="34" charset="0"/>
                <a:sym typeface="Wingdings" panose="05000000000000000000" pitchFamily="2" charset="2"/>
              </a:rPr>
              <a:t>jeder</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ein</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Recht</a:t>
            </a:r>
            <a:r>
              <a:rPr lang="en-GB" dirty="0">
                <a:latin typeface="Bahnschrift SemiBold Condensed" panose="020B0502040204020203" pitchFamily="34" charset="0"/>
                <a:sym typeface="Wingdings" panose="05000000000000000000" pitchFamily="2" charset="2"/>
              </a:rPr>
              <a:t> auf </a:t>
            </a:r>
            <a:r>
              <a:rPr lang="en-GB" dirty="0" err="1">
                <a:latin typeface="Bahnschrift SemiBold Condensed" panose="020B0502040204020203" pitchFamily="34" charset="0"/>
                <a:sym typeface="Wingdings" panose="05000000000000000000" pitchFamily="2" charset="2"/>
              </a:rPr>
              <a:t>alles</a:t>
            </a:r>
            <a:r>
              <a:rPr lang="en-GB" dirty="0">
                <a:latin typeface="Bahnschrift SemiBold Condensed" panose="020B0502040204020203" pitchFamily="34" charset="0"/>
                <a:sym typeface="Wingdings" panose="05000000000000000000" pitchFamily="2" charset="2"/>
              </a:rPr>
              <a:t> hat und es </a:t>
            </a:r>
            <a:r>
              <a:rPr lang="en-GB" dirty="0" err="1">
                <a:latin typeface="Bahnschrift SemiBold Condensed" panose="020B0502040204020203" pitchFamily="34" charset="0"/>
                <a:sym typeface="Wingdings" panose="05000000000000000000" pitchFamily="2" charset="2"/>
              </a:rPr>
              <a:t>ohne</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Gesetze</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kein</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Unrecht</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gibt</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herrscht</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im</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Naturzustand</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ständige</a:t>
            </a:r>
            <a:r>
              <a:rPr lang="en-GB" dirty="0">
                <a:latin typeface="Bahnschrift SemiBold Condensed" panose="020B0502040204020203" pitchFamily="34" charset="0"/>
                <a:sym typeface="Wingdings" panose="05000000000000000000" pitchFamily="2" charset="2"/>
              </a:rPr>
              <a:t> Angst und </a:t>
            </a:r>
            <a:r>
              <a:rPr lang="en-GB" dirty="0" err="1">
                <a:latin typeface="Bahnschrift SemiBold Condensed" panose="020B0502040204020203" pitchFamily="34" charset="0"/>
                <a:sym typeface="Wingdings" panose="05000000000000000000" pitchFamily="2" charset="2"/>
              </a:rPr>
              <a:t>Gefahr</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eines</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feindlichen</a:t>
            </a:r>
            <a:r>
              <a:rPr lang="en-GB" dirty="0">
                <a:latin typeface="Bahnschrift SemiBold Condensed" panose="020B0502040204020203" pitchFamily="34" charset="0"/>
                <a:sym typeface="Wingdings" panose="05000000000000000000" pitchFamily="2" charset="2"/>
              </a:rPr>
              <a:t> </a:t>
            </a:r>
            <a:r>
              <a:rPr lang="en-GB" dirty="0" err="1">
                <a:latin typeface="Bahnschrift SemiBold Condensed" panose="020B0502040204020203" pitchFamily="34" charset="0"/>
                <a:sym typeface="Wingdings" panose="05000000000000000000" pitchFamily="2" charset="2"/>
              </a:rPr>
              <a:t>Übergriffes</a:t>
            </a:r>
            <a:r>
              <a:rPr lang="en-GB" dirty="0">
                <a:latin typeface="Bahnschrift SemiBold Condensed" panose="020B0502040204020203" pitchFamily="34" charset="0"/>
                <a:sym typeface="Wingdings" panose="05000000000000000000" pitchFamily="2" charset="2"/>
              </a:rPr>
              <a:t>.</a:t>
            </a:r>
            <a:endParaRPr lang="fr-BE" b="1" dirty="0">
              <a:latin typeface="Bahnschrift SemiBold Condensed" panose="020B0502040204020203" pitchFamily="34" charset="0"/>
            </a:endParaRPr>
          </a:p>
        </p:txBody>
      </p:sp>
      <p:pic>
        <p:nvPicPr>
          <p:cNvPr id="4" name="Content Placeholder 17">
            <a:extLst>
              <a:ext uri="{FF2B5EF4-FFF2-40B4-BE49-F238E27FC236}">
                <a16:creationId xmlns:a16="http://schemas.microsoft.com/office/drawing/2014/main" id="{4CA6AC61-E74A-E5F9-AAB8-D6FD909FD2C5}"/>
              </a:ext>
            </a:extLst>
          </p:cNvPr>
          <p:cNvPicPr>
            <a:picLocks noChangeAspect="1"/>
          </p:cNvPicPr>
          <p:nvPr/>
        </p:nvPicPr>
        <p:blipFill>
          <a:blip r:embed="rId2" cstate="print"/>
          <a:stretch>
            <a:fillRect/>
          </a:stretch>
        </p:blipFill>
        <p:spPr bwMode="auto">
          <a:xfrm>
            <a:off x="270858" y="1998869"/>
            <a:ext cx="3614900" cy="4518625"/>
          </a:xfrm>
          <a:prstGeom prst="rect">
            <a:avLst/>
          </a:prstGeom>
          <a:effectLst/>
        </p:spPr>
      </p:pic>
    </p:spTree>
    <p:extLst>
      <p:ext uri="{BB962C8B-B14F-4D97-AF65-F5344CB8AC3E}">
        <p14:creationId xmlns:p14="http://schemas.microsoft.com/office/powerpoint/2010/main" val="368435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423550-697F-C5E9-606F-7F18214A1B34}"/>
              </a:ext>
            </a:extLst>
          </p:cNvPr>
          <p:cNvPicPr>
            <a:picLocks noChangeAspect="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Lst>
          </a:blip>
          <a:srcRect l="8672" b="7943"/>
          <a:stretch/>
        </p:blipFill>
        <p:spPr>
          <a:xfrm>
            <a:off x="0" y="3328319"/>
            <a:ext cx="4587698" cy="3529681"/>
          </a:xfrm>
          <a:prstGeom prst="rect">
            <a:avLst/>
          </a:prstGeom>
        </p:spPr>
      </p:pic>
      <p:sp>
        <p:nvSpPr>
          <p:cNvPr id="8" name="TextBox 4"/>
          <p:cNvSpPr txBox="1"/>
          <p:nvPr/>
        </p:nvSpPr>
        <p:spPr>
          <a:xfrm>
            <a:off x="307420" y="913278"/>
            <a:ext cx="11308991" cy="923330"/>
          </a:xfrm>
          <a:prstGeom prst="rect">
            <a:avLst/>
          </a:prstGeom>
          <a:solidFill>
            <a:srgbClr val="A3B6B9"/>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sz="1800" dirty="0">
                <a:effectLst/>
                <a:latin typeface="Bahnschrift SemiBold SemiConden" panose="020B0502040204020203" pitchFamily="34" charset="0"/>
                <a:ea typeface="Calibri" panose="020F0502020204030204" pitchFamily="34" charset="0"/>
                <a:cs typeface="LMRoman10-Regular"/>
              </a:rPr>
              <a:t>….dass er beim </a:t>
            </a:r>
            <a:r>
              <a:rPr lang="de-CH" sz="1800" i="1" dirty="0">
                <a:effectLst/>
                <a:latin typeface="Bahnschrift SemiBold SemiConden" panose="020B0502040204020203" pitchFamily="34" charset="0"/>
                <a:ea typeface="Calibri" panose="020F0502020204030204" pitchFamily="34" charset="0"/>
                <a:cs typeface="LMRoman10-Italic"/>
              </a:rPr>
              <a:t>Schlafengehen</a:t>
            </a:r>
            <a:r>
              <a:rPr lang="de-CH" sz="1800" dirty="0">
                <a:effectLst/>
                <a:latin typeface="Bahnschrift SemiBold SemiConden" panose="020B0502040204020203" pitchFamily="34" charset="0"/>
                <a:ea typeface="Calibri" panose="020F0502020204030204" pitchFamily="34" charset="0"/>
                <a:cs typeface="LMRoman10-Regular"/>
              </a:rPr>
              <a:t> seine Türen und sogar in seinem Hause seine Kästen verschließt. Welche Meinung hat er also von seinen Mit-Untertanen, wenn er bewaffnet reist, welche von seinen Mitbürgern, wenn er seine Türen verschließt, und welche von seinen Kindern und Bediensteten, wenn er seine Kästen verschließt? </a:t>
            </a:r>
            <a:endParaRPr lang="de-LU" sz="1600" i="1" dirty="0">
              <a:latin typeface="Bahnschrift SemiBold SemiConden" panose="020B0502040204020203" pitchFamily="34" charset="0"/>
            </a:endParaRPr>
          </a:p>
        </p:txBody>
      </p:sp>
      <p:sp>
        <p:nvSpPr>
          <p:cNvPr id="3" name="TextBox 2"/>
          <p:cNvSpPr txBox="1"/>
          <p:nvPr/>
        </p:nvSpPr>
        <p:spPr>
          <a:xfrm>
            <a:off x="3618355" y="2086495"/>
            <a:ext cx="7998056" cy="1631216"/>
          </a:xfrm>
          <a:prstGeom prst="rect">
            <a:avLst/>
          </a:prstGeom>
          <a:noFill/>
        </p:spPr>
        <p:txBody>
          <a:bodyPr wrap="square" rtlCol="0">
            <a:spAutoFit/>
          </a:bodyPr>
          <a:lstStyle/>
          <a:p>
            <a:r>
              <a:rPr lang="de-DE" sz="2800" b="1" dirty="0">
                <a:solidFill>
                  <a:srgbClr val="A3B6B9"/>
                </a:solidFill>
                <a:latin typeface="Bahnschrift SemiBold Condensed" panose="020B0502040204020203" pitchFamily="34" charset="0"/>
                <a:sym typeface="Wingdings" panose="05000000000000000000" pitchFamily="2" charset="2"/>
              </a:rPr>
              <a:t>Realist oder Misanthrop?</a:t>
            </a:r>
          </a:p>
          <a:p>
            <a:endParaRPr lang="de-DE" dirty="0">
              <a:latin typeface="Bahnschrift SemiBold Condensed" panose="020B0502040204020203" pitchFamily="34" charset="0"/>
              <a:sym typeface="Wingdings" panose="05000000000000000000" pitchFamily="2" charset="2"/>
            </a:endParaRPr>
          </a:p>
          <a:p>
            <a:r>
              <a:rPr lang="de-DE" dirty="0">
                <a:latin typeface="Bahnschrift SemiBold Condensed" panose="020B0502040204020203" pitchFamily="34" charset="0"/>
                <a:sym typeface="Wingdings" panose="05000000000000000000" pitchFamily="2" charset="2"/>
              </a:rPr>
              <a:t> </a:t>
            </a:r>
            <a:r>
              <a:rPr lang="de-DE" dirty="0">
                <a:latin typeface="Bahnschrift SemiBold Condensed" panose="020B0502040204020203" pitchFamily="34" charset="0"/>
              </a:rPr>
              <a:t>Kritiker werfen Thomas Hobbes gerne vor, er sei ein </a:t>
            </a:r>
            <a:r>
              <a:rPr lang="de-DE" b="1" u="sng" dirty="0">
                <a:latin typeface="Bahnschrift SemiBold Condensed" panose="020B0502040204020203" pitchFamily="34" charset="0"/>
              </a:rPr>
              <a:t>Misanthrop</a:t>
            </a:r>
            <a:r>
              <a:rPr lang="de-DE" dirty="0">
                <a:latin typeface="Bahnschrift SemiBold Condensed" panose="020B0502040204020203" pitchFamily="34" charset="0"/>
              </a:rPr>
              <a:t> gewesen, also ein Menschenfeind. </a:t>
            </a:r>
          </a:p>
          <a:p>
            <a:endParaRPr lang="de-DE" dirty="0">
              <a:latin typeface="Bahnschrift SemiBold Condensed" panose="020B0502040204020203" pitchFamily="34" charset="0"/>
            </a:endParaRPr>
          </a:p>
          <a:p>
            <a:r>
              <a:rPr lang="de-DE" dirty="0">
                <a:latin typeface="Bahnschrift SemiBold Condensed" panose="020B0502040204020203" pitchFamily="34" charset="0"/>
                <a:sym typeface="Wingdings" panose="05000000000000000000" pitchFamily="2" charset="2"/>
              </a:rPr>
              <a:t> </a:t>
            </a:r>
            <a:r>
              <a:rPr lang="de-DE" dirty="0">
                <a:latin typeface="Bahnschrift SemiBold Condensed" panose="020B0502040204020203" pitchFamily="34" charset="0"/>
              </a:rPr>
              <a:t>Wohlgesonnene Kritiker erwidern darauf, er sei einfach nur </a:t>
            </a:r>
            <a:r>
              <a:rPr lang="de-DE" b="1" u="sng" dirty="0">
                <a:latin typeface="Bahnschrift SemiBold Condensed" panose="020B0502040204020203" pitchFamily="34" charset="0"/>
              </a:rPr>
              <a:t>realistisch</a:t>
            </a:r>
            <a:r>
              <a:rPr lang="de-DE" dirty="0">
                <a:latin typeface="Bahnschrift SemiBold Condensed" panose="020B0502040204020203" pitchFamily="34" charset="0"/>
              </a:rPr>
              <a:t> gewesen.</a:t>
            </a:r>
            <a:endParaRPr lang="de-LU" b="1" dirty="0">
              <a:latin typeface="Bahnschrift SemiBold Condensed" panose="020B0502040204020203" pitchFamily="34" charset="0"/>
            </a:endParaRPr>
          </a:p>
        </p:txBody>
      </p:sp>
      <p:sp>
        <p:nvSpPr>
          <p:cNvPr id="5" name="Rectangle: Rounded Corners 4">
            <a:extLst>
              <a:ext uri="{FF2B5EF4-FFF2-40B4-BE49-F238E27FC236}">
                <a16:creationId xmlns:a16="http://schemas.microsoft.com/office/drawing/2014/main" id="{791E2652-D580-6826-6C90-0DC3A0FE00C8}"/>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B9770DDC-3898-2D05-211B-413148F1ED7D}"/>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0" name="Rectangle: Rounded Corners 9">
            <a:extLst>
              <a:ext uri="{FF2B5EF4-FFF2-40B4-BE49-F238E27FC236}">
                <a16:creationId xmlns:a16="http://schemas.microsoft.com/office/drawing/2014/main" id="{141C6852-19F5-BF0A-2CC2-8209A7F27DDF}"/>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FF2B5EF4-FFF2-40B4-BE49-F238E27FC236}">
                <a16:creationId xmlns:a16="http://schemas.microsoft.com/office/drawing/2014/main" id="{E3883FEE-9DEC-EE6B-C361-9E54A2B7CC42}"/>
              </a:ext>
            </a:extLst>
          </p:cNvPr>
          <p:cNvSpPr>
            <a:spLocks noChangeArrowheads="1"/>
          </p:cNvSpPr>
          <p:nvPr/>
        </p:nvSpPr>
        <p:spPr bwMode="auto">
          <a:xfrm>
            <a:off x="2389998" y="335080"/>
            <a:ext cx="32690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Persönliche</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Überlegung</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9D7ABD25-9E98-E601-56AA-EA7452AC38F3}"/>
              </a:ext>
            </a:extLst>
          </p:cNvPr>
          <p:cNvSpPr txBox="1"/>
          <p:nvPr/>
        </p:nvSpPr>
        <p:spPr>
          <a:xfrm>
            <a:off x="3618355" y="3967598"/>
            <a:ext cx="7998056" cy="400110"/>
          </a:xfrm>
          <a:prstGeom prst="rect">
            <a:avLst/>
          </a:prstGeom>
          <a:noFill/>
        </p:spPr>
        <p:txBody>
          <a:bodyPr wrap="square" rtlCol="0">
            <a:spAutoFit/>
          </a:bodyPr>
          <a:lstStyle/>
          <a:p>
            <a:r>
              <a:rPr lang="de-DE" sz="2000" b="1" dirty="0">
                <a:solidFill>
                  <a:srgbClr val="A3B6B9"/>
                </a:solidFill>
                <a:latin typeface="Bahnschrift SemiBold Condensed" panose="020B0502040204020203" pitchFamily="34" charset="0"/>
                <a:sym typeface="Wingdings" panose="05000000000000000000" pitchFamily="2" charset="2"/>
              </a:rPr>
              <a:t>Was ist deine Position?</a:t>
            </a:r>
            <a:endParaRPr lang="de-LU" sz="1400" b="1" dirty="0">
              <a:latin typeface="Bahnschrift SemiBold Condensed" panose="020B0502040204020203" pitchFamily="34" charset="0"/>
            </a:endParaRPr>
          </a:p>
        </p:txBody>
      </p:sp>
    </p:spTree>
    <p:extLst>
      <p:ext uri="{BB962C8B-B14F-4D97-AF65-F5344CB8AC3E}">
        <p14:creationId xmlns:p14="http://schemas.microsoft.com/office/powerpoint/2010/main" val="3389647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with medium confidence">
            <a:extLst>
              <a:ext uri="{FF2B5EF4-FFF2-40B4-BE49-F238E27FC236}">
                <a16:creationId xmlns:a16="http://schemas.microsoft.com/office/drawing/2014/main" id="{1EFEDA66-145E-81B3-6AB3-F2407C9C8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410" y="3608663"/>
            <a:ext cx="7387590" cy="3279140"/>
          </a:xfrm>
          <a:prstGeom prst="rect">
            <a:avLst/>
          </a:prstGeom>
        </p:spPr>
      </p:pic>
      <p:sp>
        <p:nvSpPr>
          <p:cNvPr id="7" name="TextBox 6">
            <a:extLst>
              <a:ext uri="{FF2B5EF4-FFF2-40B4-BE49-F238E27FC236}">
                <a16:creationId xmlns:a16="http://schemas.microsoft.com/office/drawing/2014/main" id="{453CB15B-749F-7BFF-7EDA-B67F1C21D24C}"/>
              </a:ext>
            </a:extLst>
          </p:cNvPr>
          <p:cNvSpPr txBox="1"/>
          <p:nvPr/>
        </p:nvSpPr>
        <p:spPr>
          <a:xfrm>
            <a:off x="2172494" y="1226634"/>
            <a:ext cx="7847020" cy="1569660"/>
          </a:xfrm>
          <a:prstGeom prst="rect">
            <a:avLst/>
          </a:prstGeom>
          <a:noFill/>
        </p:spPr>
        <p:txBody>
          <a:bodyPr wrap="none" rtlCol="0">
            <a:spAutoFit/>
          </a:bodyPr>
          <a:lstStyle/>
          <a:p>
            <a:pPr algn="ctr"/>
            <a:r>
              <a:rPr lang="en-GB" sz="3200" dirty="0">
                <a:solidFill>
                  <a:schemeClr val="bg1">
                    <a:lumMod val="95000"/>
                  </a:schemeClr>
                </a:solidFill>
                <a:latin typeface="Bahnschrift SemiBold SemiConden" panose="020B0502040204020203" pitchFamily="34" charset="0"/>
              </a:rPr>
              <a:t>PHILOSOPHIE POLITIQUE</a:t>
            </a:r>
          </a:p>
          <a:p>
            <a:pPr algn="ctr"/>
            <a:endParaRPr lang="en-GB" sz="3200" dirty="0">
              <a:latin typeface="Bahnschrift SemiBold SemiConden" panose="020B0502040204020203" pitchFamily="34" charset="0"/>
            </a:endParaRPr>
          </a:p>
          <a:p>
            <a:pPr algn="ctr"/>
            <a:r>
              <a:rPr lang="en-GB" sz="3200" dirty="0">
                <a:solidFill>
                  <a:schemeClr val="tx1">
                    <a:lumMod val="50000"/>
                    <a:lumOff val="50000"/>
                  </a:schemeClr>
                </a:solidFill>
                <a:latin typeface="Bahnschrift SemiBold SemiConden" panose="020B0502040204020203" pitchFamily="34" charset="0"/>
              </a:rPr>
              <a:t>HOBBES       LOCKE       TOCQUEVILLE       RAWLS</a:t>
            </a:r>
            <a:endParaRPr lang="en-US" sz="3200" dirty="0">
              <a:solidFill>
                <a:schemeClr val="tx1">
                  <a:lumMod val="50000"/>
                  <a:lumOff val="50000"/>
                </a:schemeClr>
              </a:solidFill>
              <a:latin typeface="Bahnschrift SemiBold SemiConden" panose="020B0502040204020203" pitchFamily="34" charset="0"/>
            </a:endParaRPr>
          </a:p>
        </p:txBody>
      </p:sp>
    </p:spTree>
    <p:extLst>
      <p:ext uri="{BB962C8B-B14F-4D97-AF65-F5344CB8AC3E}">
        <p14:creationId xmlns:p14="http://schemas.microsoft.com/office/powerpoint/2010/main" val="3201176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4688330"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5" y="335080"/>
            <a:ext cx="41440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LOCKE </a:t>
            </a:r>
            <a:r>
              <a:rPr kumimoji="0" lang="fr-BE" altLang="en-US"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Anthropologie &amp;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Politik</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73380136-2CB9-2CAB-2357-03201AD8DA0F}"/>
              </a:ext>
            </a:extLst>
          </p:cNvPr>
          <p:cNvSpPr txBox="1"/>
          <p:nvPr/>
        </p:nvSpPr>
        <p:spPr>
          <a:xfrm>
            <a:off x="1885604" y="1256484"/>
            <a:ext cx="8420792" cy="369332"/>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fr-BE" sz="1800" kern="100" dirty="0">
                <a:solidFill>
                  <a:schemeClr val="tx1">
                    <a:lumMod val="75000"/>
                    <a:lumOff val="25000"/>
                  </a:schemeClr>
                </a:solidFill>
                <a:effectLst/>
                <a:latin typeface="Bahnschrift SemiBold SemiConden" panose="020B0502040204020203" pitchFamily="34" charset="0"/>
                <a:ea typeface="Calibri" panose="020F0502020204030204" pitchFamily="34" charset="0"/>
                <a:cs typeface="Times New Roman" panose="02020603050405020304" pitchFamily="18" charset="0"/>
              </a:rPr>
              <a:t>Comment légitimer l’autorité politique ?</a:t>
            </a:r>
            <a:endParaRPr lang="en-US" sz="18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Shape&#10;&#10;Description automatically generated with low confidence">
            <a:extLst>
              <a:ext uri="{FF2B5EF4-FFF2-40B4-BE49-F238E27FC236}">
                <a16:creationId xmlns:a16="http://schemas.microsoft.com/office/drawing/2014/main" id="{C7BEE0E5-2D69-BCEF-281D-859E8E62BC6E}"/>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8238" b="9581"/>
          <a:stretch/>
        </p:blipFill>
        <p:spPr>
          <a:xfrm>
            <a:off x="0" y="2525063"/>
            <a:ext cx="3918137" cy="4332937"/>
          </a:xfrm>
          <a:prstGeom prst="rect">
            <a:avLst/>
          </a:prstGeom>
        </p:spPr>
      </p:pic>
      <p:sp>
        <p:nvSpPr>
          <p:cNvPr id="9" name="Rectangle 2">
            <a:extLst>
              <a:ext uri="{FF2B5EF4-FFF2-40B4-BE49-F238E27FC236}">
                <a16:creationId xmlns:a16="http://schemas.microsoft.com/office/drawing/2014/main" id="{512555F9-4036-AA87-5C63-35DBA0BB8D79}"/>
              </a:ext>
            </a:extLst>
          </p:cNvPr>
          <p:cNvSpPr>
            <a:spLocks noChangeArrowheads="1"/>
          </p:cNvSpPr>
          <p:nvPr/>
        </p:nvSpPr>
        <p:spPr bwMode="auto">
          <a:xfrm>
            <a:off x="3368842" y="1812132"/>
            <a:ext cx="6937554" cy="1109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2046" rIns="91440" bIns="92046"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en-US" sz="1400" b="0" i="0" u="none" strike="noStrike" cap="none" normalizeH="0" baseline="0" dirty="0">
                <a:ln>
                  <a:noFill/>
                </a:ln>
                <a:solidFill>
                  <a:schemeClr val="tx1"/>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John Locke évolue dans le même contexte historique que Hobbes : un monde marqué par des </a:t>
            </a:r>
            <a:r>
              <a:rPr kumimoji="0" lang="fr-FR" altLang="en-US" sz="1400" b="0" i="0" u="none" strike="noStrike" cap="none" normalizeH="0" baseline="0" dirty="0">
                <a:ln>
                  <a:noFill/>
                </a:ln>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révolutions</a:t>
            </a:r>
            <a:r>
              <a:rPr kumimoji="0" lang="fr-FR" altLang="en-US" sz="1400" b="0" i="0" u="none" strike="noStrike" cap="none" normalizeH="0" baseline="0" dirty="0">
                <a:ln>
                  <a:noFill/>
                </a:ln>
                <a:solidFill>
                  <a:schemeClr val="tx1"/>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r>
              <a:rPr kumimoji="0" lang="fr-BE" altLang="en-US" sz="1400" b="0" i="0" u="none" strike="noStrike" cap="none" normalizeH="0" baseline="0" dirty="0">
                <a:ln>
                  <a:noFill/>
                </a:ln>
                <a:solidFill>
                  <a:srgbClr val="739095"/>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Ces révolutions mettent en cause la légitimité du roi et sa justification divine.</a:t>
            </a:r>
            <a:endParaRPr kumimoji="0" lang="en-US" altLang="en-US" sz="2400" b="0" i="0" u="none" strike="noStrike" cap="none" normalizeH="0" baseline="0" dirty="0">
              <a:ln>
                <a:noFill/>
              </a:ln>
              <a:solidFill>
                <a:srgbClr val="2F5496"/>
              </a:solidFill>
              <a:effectLst/>
              <a:latin typeface="Bahnschrift SemiBold Condensed" panose="020B0502040204020203"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49" name="Picture 36" descr="Shape&#10;&#10;Description automatically generated with low confidence">
            <a:extLst>
              <a:ext uri="{FF2B5EF4-FFF2-40B4-BE49-F238E27FC236}">
                <a16:creationId xmlns:a16="http://schemas.microsoft.com/office/drawing/2014/main" id="{8B9530EA-1031-91C5-E75F-91115081917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590673" y="2699095"/>
            <a:ext cx="4508165" cy="450816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E321391F-6A24-90E2-D311-3C3C5143458C}"/>
              </a:ext>
            </a:extLst>
          </p:cNvPr>
          <p:cNvSpPr>
            <a:spLocks noChangeArrowheads="1"/>
          </p:cNvSpPr>
          <p:nvPr/>
        </p:nvSpPr>
        <p:spPr bwMode="auto">
          <a:xfrm>
            <a:off x="3368842" y="2699095"/>
            <a:ext cx="7205004" cy="13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fr-BE" altLang="en-US" sz="1400" b="0" i="0" u="none" strike="noStrike" cap="none" normalizeH="0" baseline="0" dirty="0">
                <a:ln>
                  <a:noFill/>
                </a:ln>
                <a:solidFill>
                  <a:schemeClr val="tx1"/>
                </a:solidFill>
                <a:effectLst/>
                <a:latin typeface="Bahnschrift SemiBold Condensed" panose="020B0502040204020203" pitchFamily="34" charset="0"/>
                <a:ea typeface="Calibri" panose="020F0502020204030204" pitchFamily="34" charset="0"/>
                <a:cs typeface="Times New Roman" panose="02020603050405020304" pitchFamily="18" charset="0"/>
              </a:rPr>
              <a:t>Au lieu d'accepter des dogmes sans les questionner, Locke essaie de retracer l’origine du pouvoir politique.</a:t>
            </a:r>
          </a:p>
          <a:p>
            <a:pPr marL="0" marR="0" lvl="0" indent="0" defTabSz="914400" rtl="0" eaLnBrk="0" fontAlgn="base" latinLnBrk="0" hangingPunct="0">
              <a:lnSpc>
                <a:spcPct val="100000"/>
              </a:lnSpc>
              <a:spcBef>
                <a:spcPct val="0"/>
              </a:spcBef>
              <a:spcAft>
                <a:spcPct val="0"/>
              </a:spcAft>
              <a:buClrTx/>
              <a:buSzTx/>
              <a:buFontTx/>
              <a:buNone/>
              <a:tabLst/>
            </a:pPr>
            <a:endParaRPr kumimoji="0" lang="fr-BE" altLang="en-US" sz="1400" b="0" i="0" u="none" strike="noStrike" cap="none" normalizeH="0" baseline="0" dirty="0">
              <a:ln>
                <a:noFill/>
              </a:ln>
              <a:solidFill>
                <a:schemeClr val="tx1"/>
              </a:solidFill>
              <a:effectLst/>
              <a:latin typeface="Bahnschrift SemiBold Condensed" panose="020B0502040204020203" pitchFamily="34" charset="0"/>
              <a:ea typeface="Calibri" panose="020F0502020204030204" pitchFamily="34"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dirty="0">
              <a:ln>
                <a:noFill/>
              </a:ln>
              <a:solidFill>
                <a:schemeClr val="tx1"/>
              </a:solidFill>
              <a:effectLst/>
              <a:latin typeface="Bahnschrift SemiBold Condensed" panose="020B0502040204020203"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r-BE" altLang="en-US" sz="1400" b="0" i="0" u="none" strike="noStrike" cap="none" normalizeH="0" baseline="0" dirty="0">
                <a:ln>
                  <a:noFill/>
                </a:ln>
                <a:solidFill>
                  <a:schemeClr val="tx1"/>
                </a:solidFill>
                <a:effectLst/>
                <a:latin typeface="Bahnschrift SemiBold Condensed" panose="020B0502040204020203" pitchFamily="34" charset="0"/>
                <a:ea typeface="Calibri" panose="020F0502020204030204" pitchFamily="34" charset="0"/>
                <a:cs typeface="Times New Roman" panose="02020603050405020304" pitchFamily="18" charset="0"/>
              </a:rPr>
              <a:t>Ceci le mène à la question : </a:t>
            </a:r>
            <a:endParaRPr kumimoji="0" lang="en-US" altLang="en-US" sz="500" b="0" i="0" u="none" strike="noStrike" cap="none" normalizeH="0" baseline="0" dirty="0">
              <a:ln>
                <a:noFill/>
              </a:ln>
              <a:solidFill>
                <a:schemeClr val="tx1"/>
              </a:solidFill>
              <a:effectLst/>
              <a:latin typeface="Bahnschrift SemiBold Condensed" panose="020B0502040204020203"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BE" altLang="en-US" sz="1600" b="0" i="0" u="none" strike="noStrike" cap="none" normalizeH="0" baseline="0" dirty="0">
              <a:ln>
                <a:noFill/>
              </a:ln>
              <a:solidFill>
                <a:srgbClr val="739095"/>
              </a:solidFill>
              <a:effectLst/>
              <a:latin typeface="Bahnschrift SemiBold Condensed" panose="020B0502040204020203"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en-US" sz="1600" b="0" i="0" u="none" strike="noStrike" cap="none" normalizeH="0" baseline="0" dirty="0">
                <a:ln>
                  <a:noFill/>
                </a:ln>
                <a:solidFill>
                  <a:srgbClr val="739095"/>
                </a:solidFill>
                <a:effectLst/>
                <a:latin typeface="Bahnschrift SemiBold Condensed" panose="020B0502040204020203" pitchFamily="34" charset="0"/>
                <a:ea typeface="Calibri" panose="020F0502020204030204" pitchFamily="34" charset="0"/>
                <a:cs typeface="Times New Roman" panose="02020603050405020304" pitchFamily="18" charset="0"/>
              </a:rPr>
              <a:t>Sur quelles idées repose le prétendu pouvoir divin du roi ?</a:t>
            </a:r>
            <a:endParaRPr kumimoji="0" lang="fr-BE" altLang="en-US" sz="2000" b="0" i="0" u="none" strike="noStrike" cap="none" normalizeH="0" baseline="0" dirty="0">
              <a:ln>
                <a:noFill/>
              </a:ln>
              <a:solidFill>
                <a:schemeClr val="tx1"/>
              </a:solidFill>
              <a:effectLst/>
              <a:latin typeface="Bahnschrift SemiBold Condensed" panose="020B0502040204020203" pitchFamily="34" charset="0"/>
            </a:endParaRPr>
          </a:p>
        </p:txBody>
      </p:sp>
    </p:spTree>
    <p:extLst>
      <p:ext uri="{BB962C8B-B14F-4D97-AF65-F5344CB8AC3E}">
        <p14:creationId xmlns:p14="http://schemas.microsoft.com/office/powerpoint/2010/main" val="357029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500"/>
                                        <p:tgtEl>
                                          <p:spTgt spid="20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4688330"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5" y="335080"/>
            <a:ext cx="41440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LOCKE </a:t>
            </a:r>
            <a:r>
              <a:rPr kumimoji="0" lang="fr-BE" altLang="en-US"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Anthropologie &amp;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Politik</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73380136-2CB9-2CAB-2357-03201AD8DA0F}"/>
              </a:ext>
            </a:extLst>
          </p:cNvPr>
          <p:cNvSpPr txBox="1"/>
          <p:nvPr/>
        </p:nvSpPr>
        <p:spPr>
          <a:xfrm>
            <a:off x="1885604" y="1256484"/>
            <a:ext cx="8420792" cy="369332"/>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fr-BE" sz="1800" kern="100" dirty="0">
                <a:solidFill>
                  <a:schemeClr val="tx1">
                    <a:lumMod val="75000"/>
                    <a:lumOff val="25000"/>
                  </a:schemeClr>
                </a:solidFill>
                <a:effectLst/>
                <a:latin typeface="Bahnschrift SemiBold SemiConden" panose="020B0502040204020203" pitchFamily="34" charset="0"/>
                <a:ea typeface="Calibri" panose="020F0502020204030204" pitchFamily="34" charset="0"/>
                <a:cs typeface="Times New Roman" panose="02020603050405020304" pitchFamily="18" charset="0"/>
              </a:rPr>
              <a:t>Comment légitimer l’autorité politique ?</a:t>
            </a:r>
            <a:endParaRPr lang="en-US" sz="18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120B3FD4-7530-D2C0-DB84-BB2DF7FC53BA}"/>
              </a:ext>
            </a:extLst>
          </p:cNvPr>
          <p:cNvSpPr/>
          <p:nvPr/>
        </p:nvSpPr>
        <p:spPr>
          <a:xfrm>
            <a:off x="3056019" y="2268340"/>
            <a:ext cx="8160098" cy="1204810"/>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10;&#10;Description automatically generated with low confidence">
            <a:extLst>
              <a:ext uri="{FF2B5EF4-FFF2-40B4-BE49-F238E27FC236}">
                <a16:creationId xmlns:a16="http://schemas.microsoft.com/office/drawing/2014/main" id="{C7BEE0E5-2D69-BCEF-281D-859E8E62BC6E}"/>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8238" r="24411" b="9581"/>
          <a:stretch/>
        </p:blipFill>
        <p:spPr>
          <a:xfrm flipH="1">
            <a:off x="-1" y="2525063"/>
            <a:ext cx="2883569" cy="4332937"/>
          </a:xfrm>
          <a:prstGeom prst="rect">
            <a:avLst/>
          </a:prstGeom>
        </p:spPr>
      </p:pic>
      <p:sp>
        <p:nvSpPr>
          <p:cNvPr id="9" name="Rectangle 2">
            <a:extLst>
              <a:ext uri="{FF2B5EF4-FFF2-40B4-BE49-F238E27FC236}">
                <a16:creationId xmlns:a16="http://schemas.microsoft.com/office/drawing/2014/main" id="{512555F9-4036-AA87-5C63-35DBA0BB8D79}"/>
              </a:ext>
            </a:extLst>
          </p:cNvPr>
          <p:cNvSpPr>
            <a:spLocks noChangeArrowheads="1"/>
          </p:cNvSpPr>
          <p:nvPr/>
        </p:nvSpPr>
        <p:spPr bwMode="auto">
          <a:xfrm>
            <a:off x="3091496" y="2232706"/>
            <a:ext cx="8041105" cy="161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2046" rIns="91440" bIns="92046" numCol="1" anchor="ctr" anchorCtr="0" compatLnSpc="1">
            <a:prstTxWarp prst="textNoShape">
              <a:avLst/>
            </a:prstTxWarp>
            <a:spAutoFit/>
          </a:bodyPr>
          <a:lstStyle/>
          <a:p>
            <a:pPr algn="ctr">
              <a:lnSpc>
                <a:spcPct val="150000"/>
              </a:lnSpc>
            </a:pPr>
            <a:r>
              <a:rPr lang="fr-BE" sz="1600" dirty="0">
                <a:latin typeface="Bahnschrift SemiBold Condensed" panose="020B0502040204020203" pitchFamily="34" charset="0"/>
              </a:rPr>
              <a:t>« L’une prêche une </a:t>
            </a:r>
            <a:r>
              <a:rPr lang="fr-BE" sz="1600" dirty="0">
                <a:solidFill>
                  <a:srgbClr val="FFC000"/>
                </a:solidFill>
                <a:latin typeface="Bahnschrift SemiBold Condensed" panose="020B0502040204020203" pitchFamily="34" charset="0"/>
              </a:rPr>
              <a:t>obéissance absolue</a:t>
            </a:r>
            <a:r>
              <a:rPr lang="fr-BE" sz="1600" dirty="0">
                <a:latin typeface="Bahnschrift SemiBold Condensed" panose="020B0502040204020203" pitchFamily="34" charset="0"/>
              </a:rPr>
              <a:t>, tandis que l’autre revendique une </a:t>
            </a:r>
            <a:r>
              <a:rPr lang="fr-BE" sz="1600" dirty="0">
                <a:solidFill>
                  <a:schemeClr val="accent2">
                    <a:lumMod val="20000"/>
                    <a:lumOff val="80000"/>
                  </a:schemeClr>
                </a:solidFill>
                <a:latin typeface="Bahnschrift SemiBold Condensed" panose="020B0502040204020203" pitchFamily="34" charset="0"/>
              </a:rPr>
              <a:t>liberté universelle</a:t>
            </a:r>
            <a:r>
              <a:rPr lang="fr-BE" sz="1600" dirty="0">
                <a:latin typeface="Bahnschrift SemiBold Condensed" panose="020B0502040204020203" pitchFamily="34" charset="0"/>
              </a:rPr>
              <a:t>, mais sans dire quelles sont les choses où l’on a le droit à la liberté, et sans montrer quelles sont les limites de la contrainte et de l’obéissance. »</a:t>
            </a:r>
            <a:endParaRPr lang="en-US" sz="1600" dirty="0">
              <a:latin typeface="Bahnschrift SemiBold Condensed" panose="020B0502040204020203" pitchFamily="34" charset="0"/>
            </a:endParaRPr>
          </a:p>
          <a:p>
            <a:pPr>
              <a:lnSpc>
                <a:spcPct val="150000"/>
              </a:lnSpc>
            </a:pPr>
            <a:r>
              <a:rPr lang="fr-BE" sz="1600" dirty="0">
                <a:latin typeface="Bahnschrift SemiBold Condensed" panose="020B0502040204020203" pitchFamily="34" charset="0"/>
              </a:rPr>
              <a:t> </a:t>
            </a:r>
            <a:endParaRPr lang="en-US" sz="1600" dirty="0">
              <a:latin typeface="Bahnschrift SemiBold Condensed" panose="020B0502040204020203" pitchFamily="34" charset="0"/>
            </a:endParaRPr>
          </a:p>
        </p:txBody>
      </p:sp>
      <p:sp>
        <p:nvSpPr>
          <p:cNvPr id="5" name="Freeform: Shape 4">
            <a:extLst>
              <a:ext uri="{FF2B5EF4-FFF2-40B4-BE49-F238E27FC236}">
                <a16:creationId xmlns:a16="http://schemas.microsoft.com/office/drawing/2014/main" id="{8016A199-775F-E2A7-9340-C17968EBE198}"/>
              </a:ext>
            </a:extLst>
          </p:cNvPr>
          <p:cNvSpPr/>
          <p:nvPr/>
        </p:nvSpPr>
        <p:spPr>
          <a:xfrm>
            <a:off x="2721742" y="3382276"/>
            <a:ext cx="975103" cy="452456"/>
          </a:xfrm>
          <a:custGeom>
            <a:avLst/>
            <a:gdLst>
              <a:gd name="connsiteX0" fmla="*/ 723937 w 975103"/>
              <a:gd name="connsiteY0" fmla="*/ 12385 h 452456"/>
              <a:gd name="connsiteX1" fmla="*/ 712164 w 975103"/>
              <a:gd name="connsiteY1" fmla="*/ 75176 h 452456"/>
              <a:gd name="connsiteX2" fmla="*/ 621901 w 975103"/>
              <a:gd name="connsiteY2" fmla="*/ 173288 h 452456"/>
              <a:gd name="connsiteX3" fmla="*/ 531638 w 975103"/>
              <a:gd name="connsiteY3" fmla="*/ 192910 h 452456"/>
              <a:gd name="connsiteX4" fmla="*/ 292246 w 975103"/>
              <a:gd name="connsiteY4" fmla="*/ 228230 h 452456"/>
              <a:gd name="connsiteX5" fmla="*/ 213757 w 975103"/>
              <a:gd name="connsiteY5" fmla="*/ 255702 h 452456"/>
              <a:gd name="connsiteX6" fmla="*/ 115645 w 975103"/>
              <a:gd name="connsiteY6" fmla="*/ 310644 h 452456"/>
              <a:gd name="connsiteX7" fmla="*/ 41080 w 975103"/>
              <a:gd name="connsiteY7" fmla="*/ 389133 h 452456"/>
              <a:gd name="connsiteX8" fmla="*/ 9685 w 975103"/>
              <a:gd name="connsiteY8" fmla="*/ 432303 h 452456"/>
              <a:gd name="connsiteX9" fmla="*/ 1836 w 975103"/>
              <a:gd name="connsiteY9" fmla="*/ 451925 h 452456"/>
              <a:gd name="connsiteX10" fmla="*/ 52854 w 975103"/>
              <a:gd name="connsiteY10" fmla="*/ 404831 h 452456"/>
              <a:gd name="connsiteX11" fmla="*/ 119570 w 975103"/>
              <a:gd name="connsiteY11" fmla="*/ 357738 h 452456"/>
              <a:gd name="connsiteX12" fmla="*/ 166663 w 975103"/>
              <a:gd name="connsiteY12" fmla="*/ 338115 h 452456"/>
              <a:gd name="connsiteX13" fmla="*/ 362886 w 975103"/>
              <a:gd name="connsiteY13" fmla="*/ 310644 h 452456"/>
              <a:gd name="connsiteX14" fmla="*/ 720012 w 975103"/>
              <a:gd name="connsiteY14" fmla="*/ 326342 h 452456"/>
              <a:gd name="connsiteX15" fmla="*/ 880915 w 975103"/>
              <a:gd name="connsiteY15" fmla="*/ 283173 h 452456"/>
              <a:gd name="connsiteX16" fmla="*/ 920160 w 975103"/>
              <a:gd name="connsiteY16" fmla="*/ 255702 h 452456"/>
              <a:gd name="connsiteX17" fmla="*/ 967254 w 975103"/>
              <a:gd name="connsiteY17" fmla="*/ 157590 h 452456"/>
              <a:gd name="connsiteX18" fmla="*/ 971178 w 975103"/>
              <a:gd name="connsiteY18" fmla="*/ 126194 h 452456"/>
              <a:gd name="connsiteX19" fmla="*/ 975103 w 975103"/>
              <a:gd name="connsiteY19" fmla="*/ 102648 h 452456"/>
              <a:gd name="connsiteX20" fmla="*/ 723937 w 975103"/>
              <a:gd name="connsiteY20" fmla="*/ 24158 h 452456"/>
              <a:gd name="connsiteX21" fmla="*/ 723937 w 975103"/>
              <a:gd name="connsiteY21" fmla="*/ 12385 h 45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103" h="452456">
                <a:moveTo>
                  <a:pt x="723937" y="12385"/>
                </a:moveTo>
                <a:cubicBezTo>
                  <a:pt x="721975" y="20888"/>
                  <a:pt x="720306" y="55499"/>
                  <a:pt x="712164" y="75176"/>
                </a:cubicBezTo>
                <a:cubicBezTo>
                  <a:pt x="699789" y="105083"/>
                  <a:pt x="649777" y="160480"/>
                  <a:pt x="621901" y="173288"/>
                </a:cubicBezTo>
                <a:cubicBezTo>
                  <a:pt x="593923" y="186143"/>
                  <a:pt x="561914" y="187303"/>
                  <a:pt x="531638" y="192910"/>
                </a:cubicBezTo>
                <a:cubicBezTo>
                  <a:pt x="444943" y="208965"/>
                  <a:pt x="379324" y="216620"/>
                  <a:pt x="292246" y="228230"/>
                </a:cubicBezTo>
                <a:cubicBezTo>
                  <a:pt x="266083" y="237387"/>
                  <a:pt x="239648" y="245802"/>
                  <a:pt x="213757" y="255702"/>
                </a:cubicBezTo>
                <a:cubicBezTo>
                  <a:pt x="173265" y="271184"/>
                  <a:pt x="147419" y="280988"/>
                  <a:pt x="115645" y="310644"/>
                </a:cubicBezTo>
                <a:cubicBezTo>
                  <a:pt x="89263" y="335267"/>
                  <a:pt x="62305" y="359948"/>
                  <a:pt x="41080" y="389133"/>
                </a:cubicBezTo>
                <a:cubicBezTo>
                  <a:pt x="30615" y="403523"/>
                  <a:pt x="19115" y="417215"/>
                  <a:pt x="9685" y="432303"/>
                </a:cubicBezTo>
                <a:cubicBezTo>
                  <a:pt x="5951" y="438277"/>
                  <a:pt x="-4107" y="455707"/>
                  <a:pt x="1836" y="451925"/>
                </a:cubicBezTo>
                <a:cubicBezTo>
                  <a:pt x="21361" y="439499"/>
                  <a:pt x="34782" y="419289"/>
                  <a:pt x="52854" y="404831"/>
                </a:cubicBezTo>
                <a:cubicBezTo>
                  <a:pt x="74110" y="387826"/>
                  <a:pt x="96087" y="371504"/>
                  <a:pt x="119570" y="357738"/>
                </a:cubicBezTo>
                <a:cubicBezTo>
                  <a:pt x="134241" y="349138"/>
                  <a:pt x="150586" y="343659"/>
                  <a:pt x="166663" y="338115"/>
                </a:cubicBezTo>
                <a:cubicBezTo>
                  <a:pt x="255560" y="307460"/>
                  <a:pt x="246267" y="317712"/>
                  <a:pt x="362886" y="310644"/>
                </a:cubicBezTo>
                <a:lnTo>
                  <a:pt x="720012" y="326342"/>
                </a:lnTo>
                <a:cubicBezTo>
                  <a:pt x="780237" y="314297"/>
                  <a:pt x="823829" y="308954"/>
                  <a:pt x="880915" y="283173"/>
                </a:cubicBezTo>
                <a:cubicBezTo>
                  <a:pt x="895468" y="276601"/>
                  <a:pt x="907078" y="264859"/>
                  <a:pt x="920160" y="255702"/>
                </a:cubicBezTo>
                <a:cubicBezTo>
                  <a:pt x="936267" y="225789"/>
                  <a:pt x="957307" y="190746"/>
                  <a:pt x="967254" y="157590"/>
                </a:cubicBezTo>
                <a:cubicBezTo>
                  <a:pt x="970285" y="147488"/>
                  <a:pt x="969686" y="136635"/>
                  <a:pt x="971178" y="126194"/>
                </a:cubicBezTo>
                <a:cubicBezTo>
                  <a:pt x="972303" y="118317"/>
                  <a:pt x="973795" y="110497"/>
                  <a:pt x="975103" y="102648"/>
                </a:cubicBezTo>
                <a:cubicBezTo>
                  <a:pt x="967256" y="-62119"/>
                  <a:pt x="998680" y="19866"/>
                  <a:pt x="723937" y="24158"/>
                </a:cubicBezTo>
                <a:cubicBezTo>
                  <a:pt x="722629" y="24178"/>
                  <a:pt x="725899" y="3882"/>
                  <a:pt x="723937" y="12385"/>
                </a:cubicBezTo>
                <a:close/>
              </a:path>
            </a:pathLst>
          </a:cu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422B2EF-6FDD-1AE6-6639-C51D9BDE2F81}"/>
              </a:ext>
            </a:extLst>
          </p:cNvPr>
          <p:cNvSpPr txBox="1"/>
          <p:nvPr/>
        </p:nvSpPr>
        <p:spPr>
          <a:xfrm>
            <a:off x="3091495" y="4203864"/>
            <a:ext cx="8041105" cy="780919"/>
          </a:xfrm>
          <a:prstGeom prst="rect">
            <a:avLst/>
          </a:prstGeom>
          <a:noFill/>
        </p:spPr>
        <p:txBody>
          <a:bodyPr wrap="square">
            <a:spAutoFit/>
          </a:bodyPr>
          <a:lstStyle/>
          <a:p>
            <a:pPr>
              <a:lnSpc>
                <a:spcPct val="150000"/>
              </a:lnSpc>
            </a:pPr>
            <a:r>
              <a:rPr lang="fr-BE" sz="1600" dirty="0">
                <a:latin typeface="Bahnschrift SemiBold Condensed" panose="020B0502040204020203" pitchFamily="34" charset="0"/>
              </a:rPr>
              <a:t>Ainsi présentée par Locke, il semble qu’une telle question implique une </a:t>
            </a:r>
            <a:r>
              <a:rPr lang="fr-BE" sz="1600" dirty="0">
                <a:solidFill>
                  <a:srgbClr val="A3B6B9"/>
                </a:solidFill>
                <a:latin typeface="Bahnschrift SemiBold Condensed" panose="020B0502040204020203" pitchFamily="34" charset="0"/>
              </a:rPr>
              <a:t>solution médiane</a:t>
            </a:r>
            <a:r>
              <a:rPr lang="fr-BE" sz="1600" dirty="0">
                <a:latin typeface="Bahnschrift SemiBold Condensed" panose="020B0502040204020203" pitchFamily="34" charset="0"/>
              </a:rPr>
              <a:t>, susceptible de préserver la </a:t>
            </a:r>
            <a:r>
              <a:rPr lang="fr-BE" sz="1600" dirty="0">
                <a:solidFill>
                  <a:srgbClr val="A3B6B9"/>
                </a:solidFill>
                <a:latin typeface="Bahnschrift SemiBold Condensed" panose="020B0502040204020203" pitchFamily="34" charset="0"/>
              </a:rPr>
              <a:t>nécessité de l’obéissance </a:t>
            </a:r>
            <a:r>
              <a:rPr lang="fr-BE" sz="1600" dirty="0">
                <a:latin typeface="Bahnschrift SemiBold Condensed" panose="020B0502040204020203" pitchFamily="34" charset="0"/>
              </a:rPr>
              <a:t>des sujets ainsi que la non moins importante </a:t>
            </a:r>
            <a:r>
              <a:rPr lang="fr-BE" sz="1600" dirty="0">
                <a:solidFill>
                  <a:srgbClr val="A3B6B9"/>
                </a:solidFill>
                <a:latin typeface="Bahnschrift SemiBold Condensed" panose="020B0502040204020203" pitchFamily="34" charset="0"/>
              </a:rPr>
              <a:t>liberté de la conscience</a:t>
            </a:r>
            <a:r>
              <a:rPr lang="fr-BE" sz="1600" dirty="0">
                <a:latin typeface="Bahnschrift SemiBold Condensed" panose="020B0502040204020203" pitchFamily="34" charset="0"/>
              </a:rPr>
              <a:t>.</a:t>
            </a:r>
            <a:endParaRPr lang="en-US" sz="1600" dirty="0">
              <a:latin typeface="Bahnschrift SemiBold Condensed" panose="020B0502040204020203" pitchFamily="34" charset="0"/>
            </a:endParaRPr>
          </a:p>
        </p:txBody>
      </p:sp>
    </p:spTree>
    <p:extLst>
      <p:ext uri="{BB962C8B-B14F-4D97-AF65-F5344CB8AC3E}">
        <p14:creationId xmlns:p14="http://schemas.microsoft.com/office/powerpoint/2010/main" val="81122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II.1. : Liberté &amp; égalité</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0A1F550C-920F-E8EC-17C0-1B79A583588F}"/>
              </a:ext>
            </a:extLst>
          </p:cNvPr>
          <p:cNvSpPr txBox="1"/>
          <p:nvPr/>
        </p:nvSpPr>
        <p:spPr>
          <a:xfrm>
            <a:off x="3551639" y="1540980"/>
            <a:ext cx="7483953" cy="1159613"/>
          </a:xfrm>
          <a:prstGeom prst="rect">
            <a:avLst/>
          </a:prstGeom>
          <a:noFill/>
        </p:spPr>
        <p:txBody>
          <a:bodyPr wrap="square">
            <a:spAutoFit/>
          </a:bodyPr>
          <a:lstStyle/>
          <a:p>
            <a:pPr lvl="0" algn="just">
              <a:lnSpc>
                <a:spcPct val="150000"/>
              </a:lnSpc>
              <a:spcAft>
                <a:spcPts val="800"/>
              </a:spcAft>
            </a:pPr>
            <a:r>
              <a:rPr lang="fr-FR" sz="1600" dirty="0">
                <a:solidFill>
                  <a:srgbClr val="000000"/>
                </a:solidFill>
                <a:latin typeface="Bahnschrift SemiBold SemiConden" panose="020B0502040204020203" pitchFamily="34" charset="0"/>
                <a:ea typeface="Calibri" panose="020F0502020204030204" pitchFamily="34" charset="0"/>
              </a:rPr>
              <a:t>L</a:t>
            </a:r>
            <a:r>
              <a:rPr lang="fr-FR" sz="1600" dirty="0">
                <a:solidFill>
                  <a:srgbClr val="000000"/>
                </a:solidFill>
                <a:effectLst/>
                <a:latin typeface="Bahnschrift SemiBold SemiConden" panose="020B0502040204020203" pitchFamily="34" charset="0"/>
                <a:ea typeface="Calibri" panose="020F0502020204030204" pitchFamily="34" charset="0"/>
              </a:rPr>
              <a:t>a </a:t>
            </a:r>
            <a:r>
              <a:rPr lang="fr-FR" sz="1600" dirty="0">
                <a:solidFill>
                  <a:srgbClr val="739095"/>
                </a:solidFill>
                <a:effectLst/>
                <a:latin typeface="Bahnschrift SemiBold SemiConden" panose="020B0502040204020203" pitchFamily="34" charset="0"/>
                <a:ea typeface="Calibri" panose="020F0502020204030204" pitchFamily="34" charset="0"/>
              </a:rPr>
              <a:t>liberté</a:t>
            </a:r>
            <a:r>
              <a:rPr lang="fr-FR" sz="1600" dirty="0">
                <a:solidFill>
                  <a:srgbClr val="000000"/>
                </a:solidFill>
                <a:effectLst/>
                <a:latin typeface="Bahnschrift SemiBold SemiConden" panose="020B0502040204020203" pitchFamily="34" charset="0"/>
                <a:ea typeface="Calibri" panose="020F0502020204030204" pitchFamily="34" charset="0"/>
              </a:rPr>
              <a:t> consiste dans la faculté pouvoir </a:t>
            </a:r>
            <a:r>
              <a:rPr lang="fr-FR" sz="1600" dirty="0">
                <a:solidFill>
                  <a:srgbClr val="A3B6B9"/>
                </a:solidFill>
                <a:effectLst/>
                <a:latin typeface="Bahnschrift SemiBold SemiConden" panose="020B0502040204020203" pitchFamily="34" charset="0"/>
                <a:ea typeface="Calibri" panose="020F0502020204030204" pitchFamily="34" charset="0"/>
              </a:rPr>
              <a:t>disposer</a:t>
            </a:r>
            <a:r>
              <a:rPr lang="fr-FR" sz="1600" dirty="0">
                <a:solidFill>
                  <a:srgbClr val="000000"/>
                </a:solidFill>
                <a:effectLst/>
                <a:latin typeface="Bahnschrift SemiBold SemiConden" panose="020B0502040204020203" pitchFamily="34" charset="0"/>
                <a:ea typeface="Calibri" panose="020F0502020204030204" pitchFamily="34" charset="0"/>
              </a:rPr>
              <a:t> </a:t>
            </a:r>
            <a:r>
              <a:rPr lang="fr-FR" sz="1600" dirty="0">
                <a:solidFill>
                  <a:srgbClr val="A3B6B9"/>
                </a:solidFill>
                <a:effectLst/>
                <a:latin typeface="Bahnschrift SemiBold SemiConden" panose="020B0502040204020203" pitchFamily="34" charset="0"/>
                <a:ea typeface="Calibri" panose="020F0502020204030204" pitchFamily="34" charset="0"/>
              </a:rPr>
              <a:t>librement de sa personne</a:t>
            </a:r>
            <a:r>
              <a:rPr lang="fr-FR" sz="1600" dirty="0">
                <a:solidFill>
                  <a:srgbClr val="000000"/>
                </a:solidFill>
                <a:effectLst/>
                <a:latin typeface="Bahnschrift SemiBold SemiConden" panose="020B0502040204020203" pitchFamily="34" charset="0"/>
                <a:ea typeface="Calibri" panose="020F0502020204030204" pitchFamily="34" charset="0"/>
              </a:rPr>
              <a:t>, sur laquelle aucun autre homme n’a de pouvoir. Les hommes sont doués d’une </a:t>
            </a:r>
            <a:r>
              <a:rPr lang="fr-FR" sz="1600" dirty="0">
                <a:solidFill>
                  <a:srgbClr val="739095"/>
                </a:solidFill>
                <a:effectLst/>
                <a:latin typeface="Bahnschrift SemiBold SemiConden" panose="020B0502040204020203" pitchFamily="34" charset="0"/>
                <a:ea typeface="Calibri" panose="020F0502020204030204" pitchFamily="34" charset="0"/>
              </a:rPr>
              <a:t>raison</a:t>
            </a:r>
            <a:r>
              <a:rPr lang="fr-FR" sz="1600" dirty="0">
                <a:solidFill>
                  <a:srgbClr val="000000"/>
                </a:solidFill>
                <a:effectLst/>
                <a:latin typeface="Bahnschrift SemiBold SemiConden" panose="020B0502040204020203" pitchFamily="34" charset="0"/>
                <a:ea typeface="Calibri" panose="020F0502020204030204" pitchFamily="34" charset="0"/>
              </a:rPr>
              <a:t> qui doit servir au mieux les intérêts de leur vie.</a:t>
            </a:r>
            <a:endParaRPr lang="en-US" sz="1400" dirty="0">
              <a:solidFill>
                <a:srgbClr val="000000"/>
              </a:solidFill>
              <a:effectLst/>
              <a:latin typeface="Calibri" panose="020F0502020204030204" pitchFamily="34" charset="0"/>
              <a:ea typeface="Calibri" panose="020F0502020204030204" pitchFamily="34" charset="0"/>
            </a:endParaRPr>
          </a:p>
        </p:txBody>
      </p:sp>
      <p:pic>
        <p:nvPicPr>
          <p:cNvPr id="17" name="Picture 16" descr="A picture containing text, scale, device&#10;&#10;Description automatically generated">
            <a:extLst>
              <a:ext uri="{FF2B5EF4-FFF2-40B4-BE49-F238E27FC236}">
                <a16:creationId xmlns:a16="http://schemas.microsoft.com/office/drawing/2014/main" id="{A95ED66D-4D18-FC92-7BF8-8AEF8BF9BC8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190" b="82702" l="10000" r="90000"/>
                    </a14:imgEffect>
                  </a14:imgLayer>
                </a14:imgProps>
              </a:ext>
              <a:ext uri="{28A0092B-C50C-407E-A947-70E740481C1C}">
                <a14:useLocalDpi xmlns:a14="http://schemas.microsoft.com/office/drawing/2010/main" val="0"/>
              </a:ext>
            </a:extLst>
          </a:blip>
          <a:srcRect b="8109"/>
          <a:stretch/>
        </p:blipFill>
        <p:spPr>
          <a:xfrm rot="21186290">
            <a:off x="1742461" y="4042784"/>
            <a:ext cx="2457911" cy="2727611"/>
          </a:xfrm>
          <a:prstGeom prst="rect">
            <a:avLst/>
          </a:prstGeom>
        </p:spPr>
      </p:pic>
      <p:sp>
        <p:nvSpPr>
          <p:cNvPr id="14" name="TextBox 13">
            <a:extLst>
              <a:ext uri="{FF2B5EF4-FFF2-40B4-BE49-F238E27FC236}">
                <a16:creationId xmlns:a16="http://schemas.microsoft.com/office/drawing/2014/main" id="{0873ED7A-03C5-3E61-A27D-173A53A41771}"/>
              </a:ext>
            </a:extLst>
          </p:cNvPr>
          <p:cNvSpPr txBox="1"/>
          <p:nvPr/>
        </p:nvSpPr>
        <p:spPr>
          <a:xfrm>
            <a:off x="3551639" y="4329627"/>
            <a:ext cx="7483954" cy="1159613"/>
          </a:xfrm>
          <a:prstGeom prst="rect">
            <a:avLst/>
          </a:prstGeom>
          <a:noFill/>
        </p:spPr>
        <p:txBody>
          <a:bodyPr wrap="square">
            <a:spAutoFit/>
          </a:bodyPr>
          <a:lstStyle/>
          <a:p>
            <a:pPr>
              <a:lnSpc>
                <a:spcPct val="150000"/>
              </a:lnSpc>
            </a:pPr>
            <a:r>
              <a:rPr lang="fr-FR" sz="16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L’égalité</a:t>
            </a:r>
            <a:r>
              <a:rPr lang="fr-FR" sz="1600" dirty="0">
                <a:effectLst/>
                <a:latin typeface="Bahnschrift SemiBold SemiConden" panose="020B0502040204020203" pitchFamily="34" charset="0"/>
                <a:ea typeface="Calibri" panose="020F0502020204030204" pitchFamily="34" charset="0"/>
                <a:cs typeface="Times New Roman" panose="02020603050405020304" pitchFamily="18" charset="0"/>
              </a:rPr>
              <a:t> s’explique par une situation commune de tous les hommes au sein de la création. Chaque être humain, doté des mêmes facultés, a par conséquent </a:t>
            </a:r>
            <a:r>
              <a:rPr lang="fr-FR" sz="16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le même pouvoir que les autres.</a:t>
            </a:r>
            <a:endParaRPr lang="en-US" sz="2400" dirty="0"/>
          </a:p>
        </p:txBody>
      </p:sp>
      <p:pic>
        <p:nvPicPr>
          <p:cNvPr id="23" name="Picture 22" descr="A statue of a person holding a torch&#10;&#10;Description automatically generated with medium confidence">
            <a:extLst>
              <a:ext uri="{FF2B5EF4-FFF2-40B4-BE49-F238E27FC236}">
                <a16:creationId xmlns:a16="http://schemas.microsoft.com/office/drawing/2014/main" id="{BC72F68B-F8B8-E1A4-935E-D2015B587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121" y="631839"/>
            <a:ext cx="2635574" cy="3625112"/>
          </a:xfrm>
          <a:prstGeom prst="rect">
            <a:avLst/>
          </a:prstGeom>
        </p:spPr>
      </p:pic>
    </p:spTree>
    <p:extLst>
      <p:ext uri="{BB962C8B-B14F-4D97-AF65-F5344CB8AC3E}">
        <p14:creationId xmlns:p14="http://schemas.microsoft.com/office/powerpoint/2010/main" val="303946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II.2. : Loi naturelle et droit de nature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0A1F550C-920F-E8EC-17C0-1B79A583588F}"/>
              </a:ext>
            </a:extLst>
          </p:cNvPr>
          <p:cNvSpPr txBox="1"/>
          <p:nvPr/>
        </p:nvSpPr>
        <p:spPr>
          <a:xfrm>
            <a:off x="5294101" y="1595921"/>
            <a:ext cx="5918090" cy="2944524"/>
          </a:xfrm>
          <a:prstGeom prst="rect">
            <a:avLst/>
          </a:prstGeom>
          <a:noFill/>
        </p:spPr>
        <p:txBody>
          <a:bodyPr wrap="square">
            <a:spAutoFit/>
          </a:bodyPr>
          <a:lstStyle/>
          <a:p>
            <a:pPr algn="just">
              <a:lnSpc>
                <a:spcPct val="150000"/>
              </a:lnSpc>
            </a:pPr>
            <a:r>
              <a:rPr lang="fr-BE" dirty="0">
                <a:latin typeface="Bahnschrift SemiBold Condensed" panose="020B0502040204020203" pitchFamily="34" charset="0"/>
              </a:rPr>
              <a:t>Le droit naturel (</a:t>
            </a:r>
            <a:r>
              <a:rPr lang="fr-BE" dirty="0" err="1">
                <a:latin typeface="Bahnschrift SemiBold Condensed" panose="020B0502040204020203" pitchFamily="34" charset="0"/>
              </a:rPr>
              <a:t>Naturrecht</a:t>
            </a:r>
            <a:r>
              <a:rPr lang="fr-BE" dirty="0">
                <a:latin typeface="Bahnschrift SemiBold Condensed" panose="020B0502040204020203" pitchFamily="34" charset="0"/>
              </a:rPr>
              <a:t>) comprend </a:t>
            </a:r>
            <a:r>
              <a:rPr lang="fr-BE" dirty="0">
                <a:solidFill>
                  <a:srgbClr val="A3B6B9"/>
                </a:solidFill>
                <a:latin typeface="Bahnschrift SemiBold Condensed" panose="020B0502040204020203" pitchFamily="34" charset="0"/>
              </a:rPr>
              <a:t>l’ensemble des règes normatives</a:t>
            </a:r>
            <a:r>
              <a:rPr lang="fr-BE" dirty="0">
                <a:latin typeface="Bahnschrift SemiBold Condensed" panose="020B0502040204020203" pitchFamily="34" charset="0"/>
              </a:rPr>
              <a:t>, qui sont considérées comme universelles et inchangeables. Ces règles </a:t>
            </a:r>
            <a:r>
              <a:rPr lang="fr-BE" dirty="0">
                <a:solidFill>
                  <a:srgbClr val="A3B6B9"/>
                </a:solidFill>
                <a:latin typeface="Bahnschrift SemiBold Condensed" panose="020B0502040204020203" pitchFamily="34" charset="0"/>
              </a:rPr>
              <a:t>reflètent la nature de l’homme</a:t>
            </a:r>
            <a:r>
              <a:rPr lang="fr-BE" dirty="0">
                <a:latin typeface="Bahnschrift SemiBold Condensed" panose="020B0502040204020203" pitchFamily="34" charset="0"/>
              </a:rPr>
              <a:t>. (cf. Hobbes)</a:t>
            </a:r>
          </a:p>
          <a:p>
            <a:pPr algn="just">
              <a:lnSpc>
                <a:spcPct val="150000"/>
              </a:lnSpc>
            </a:pPr>
            <a:endParaRPr lang="fr-BE" dirty="0">
              <a:latin typeface="Bahnschrift SemiBold Condensed" panose="020B0502040204020203" pitchFamily="34" charset="0"/>
            </a:endParaRPr>
          </a:p>
          <a:p>
            <a:pPr algn="just">
              <a:lnSpc>
                <a:spcPct val="150000"/>
              </a:lnSpc>
            </a:pPr>
            <a:r>
              <a:rPr lang="fr-FR" dirty="0">
                <a:latin typeface="Bahnschrift SemiBold Condensed" panose="020B0502040204020203" pitchFamily="34" charset="0"/>
              </a:rPr>
              <a:t>Pour Locke, le droit de nature est le </a:t>
            </a:r>
            <a:r>
              <a:rPr lang="fr-FR" dirty="0">
                <a:solidFill>
                  <a:srgbClr val="A3B6B9"/>
                </a:solidFill>
                <a:latin typeface="Bahnschrift SemiBold Condensed" panose="020B0502040204020203" pitchFamily="34" charset="0"/>
              </a:rPr>
              <a:t>droit de propriété et de défense de la propriété</a:t>
            </a:r>
            <a:r>
              <a:rPr lang="fr-FR" dirty="0">
                <a:latin typeface="Bahnschrift SemiBold Condensed" panose="020B0502040204020203" pitchFamily="34" charset="0"/>
              </a:rPr>
              <a:t>. Par propriété, Locke entend la personne elle-même et tout ce qu’elle peut produire et qui fait partie de sa vie. </a:t>
            </a:r>
            <a:endParaRPr lang="en-US" sz="2400" dirty="0">
              <a:latin typeface="Bahnschrift SemiBold Condensed" panose="020B0502040204020203" pitchFamily="34" charset="0"/>
            </a:endParaRPr>
          </a:p>
        </p:txBody>
      </p:sp>
      <p:pic>
        <p:nvPicPr>
          <p:cNvPr id="3074" name="Picture 2" descr="Beware Of The Dog, Enter At Own Risk | Dog Premises Signs | General  Information Signs | SafetySigns4Less">
            <a:extLst>
              <a:ext uri="{FF2B5EF4-FFF2-40B4-BE49-F238E27FC236}">
                <a16:creationId xmlns:a16="http://schemas.microsoft.com/office/drawing/2014/main" id="{E14444C5-23C7-D0F9-A598-3EEC5CE1E6BA}"/>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595" t="18704" r="2435" b="18463"/>
          <a:stretch/>
        </p:blipFill>
        <p:spPr bwMode="auto">
          <a:xfrm>
            <a:off x="307421" y="1385335"/>
            <a:ext cx="5427533" cy="35908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23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19887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Einleitung</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72848E11-1D4A-D8F4-B065-DE209C199966}"/>
              </a:ext>
            </a:extLst>
          </p:cNvPr>
          <p:cNvSpPr txBox="1"/>
          <p:nvPr/>
        </p:nvSpPr>
        <p:spPr>
          <a:xfrm>
            <a:off x="307421" y="1110624"/>
            <a:ext cx="2789033" cy="369332"/>
          </a:xfrm>
          <a:prstGeom prst="rect">
            <a:avLst/>
          </a:prstGeom>
          <a:noFill/>
        </p:spPr>
        <p:txBody>
          <a:bodyPr wrap="none" rtlCol="0">
            <a:spAutoFit/>
          </a:bodyPr>
          <a:lstStyle/>
          <a:p>
            <a:r>
              <a:rPr lang="de-LU" dirty="0">
                <a:latin typeface="Bahnschrift SemiBold SemiConden" panose="020B0502040204020203" pitchFamily="34" charset="0"/>
              </a:rPr>
              <a:t>Ein paar Diskussionsfragen :</a:t>
            </a:r>
          </a:p>
        </p:txBody>
      </p:sp>
      <p:sp>
        <p:nvSpPr>
          <p:cNvPr id="9" name="TextBox 8">
            <a:extLst>
              <a:ext uri="{FF2B5EF4-FFF2-40B4-BE49-F238E27FC236}">
                <a16:creationId xmlns:a16="http://schemas.microsoft.com/office/drawing/2014/main" id="{BBE866B1-4801-B09B-3F2D-94331A11FD42}"/>
              </a:ext>
            </a:extLst>
          </p:cNvPr>
          <p:cNvSpPr txBox="1"/>
          <p:nvPr/>
        </p:nvSpPr>
        <p:spPr>
          <a:xfrm>
            <a:off x="522223" y="3286739"/>
            <a:ext cx="1423788" cy="369332"/>
          </a:xfrm>
          <a:prstGeom prst="rect">
            <a:avLst/>
          </a:prstGeom>
          <a:noFill/>
        </p:spPr>
        <p:txBody>
          <a:bodyPr wrap="none" rtlCol="0">
            <a:spAutoFit/>
          </a:bodyPr>
          <a:lstStyle/>
          <a:p>
            <a:r>
              <a:rPr lang="de-LU" dirty="0">
                <a:latin typeface="Bahnschrift SemiBold SemiConden" panose="020B0502040204020203" pitchFamily="34" charset="0"/>
              </a:rPr>
              <a:t>Der Staat ist…</a:t>
            </a:r>
          </a:p>
        </p:txBody>
      </p:sp>
      <p:sp>
        <p:nvSpPr>
          <p:cNvPr id="10" name="TextBox 9">
            <a:extLst>
              <a:ext uri="{FF2B5EF4-FFF2-40B4-BE49-F238E27FC236}">
                <a16:creationId xmlns:a16="http://schemas.microsoft.com/office/drawing/2014/main" id="{688B3AE9-B99B-CBDB-E01B-D06D5436289F}"/>
              </a:ext>
            </a:extLst>
          </p:cNvPr>
          <p:cNvSpPr txBox="1"/>
          <p:nvPr/>
        </p:nvSpPr>
        <p:spPr>
          <a:xfrm>
            <a:off x="307421" y="5854867"/>
            <a:ext cx="1638590" cy="369332"/>
          </a:xfrm>
          <a:prstGeom prst="rect">
            <a:avLst/>
          </a:prstGeom>
          <a:noFill/>
        </p:spPr>
        <p:txBody>
          <a:bodyPr wrap="none" rtlCol="0">
            <a:spAutoFit/>
          </a:bodyPr>
          <a:lstStyle/>
          <a:p>
            <a:r>
              <a:rPr lang="de-LU" dirty="0">
                <a:latin typeface="Bahnschrift SemiBold SemiConden" panose="020B0502040204020203" pitchFamily="34" charset="0"/>
              </a:rPr>
              <a:t>Der Mensch ist…</a:t>
            </a:r>
          </a:p>
        </p:txBody>
      </p:sp>
      <p:pic>
        <p:nvPicPr>
          <p:cNvPr id="3074" name="Picture 2" descr="Sketch Herd Cows On Pasture Simple Stock Illustration 611427914 |  Shutterstock">
            <a:extLst>
              <a:ext uri="{FF2B5EF4-FFF2-40B4-BE49-F238E27FC236}">
                <a16:creationId xmlns:a16="http://schemas.microsoft.com/office/drawing/2014/main" id="{C4087E49-835A-1710-CCA5-A5E37C665D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38"/>
          <a:stretch/>
        </p:blipFill>
        <p:spPr bwMode="auto">
          <a:xfrm>
            <a:off x="1782882" y="4265892"/>
            <a:ext cx="2316554" cy="19583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Premium Vector | Sketch of polar bear. hand drawn illustration isolated on  white">
            <a:extLst>
              <a:ext uri="{FF2B5EF4-FFF2-40B4-BE49-F238E27FC236}">
                <a16:creationId xmlns:a16="http://schemas.microsoft.com/office/drawing/2014/main" id="{A4B65B96-296A-5F87-38A8-8290117C7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348" y="1706492"/>
            <a:ext cx="2050665" cy="18963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The First Landing Of Columbus On San Drawing by Vintage Design Pics | Fine  Art America">
            <a:extLst>
              <a:ext uri="{FF2B5EF4-FFF2-40B4-BE49-F238E27FC236}">
                <a16:creationId xmlns:a16="http://schemas.microsoft.com/office/drawing/2014/main" id="{20D2F99C-1742-FF17-D938-69E11305A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503" y="1775269"/>
            <a:ext cx="2179312" cy="18765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5405C99-7FE0-E60E-91FB-DD3705F79FC2}"/>
              </a:ext>
            </a:extLst>
          </p:cNvPr>
          <p:cNvPicPr>
            <a:picLocks noChangeAspect="1"/>
          </p:cNvPicPr>
          <p:nvPr/>
        </p:nvPicPr>
        <p:blipFill>
          <a:blip r:embed="rId5"/>
          <a:stretch>
            <a:fillRect/>
          </a:stretch>
        </p:blipFill>
        <p:spPr>
          <a:xfrm>
            <a:off x="8318065" y="4203317"/>
            <a:ext cx="2091053" cy="1896382"/>
          </a:xfrm>
          <a:prstGeom prst="ellipse">
            <a:avLst/>
          </a:prstGeom>
          <a:ln>
            <a:noFill/>
          </a:ln>
          <a:effectLst>
            <a:softEdge rad="112500"/>
          </a:effectLst>
        </p:spPr>
      </p:pic>
      <p:sp>
        <p:nvSpPr>
          <p:cNvPr id="6" name="TextBox 5">
            <a:extLst>
              <a:ext uri="{FF2B5EF4-FFF2-40B4-BE49-F238E27FC236}">
                <a16:creationId xmlns:a16="http://schemas.microsoft.com/office/drawing/2014/main" id="{95261324-97E3-0EFA-9673-E513496401DA}"/>
              </a:ext>
            </a:extLst>
          </p:cNvPr>
          <p:cNvSpPr txBox="1"/>
          <p:nvPr/>
        </p:nvSpPr>
        <p:spPr>
          <a:xfrm>
            <a:off x="2497056" y="3315289"/>
            <a:ext cx="1738361" cy="369332"/>
          </a:xfrm>
          <a:prstGeom prst="rect">
            <a:avLst/>
          </a:prstGeom>
          <a:solidFill>
            <a:srgbClr val="A3B6B9"/>
          </a:solidFill>
        </p:spPr>
        <p:txBody>
          <a:bodyPr wrap="none" rtlCol="0">
            <a:spAutoFit/>
          </a:bodyPr>
          <a:lstStyle/>
          <a:p>
            <a:r>
              <a:rPr lang="en-GB" dirty="0" err="1">
                <a:solidFill>
                  <a:schemeClr val="bg1">
                    <a:lumMod val="95000"/>
                  </a:schemeClr>
                </a:solidFill>
              </a:rPr>
              <a:t>eine</a:t>
            </a:r>
            <a:r>
              <a:rPr lang="en-GB" dirty="0">
                <a:solidFill>
                  <a:schemeClr val="bg1">
                    <a:lumMod val="95000"/>
                  </a:schemeClr>
                </a:solidFill>
              </a:rPr>
              <a:t> </a:t>
            </a:r>
            <a:r>
              <a:rPr lang="en-GB" dirty="0" err="1">
                <a:solidFill>
                  <a:schemeClr val="bg1">
                    <a:lumMod val="95000"/>
                  </a:schemeClr>
                </a:solidFill>
              </a:rPr>
              <a:t>Entdeckung</a:t>
            </a:r>
            <a:endParaRPr lang="en-US" dirty="0">
              <a:solidFill>
                <a:schemeClr val="bg1">
                  <a:lumMod val="95000"/>
                </a:schemeClr>
              </a:solidFill>
            </a:endParaRPr>
          </a:p>
        </p:txBody>
      </p:sp>
      <p:sp>
        <p:nvSpPr>
          <p:cNvPr id="7" name="TextBox 6">
            <a:extLst>
              <a:ext uri="{FF2B5EF4-FFF2-40B4-BE49-F238E27FC236}">
                <a16:creationId xmlns:a16="http://schemas.microsoft.com/office/drawing/2014/main" id="{50C9A1A8-F995-1A85-7D58-7AF9E0CA2099}"/>
              </a:ext>
            </a:extLst>
          </p:cNvPr>
          <p:cNvSpPr txBox="1"/>
          <p:nvPr/>
        </p:nvSpPr>
        <p:spPr>
          <a:xfrm>
            <a:off x="8770522" y="5973920"/>
            <a:ext cx="2313454" cy="369332"/>
          </a:xfrm>
          <a:prstGeom prst="rect">
            <a:avLst/>
          </a:prstGeom>
          <a:solidFill>
            <a:srgbClr val="A3B6B9"/>
          </a:solidFill>
        </p:spPr>
        <p:txBody>
          <a:bodyPr wrap="none" rtlCol="0">
            <a:spAutoFit/>
          </a:bodyPr>
          <a:lstStyle/>
          <a:p>
            <a:r>
              <a:rPr lang="en-GB" dirty="0">
                <a:solidFill>
                  <a:schemeClr val="bg1">
                    <a:lumMod val="95000"/>
                  </a:schemeClr>
                </a:solidFill>
              </a:rPr>
              <a:t>…</a:t>
            </a:r>
            <a:r>
              <a:rPr lang="en-GB" dirty="0" err="1">
                <a:solidFill>
                  <a:schemeClr val="bg1">
                    <a:lumMod val="95000"/>
                  </a:schemeClr>
                </a:solidFill>
              </a:rPr>
              <a:t>oder</a:t>
            </a:r>
            <a:r>
              <a:rPr lang="en-GB" dirty="0">
                <a:solidFill>
                  <a:schemeClr val="bg1">
                    <a:lumMod val="95000"/>
                  </a:schemeClr>
                </a:solidFill>
              </a:rPr>
              <a:t> </a:t>
            </a:r>
            <a:r>
              <a:rPr lang="en-GB" dirty="0" err="1">
                <a:solidFill>
                  <a:schemeClr val="bg1">
                    <a:lumMod val="95000"/>
                  </a:schemeClr>
                </a:solidFill>
              </a:rPr>
              <a:t>eine</a:t>
            </a:r>
            <a:r>
              <a:rPr lang="en-GB" dirty="0">
                <a:solidFill>
                  <a:schemeClr val="bg1">
                    <a:lumMod val="95000"/>
                  </a:schemeClr>
                </a:solidFill>
              </a:rPr>
              <a:t> </a:t>
            </a:r>
            <a:r>
              <a:rPr lang="en-GB" dirty="0" err="1">
                <a:solidFill>
                  <a:schemeClr val="bg1">
                    <a:lumMod val="95000"/>
                  </a:schemeClr>
                </a:solidFill>
              </a:rPr>
              <a:t>Erfindung</a:t>
            </a:r>
            <a:r>
              <a:rPr lang="en-GB" dirty="0">
                <a:solidFill>
                  <a:schemeClr val="bg1">
                    <a:lumMod val="95000"/>
                  </a:schemeClr>
                </a:solidFill>
              </a:rPr>
              <a:t>?</a:t>
            </a:r>
            <a:endParaRPr lang="en-US" dirty="0">
              <a:solidFill>
                <a:schemeClr val="bg1">
                  <a:lumMod val="95000"/>
                </a:schemeClr>
              </a:solidFill>
            </a:endParaRPr>
          </a:p>
        </p:txBody>
      </p:sp>
      <p:cxnSp>
        <p:nvCxnSpPr>
          <p:cNvPr id="16" name="Straight Connector 15">
            <a:extLst>
              <a:ext uri="{FF2B5EF4-FFF2-40B4-BE49-F238E27FC236}">
                <a16:creationId xmlns:a16="http://schemas.microsoft.com/office/drawing/2014/main" id="{D92BB175-2BF7-6FA1-4225-F0F53A1A99D3}"/>
              </a:ext>
            </a:extLst>
          </p:cNvPr>
          <p:cNvCxnSpPr>
            <a:cxnSpLocks/>
            <a:stCxn id="6" idx="3"/>
            <a:endCxn id="7" idx="1"/>
          </p:cNvCxnSpPr>
          <p:nvPr/>
        </p:nvCxnSpPr>
        <p:spPr>
          <a:xfrm>
            <a:off x="4235417" y="3499955"/>
            <a:ext cx="4535105" cy="2658631"/>
          </a:xfrm>
          <a:prstGeom prst="line">
            <a:avLst/>
          </a:prstGeom>
          <a:ln w="28575">
            <a:solidFill>
              <a:srgbClr val="A3B6B9"/>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1812418-62FB-D409-1B2E-C92ADA6C4022}"/>
              </a:ext>
            </a:extLst>
          </p:cNvPr>
          <p:cNvSpPr txBox="1"/>
          <p:nvPr/>
        </p:nvSpPr>
        <p:spPr>
          <a:xfrm>
            <a:off x="2497055" y="5854867"/>
            <a:ext cx="1738361" cy="369332"/>
          </a:xfrm>
          <a:prstGeom prst="rect">
            <a:avLst/>
          </a:prstGeom>
          <a:solidFill>
            <a:srgbClr val="A3B6B9"/>
          </a:solidFill>
        </p:spPr>
        <p:txBody>
          <a:bodyPr wrap="square" rtlCol="0">
            <a:spAutoFit/>
          </a:bodyPr>
          <a:lstStyle/>
          <a:p>
            <a:r>
              <a:rPr lang="en-GB" dirty="0" err="1">
                <a:solidFill>
                  <a:schemeClr val="bg1">
                    <a:lumMod val="95000"/>
                  </a:schemeClr>
                </a:solidFill>
              </a:rPr>
              <a:t>ein</a:t>
            </a:r>
            <a:r>
              <a:rPr lang="en-GB" dirty="0">
                <a:solidFill>
                  <a:schemeClr val="bg1">
                    <a:lumMod val="95000"/>
                  </a:schemeClr>
                </a:solidFill>
              </a:rPr>
              <a:t> </a:t>
            </a:r>
            <a:r>
              <a:rPr lang="en-GB" dirty="0" err="1">
                <a:solidFill>
                  <a:schemeClr val="bg1">
                    <a:lumMod val="95000"/>
                  </a:schemeClr>
                </a:solidFill>
              </a:rPr>
              <a:t>Herdentier</a:t>
            </a:r>
            <a:endParaRPr lang="en-US" dirty="0">
              <a:solidFill>
                <a:schemeClr val="bg1">
                  <a:lumMod val="95000"/>
                </a:schemeClr>
              </a:solidFill>
            </a:endParaRPr>
          </a:p>
        </p:txBody>
      </p:sp>
      <p:sp>
        <p:nvSpPr>
          <p:cNvPr id="19" name="TextBox 18">
            <a:extLst>
              <a:ext uri="{FF2B5EF4-FFF2-40B4-BE49-F238E27FC236}">
                <a16:creationId xmlns:a16="http://schemas.microsoft.com/office/drawing/2014/main" id="{B5F125F0-A8D6-22D4-DB3D-24070869B2EB}"/>
              </a:ext>
            </a:extLst>
          </p:cNvPr>
          <p:cNvSpPr txBox="1"/>
          <p:nvPr/>
        </p:nvSpPr>
        <p:spPr>
          <a:xfrm>
            <a:off x="8770522" y="3287842"/>
            <a:ext cx="2467150" cy="369332"/>
          </a:xfrm>
          <a:prstGeom prst="rect">
            <a:avLst/>
          </a:prstGeom>
          <a:solidFill>
            <a:srgbClr val="A3B6B9"/>
          </a:solidFill>
        </p:spPr>
        <p:txBody>
          <a:bodyPr wrap="none" rtlCol="0">
            <a:spAutoFit/>
          </a:bodyPr>
          <a:lstStyle/>
          <a:p>
            <a:r>
              <a:rPr lang="en-GB" dirty="0">
                <a:solidFill>
                  <a:schemeClr val="bg1">
                    <a:lumMod val="95000"/>
                  </a:schemeClr>
                </a:solidFill>
              </a:rPr>
              <a:t>…</a:t>
            </a:r>
            <a:r>
              <a:rPr lang="en-GB" dirty="0" err="1">
                <a:solidFill>
                  <a:schemeClr val="bg1">
                    <a:lumMod val="95000"/>
                  </a:schemeClr>
                </a:solidFill>
              </a:rPr>
              <a:t>oder</a:t>
            </a:r>
            <a:r>
              <a:rPr lang="en-GB" dirty="0">
                <a:solidFill>
                  <a:schemeClr val="bg1">
                    <a:lumMod val="95000"/>
                  </a:schemeClr>
                </a:solidFill>
              </a:rPr>
              <a:t> </a:t>
            </a:r>
            <a:r>
              <a:rPr lang="en-GB" dirty="0" err="1">
                <a:solidFill>
                  <a:schemeClr val="bg1">
                    <a:lumMod val="95000"/>
                  </a:schemeClr>
                </a:solidFill>
              </a:rPr>
              <a:t>ein</a:t>
            </a:r>
            <a:r>
              <a:rPr lang="en-GB" dirty="0">
                <a:solidFill>
                  <a:schemeClr val="bg1">
                    <a:lumMod val="95000"/>
                  </a:schemeClr>
                </a:solidFill>
              </a:rPr>
              <a:t> </a:t>
            </a:r>
            <a:r>
              <a:rPr lang="en-GB" dirty="0" err="1">
                <a:solidFill>
                  <a:schemeClr val="bg1">
                    <a:lumMod val="95000"/>
                  </a:schemeClr>
                </a:solidFill>
              </a:rPr>
              <a:t>Einzelgänger</a:t>
            </a:r>
            <a:r>
              <a:rPr lang="en-GB" dirty="0">
                <a:solidFill>
                  <a:schemeClr val="bg1">
                    <a:lumMod val="95000"/>
                  </a:schemeClr>
                </a:solidFill>
              </a:rPr>
              <a:t>?</a:t>
            </a:r>
            <a:endParaRPr lang="en-US" dirty="0">
              <a:solidFill>
                <a:schemeClr val="bg1">
                  <a:lumMod val="95000"/>
                </a:schemeClr>
              </a:solidFill>
            </a:endParaRPr>
          </a:p>
        </p:txBody>
      </p:sp>
      <p:cxnSp>
        <p:nvCxnSpPr>
          <p:cNvPr id="22" name="Straight Connector 21">
            <a:extLst>
              <a:ext uri="{FF2B5EF4-FFF2-40B4-BE49-F238E27FC236}">
                <a16:creationId xmlns:a16="http://schemas.microsoft.com/office/drawing/2014/main" id="{B6B4F1E2-0652-72F3-5FFD-D66E270C54ED}"/>
              </a:ext>
            </a:extLst>
          </p:cNvPr>
          <p:cNvCxnSpPr>
            <a:cxnSpLocks/>
            <a:stCxn id="18" idx="3"/>
            <a:endCxn id="19" idx="1"/>
          </p:cNvCxnSpPr>
          <p:nvPr/>
        </p:nvCxnSpPr>
        <p:spPr>
          <a:xfrm flipV="1">
            <a:off x="4235416" y="3472508"/>
            <a:ext cx="4535106" cy="2567025"/>
          </a:xfrm>
          <a:prstGeom prst="line">
            <a:avLst/>
          </a:prstGeom>
          <a:ln w="28575">
            <a:solidFill>
              <a:srgbClr val="A3B6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89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500"/>
                                        <p:tgtEl>
                                          <p:spTgt spid="307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74"/>
                                        </p:tgtEl>
                                        <p:attrNameLst>
                                          <p:attrName>style.visibility</p:attrName>
                                        </p:attrNameLst>
                                      </p:cBhvr>
                                      <p:to>
                                        <p:strVal val="visible"/>
                                      </p:to>
                                    </p:set>
                                    <p:animEffect transition="in" filter="fade">
                                      <p:cBhvr>
                                        <p:cTn id="36" dur="500"/>
                                        <p:tgtEl>
                                          <p:spTgt spid="307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nodeType="withEffect">
                                  <p:stCondLst>
                                    <p:cond delay="0"/>
                                  </p:stCondLst>
                                  <p:childTnLst>
                                    <p:set>
                                      <p:cBhvr>
                                        <p:cTn id="46" dur="1" fill="hold">
                                          <p:stCondLst>
                                            <p:cond delay="0"/>
                                          </p:stCondLst>
                                        </p:cTn>
                                        <p:tgtEl>
                                          <p:spTgt spid="3076"/>
                                        </p:tgtEl>
                                        <p:attrNameLst>
                                          <p:attrName>style.visibility</p:attrName>
                                        </p:attrNameLst>
                                      </p:cBhvr>
                                      <p:to>
                                        <p:strVal val="visible"/>
                                      </p:to>
                                    </p:set>
                                    <p:animEffect transition="in" filter="fade">
                                      <p:cBhvr>
                                        <p:cTn id="47" dur="500"/>
                                        <p:tgtEl>
                                          <p:spTgt spid="307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animBg="1"/>
      <p:bldP spid="7"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Analyse de texte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0A1F550C-920F-E8EC-17C0-1B79A583588F}"/>
              </a:ext>
            </a:extLst>
          </p:cNvPr>
          <p:cNvSpPr txBox="1"/>
          <p:nvPr/>
        </p:nvSpPr>
        <p:spPr>
          <a:xfrm>
            <a:off x="351503" y="1764674"/>
            <a:ext cx="10741552" cy="780919"/>
          </a:xfrm>
          <a:prstGeom prst="rect">
            <a:avLst/>
          </a:prstGeom>
          <a:solidFill>
            <a:srgbClr val="D4DDDE"/>
          </a:solidFill>
        </p:spPr>
        <p:txBody>
          <a:bodyPr wrap="square">
            <a:spAutoFit/>
          </a:bodyPr>
          <a:lstStyle/>
          <a:p>
            <a:pPr algn="ctr">
              <a:lnSpc>
                <a:spcPct val="150000"/>
              </a:lnSpc>
            </a:pPr>
            <a:r>
              <a:rPr lang="fr-BE" sz="1600" dirty="0">
                <a:effectLst/>
                <a:latin typeface="Bahnschrift SemiBold SemiConden" panose="020B0502040204020203" pitchFamily="34" charset="0"/>
                <a:ea typeface="Calibri" panose="020F0502020204030204" pitchFamily="34" charset="0"/>
                <a:cs typeface="Calibri" panose="020F0502020204030204" pitchFamily="34" charset="0"/>
              </a:rPr>
              <a:t>« Car, tous les hommes étant Rois, tous étant égaux et la plupart peu exacts observateurs de l'équité et de la justice, la jouissance d'un bien propre, dans cet état, est mal assurée… »</a:t>
            </a:r>
            <a:endParaRPr lang="fr-BE" sz="2000" dirty="0">
              <a:latin typeface="Bahnschrift SemiBold Condensed" panose="020B0502040204020203" pitchFamily="34" charset="0"/>
            </a:endParaRPr>
          </a:p>
        </p:txBody>
      </p:sp>
      <p:sp>
        <p:nvSpPr>
          <p:cNvPr id="10" name="Rectangle: Rounded Corners 9">
            <a:extLst>
              <a:ext uri="{FF2B5EF4-FFF2-40B4-BE49-F238E27FC236}">
                <a16:creationId xmlns:a16="http://schemas.microsoft.com/office/drawing/2014/main" id="{146E468E-5374-A71A-2EC9-EFC4D7F9CDF5}"/>
              </a:ext>
            </a:extLst>
          </p:cNvPr>
          <p:cNvSpPr/>
          <p:nvPr/>
        </p:nvSpPr>
        <p:spPr>
          <a:xfrm>
            <a:off x="351502" y="1179324"/>
            <a:ext cx="480483" cy="298450"/>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6">
            <a:extLst>
              <a:ext uri="{FF2B5EF4-FFF2-40B4-BE49-F238E27FC236}">
                <a16:creationId xmlns:a16="http://schemas.microsoft.com/office/drawing/2014/main" id="{9BEA1924-1145-3E66-A3B9-5356D5523BC5}"/>
              </a:ext>
            </a:extLst>
          </p:cNvPr>
          <p:cNvSpPr>
            <a:spLocks noChangeArrowheads="1"/>
          </p:cNvSpPr>
          <p:nvPr/>
        </p:nvSpPr>
        <p:spPr bwMode="auto">
          <a:xfrm>
            <a:off x="307421" y="1143883"/>
            <a:ext cx="71304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Condensed" panose="020B0502040204020203" pitchFamily="34" charset="0"/>
                <a:ea typeface="Calibri" panose="020F0502020204030204" pitchFamily="34" charset="0"/>
                <a:cs typeface="Calibri" panose="020F0502020204030204" pitchFamily="34" charset="0"/>
              </a:rPr>
              <a:t>§123   </a:t>
            </a:r>
            <a:r>
              <a:rPr kumimoji="0" lang="fr-BE" altLang="en-US" b="0" i="0" u="none" strike="noStrike" cap="none" normalizeH="0" baseline="0" dirty="0">
                <a:ln>
                  <a:noFill/>
                </a:ln>
                <a:solidFill>
                  <a:srgbClr val="000000"/>
                </a:solidFill>
                <a:effectLst/>
                <a:latin typeface="Bahnschrift SemiBold Condensed" panose="020B0502040204020203" pitchFamily="34" charset="0"/>
                <a:ea typeface="Calibri" panose="020F0502020204030204" pitchFamily="34" charset="0"/>
                <a:cs typeface="Calibri" panose="020F0502020204030204" pitchFamily="34" charset="0"/>
              </a:rPr>
              <a:t>–</a:t>
            </a:r>
            <a:r>
              <a:rPr kumimoji="0" lang="fr-BE" altLang="en-US" b="0" i="0" u="none" strike="noStrike" cap="none" normalizeH="0" baseline="0" dirty="0">
                <a:ln>
                  <a:noFill/>
                </a:ln>
                <a:solidFill>
                  <a:srgbClr val="FFFFFF"/>
                </a:solidFill>
                <a:effectLst/>
                <a:latin typeface="Bahnschrift SemiBold Condensed" panose="020B0502040204020203" pitchFamily="34" charset="0"/>
                <a:ea typeface="Calibri" panose="020F0502020204030204" pitchFamily="34" charset="0"/>
                <a:cs typeface="Calibri" panose="020F0502020204030204" pitchFamily="34" charset="0"/>
              </a:rPr>
              <a:t> </a:t>
            </a:r>
            <a:r>
              <a:rPr kumimoji="0" lang="fr-BE" altLang="en-US" b="0" i="0" u="none" strike="noStrike" cap="none" normalizeH="0" baseline="0" dirty="0">
                <a:ln>
                  <a:noFill/>
                </a:ln>
                <a:solidFill>
                  <a:srgbClr val="000000"/>
                </a:solidFill>
                <a:effectLst/>
                <a:latin typeface="Bahnschrift SemiBold Condensed" panose="020B0502040204020203" pitchFamily="34" charset="0"/>
                <a:ea typeface="Calibri" panose="020F0502020204030204" pitchFamily="34" charset="0"/>
                <a:cs typeface="Calibri" panose="020F0502020204030204" pitchFamily="34" charset="0"/>
              </a:rPr>
              <a:t>Quelle est la raison principale qui pousse l’homme à se soumettre à une autorité ?</a:t>
            </a:r>
            <a:endParaRPr kumimoji="0" lang="fr-BE" altLang="en-US" sz="2800" b="0" i="0" u="none" strike="noStrike" cap="none" normalizeH="0" baseline="0" dirty="0">
              <a:ln>
                <a:noFill/>
              </a:ln>
              <a:solidFill>
                <a:schemeClr val="tx1"/>
              </a:solidFill>
              <a:effectLst/>
              <a:latin typeface="Bahnschrift SemiBold Condensed" panose="020B0502040204020203" pitchFamily="34" charset="0"/>
            </a:endParaRPr>
          </a:p>
        </p:txBody>
      </p:sp>
      <p:sp>
        <p:nvSpPr>
          <p:cNvPr id="13" name="TextBox 12">
            <a:extLst>
              <a:ext uri="{FF2B5EF4-FFF2-40B4-BE49-F238E27FC236}">
                <a16:creationId xmlns:a16="http://schemas.microsoft.com/office/drawing/2014/main" id="{A1D0C004-0897-7966-F354-16E6FFC181B4}"/>
              </a:ext>
            </a:extLst>
          </p:cNvPr>
          <p:cNvSpPr txBox="1"/>
          <p:nvPr/>
        </p:nvSpPr>
        <p:spPr>
          <a:xfrm>
            <a:off x="869121" y="2887473"/>
            <a:ext cx="10223934" cy="1876411"/>
          </a:xfrm>
          <a:prstGeom prst="rect">
            <a:avLst/>
          </a:prstGeom>
          <a:noFill/>
        </p:spPr>
        <p:txBody>
          <a:bodyPr wrap="square">
            <a:spAutoFit/>
          </a:bodyPr>
          <a:lstStyle/>
          <a:p>
            <a:pPr>
              <a:lnSpc>
                <a:spcPct val="150000"/>
              </a:lnSpc>
            </a:pPr>
            <a:r>
              <a:rPr lang="fr-BE" sz="2000" dirty="0">
                <a:latin typeface="Bahnschrift SemiBold Condensed" panose="020B0502040204020203" pitchFamily="34" charset="0"/>
              </a:rPr>
              <a:t>Puisque tous les hommes sont égaux, le droit à la propriété n’est pas assuré dans l’état de nature. L’homme se soumet à une autorité afin d’assurer la </a:t>
            </a:r>
            <a:r>
              <a:rPr lang="fr-BE" sz="2000" dirty="0">
                <a:solidFill>
                  <a:srgbClr val="A3B6B9"/>
                </a:solidFill>
                <a:latin typeface="Bahnschrift SemiBold Condensed" panose="020B0502040204020203" pitchFamily="34" charset="0"/>
              </a:rPr>
              <a:t>propriété privée</a:t>
            </a:r>
            <a:r>
              <a:rPr lang="fr-BE" sz="2000" dirty="0">
                <a:latin typeface="Bahnschrift SemiBold Condensed" panose="020B0502040204020203" pitchFamily="34" charset="0"/>
              </a:rPr>
              <a:t>. </a:t>
            </a:r>
          </a:p>
          <a:p>
            <a:pPr>
              <a:lnSpc>
                <a:spcPct val="150000"/>
              </a:lnSpc>
            </a:pPr>
            <a:endParaRPr lang="fr-BE" sz="2000" dirty="0">
              <a:latin typeface="Bahnschrift SemiBold Condensed" panose="020B0502040204020203" pitchFamily="34" charset="0"/>
            </a:endParaRPr>
          </a:p>
          <a:p>
            <a:pPr>
              <a:lnSpc>
                <a:spcPct val="150000"/>
              </a:lnSpc>
            </a:pPr>
            <a:r>
              <a:rPr lang="fr-BE" sz="2000" dirty="0">
                <a:latin typeface="Bahnschrift SemiBold Condensed" panose="020B0502040204020203" pitchFamily="34" charset="0"/>
              </a:rPr>
              <a:t>Pour Locke, le droit à la propriété est un droit fondamental lié à la nature de l’homme. </a:t>
            </a:r>
          </a:p>
        </p:txBody>
      </p:sp>
      <p:pic>
        <p:nvPicPr>
          <p:cNvPr id="15" name="Graphic 14" descr="Arrow: Counter-clockwise curve with solid fill">
            <a:extLst>
              <a:ext uri="{FF2B5EF4-FFF2-40B4-BE49-F238E27FC236}">
                <a16:creationId xmlns:a16="http://schemas.microsoft.com/office/drawing/2014/main" id="{4633BE23-042F-2DE2-C182-0538EA1C44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91258" y="2237003"/>
            <a:ext cx="914400" cy="914400"/>
          </a:xfrm>
          <a:prstGeom prst="rect">
            <a:avLst/>
          </a:prstGeom>
        </p:spPr>
      </p:pic>
    </p:spTree>
    <p:extLst>
      <p:ext uri="{BB962C8B-B14F-4D97-AF65-F5344CB8AC3E}">
        <p14:creationId xmlns:p14="http://schemas.microsoft.com/office/powerpoint/2010/main" val="355385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Les trois pouvoirs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graphicFrame>
        <p:nvGraphicFramePr>
          <p:cNvPr id="16" name="Table 15">
            <a:extLst>
              <a:ext uri="{FF2B5EF4-FFF2-40B4-BE49-F238E27FC236}">
                <a16:creationId xmlns:a16="http://schemas.microsoft.com/office/drawing/2014/main" id="{15290393-B1BF-98E2-6AC3-C22DFC9BD33C}"/>
              </a:ext>
            </a:extLst>
          </p:cNvPr>
          <p:cNvGraphicFramePr>
            <a:graphicFrameLocks noGrp="1"/>
          </p:cNvGraphicFramePr>
          <p:nvPr/>
        </p:nvGraphicFramePr>
        <p:xfrm>
          <a:off x="307421" y="1714912"/>
          <a:ext cx="11214804" cy="2084134"/>
        </p:xfrm>
        <a:graphic>
          <a:graphicData uri="http://schemas.openxmlformats.org/drawingml/2006/table">
            <a:tbl>
              <a:tblPr firstRow="1" firstCol="1" bandRow="1"/>
              <a:tblGrid>
                <a:gridCol w="3737468">
                  <a:extLst>
                    <a:ext uri="{9D8B030D-6E8A-4147-A177-3AD203B41FA5}">
                      <a16:colId xmlns:a16="http://schemas.microsoft.com/office/drawing/2014/main" val="3767955251"/>
                    </a:ext>
                  </a:extLst>
                </a:gridCol>
                <a:gridCol w="3738668">
                  <a:extLst>
                    <a:ext uri="{9D8B030D-6E8A-4147-A177-3AD203B41FA5}">
                      <a16:colId xmlns:a16="http://schemas.microsoft.com/office/drawing/2014/main" val="291782946"/>
                    </a:ext>
                  </a:extLst>
                </a:gridCol>
                <a:gridCol w="3738668">
                  <a:extLst>
                    <a:ext uri="{9D8B030D-6E8A-4147-A177-3AD203B41FA5}">
                      <a16:colId xmlns:a16="http://schemas.microsoft.com/office/drawing/2014/main" val="2348550023"/>
                    </a:ext>
                  </a:extLst>
                </a:gridCol>
              </a:tblGrid>
              <a:tr h="0">
                <a:tc>
                  <a:txBody>
                    <a:bodyPr/>
                    <a:lstStyle/>
                    <a:p>
                      <a:pPr algn="ctr">
                        <a:lnSpc>
                          <a:spcPct val="107000"/>
                        </a:lnSpc>
                        <a:spcAft>
                          <a:spcPts val="800"/>
                        </a:spcAft>
                      </a:pPr>
                      <a:r>
                        <a:rPr lang="fr-BE" sz="1600" kern="0" dirty="0">
                          <a:solidFill>
                            <a:srgbClr val="739095"/>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Pouvoir exécutif – met en œuvre les lois (p.ex. gouvernement)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fr-BE" sz="1600" kern="0">
                          <a:solidFill>
                            <a:srgbClr val="739095"/>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Pouvoir législatif – propose et vote les lois (p.ex. chambre des députés)</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07000"/>
                        </a:lnSpc>
                        <a:spcAft>
                          <a:spcPts val="800"/>
                        </a:spcAft>
                      </a:pPr>
                      <a:r>
                        <a:rPr lang="fr-BE" sz="1600" kern="0" dirty="0">
                          <a:solidFill>
                            <a:srgbClr val="739095"/>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Pouvoir judiciaire – juges les infractions aux lois (p.ex. tribunaux)</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197903245"/>
                  </a:ext>
                </a:extLst>
              </a:tr>
              <a:tr h="0">
                <a:tc>
                  <a:txBody>
                    <a:bodyPr/>
                    <a:lstStyle/>
                    <a:p>
                      <a:pPr>
                        <a:lnSpc>
                          <a:spcPct val="107000"/>
                        </a:lnSpc>
                        <a:spcAft>
                          <a:spcPts val="800"/>
                        </a:spcAft>
                      </a:pPr>
                      <a:endParaRPr lang="fr-BE" sz="1100"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fr-BE" sz="11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endParaRPr lang="fr-BE" sz="1100" kern="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fr-BE" sz="11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1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1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1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1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800"/>
                        </a:spcAft>
                      </a:pPr>
                      <a:endParaRPr lang="fr-BE" sz="1100" kern="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017574687"/>
                  </a:ext>
                </a:extLst>
              </a:tr>
            </a:tbl>
          </a:graphicData>
        </a:graphic>
      </p:graphicFrame>
      <p:grpSp>
        <p:nvGrpSpPr>
          <p:cNvPr id="17" name="Group 16">
            <a:extLst>
              <a:ext uri="{FF2B5EF4-FFF2-40B4-BE49-F238E27FC236}">
                <a16:creationId xmlns:a16="http://schemas.microsoft.com/office/drawing/2014/main" id="{EE8D8F68-9879-577F-A5DF-50F127AE8BF3}"/>
              </a:ext>
            </a:extLst>
          </p:cNvPr>
          <p:cNvGrpSpPr/>
          <p:nvPr/>
        </p:nvGrpSpPr>
        <p:grpSpPr>
          <a:xfrm>
            <a:off x="9235775" y="2605259"/>
            <a:ext cx="1282700" cy="1066800"/>
            <a:chOff x="0" y="0"/>
            <a:chExt cx="1282700" cy="1066800"/>
          </a:xfrm>
        </p:grpSpPr>
        <p:sp>
          <p:nvSpPr>
            <p:cNvPr id="18" name="Hexagon 17">
              <a:extLst>
                <a:ext uri="{FF2B5EF4-FFF2-40B4-BE49-F238E27FC236}">
                  <a16:creationId xmlns:a16="http://schemas.microsoft.com/office/drawing/2014/main" id="{B664304A-036F-10CB-802B-518675858940}"/>
                </a:ext>
              </a:extLst>
            </p:cNvPr>
            <p:cNvSpPr/>
            <p:nvPr/>
          </p:nvSpPr>
          <p:spPr>
            <a:xfrm>
              <a:off x="0" y="0"/>
              <a:ext cx="1282700" cy="1066800"/>
            </a:xfrm>
            <a:prstGeom prst="hexagon">
              <a:avLst>
                <a:gd name="adj" fmla="val 32738"/>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Graphic 58" descr="Scales of justice with solid fill">
              <a:extLst>
                <a:ext uri="{FF2B5EF4-FFF2-40B4-BE49-F238E27FC236}">
                  <a16:creationId xmlns:a16="http://schemas.microsoft.com/office/drawing/2014/main" id="{AAB66A95-11DB-6DCD-4998-C52E735218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800" y="57150"/>
              <a:ext cx="914400" cy="914400"/>
            </a:xfrm>
            <a:prstGeom prst="rect">
              <a:avLst/>
            </a:prstGeom>
          </p:spPr>
        </p:pic>
      </p:grpSp>
      <p:grpSp>
        <p:nvGrpSpPr>
          <p:cNvPr id="20" name="Group 19">
            <a:extLst>
              <a:ext uri="{FF2B5EF4-FFF2-40B4-BE49-F238E27FC236}">
                <a16:creationId xmlns:a16="http://schemas.microsoft.com/office/drawing/2014/main" id="{FBBEE9DD-4D07-51EA-F6F5-FC3CC57C05D9}"/>
              </a:ext>
            </a:extLst>
          </p:cNvPr>
          <p:cNvGrpSpPr/>
          <p:nvPr/>
        </p:nvGrpSpPr>
        <p:grpSpPr>
          <a:xfrm>
            <a:off x="5454650" y="2605259"/>
            <a:ext cx="1282700" cy="1066800"/>
            <a:chOff x="0" y="0"/>
            <a:chExt cx="1282700" cy="1066800"/>
          </a:xfrm>
        </p:grpSpPr>
        <p:sp>
          <p:nvSpPr>
            <p:cNvPr id="21" name="Hexagon 20">
              <a:extLst>
                <a:ext uri="{FF2B5EF4-FFF2-40B4-BE49-F238E27FC236}">
                  <a16:creationId xmlns:a16="http://schemas.microsoft.com/office/drawing/2014/main" id="{70C7AC3F-A40C-CB49-673F-3DE3BBCB1797}"/>
                </a:ext>
              </a:extLst>
            </p:cNvPr>
            <p:cNvSpPr/>
            <p:nvPr/>
          </p:nvSpPr>
          <p:spPr>
            <a:xfrm>
              <a:off x="0" y="0"/>
              <a:ext cx="1282700" cy="1066800"/>
            </a:xfrm>
            <a:prstGeom prst="hexagon">
              <a:avLst>
                <a:gd name="adj" fmla="val 32738"/>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2" name="Graphic 62" descr="Court with solid fill">
              <a:extLst>
                <a:ext uri="{FF2B5EF4-FFF2-40B4-BE49-F238E27FC236}">
                  <a16:creationId xmlns:a16="http://schemas.microsoft.com/office/drawing/2014/main" id="{E4BECC40-2CED-9C0A-0715-C8CF18E864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7800" y="50800"/>
              <a:ext cx="914400" cy="914400"/>
            </a:xfrm>
            <a:prstGeom prst="rect">
              <a:avLst/>
            </a:prstGeom>
          </p:spPr>
        </p:pic>
      </p:grpSp>
      <p:grpSp>
        <p:nvGrpSpPr>
          <p:cNvPr id="23" name="Group 22">
            <a:extLst>
              <a:ext uri="{FF2B5EF4-FFF2-40B4-BE49-F238E27FC236}">
                <a16:creationId xmlns:a16="http://schemas.microsoft.com/office/drawing/2014/main" id="{11E4605B-F0F8-9191-E5EB-941B2192D58E}"/>
              </a:ext>
            </a:extLst>
          </p:cNvPr>
          <p:cNvGrpSpPr/>
          <p:nvPr/>
        </p:nvGrpSpPr>
        <p:grpSpPr>
          <a:xfrm>
            <a:off x="1483025" y="2617959"/>
            <a:ext cx="1282700" cy="1066800"/>
            <a:chOff x="6350" y="19050"/>
            <a:chExt cx="1282700" cy="1066800"/>
          </a:xfrm>
        </p:grpSpPr>
        <p:sp>
          <p:nvSpPr>
            <p:cNvPr id="24" name="Hexagon 23">
              <a:extLst>
                <a:ext uri="{FF2B5EF4-FFF2-40B4-BE49-F238E27FC236}">
                  <a16:creationId xmlns:a16="http://schemas.microsoft.com/office/drawing/2014/main" id="{208A739B-F534-C50E-7CE0-F6041D72C6EE}"/>
                </a:ext>
              </a:extLst>
            </p:cNvPr>
            <p:cNvSpPr/>
            <p:nvPr/>
          </p:nvSpPr>
          <p:spPr>
            <a:xfrm>
              <a:off x="6350" y="19050"/>
              <a:ext cx="1282700" cy="1066800"/>
            </a:xfrm>
            <a:prstGeom prst="hexagon">
              <a:avLst>
                <a:gd name="adj" fmla="val 32738"/>
                <a:gd name="vf" fmla="val 11547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5" name="Graphic 192" descr="Steering Wheel with solid fill">
              <a:extLst>
                <a:ext uri="{FF2B5EF4-FFF2-40B4-BE49-F238E27FC236}">
                  <a16:creationId xmlns:a16="http://schemas.microsoft.com/office/drawing/2014/main" id="{86BC29DB-FCFE-4F9C-3CBC-38C039BF48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6850" y="82550"/>
              <a:ext cx="914400" cy="914400"/>
            </a:xfrm>
            <a:prstGeom prst="rect">
              <a:avLst/>
            </a:prstGeom>
          </p:spPr>
        </p:pic>
      </p:grpSp>
      <p:sp>
        <p:nvSpPr>
          <p:cNvPr id="26" name="Rectangle 16">
            <a:extLst>
              <a:ext uri="{FF2B5EF4-FFF2-40B4-BE49-F238E27FC236}">
                <a16:creationId xmlns:a16="http://schemas.microsoft.com/office/drawing/2014/main" id="{FD5C6FAA-FC88-100B-8C63-5B0CE5B59656}"/>
              </a:ext>
            </a:extLst>
          </p:cNvPr>
          <p:cNvSpPr>
            <a:spLocks noChangeArrowheads="1"/>
          </p:cNvSpPr>
          <p:nvPr/>
        </p:nvSpPr>
        <p:spPr bwMode="auto">
          <a:xfrm>
            <a:off x="229830" y="993333"/>
            <a:ext cx="75406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altLang="en-US" sz="1600" b="0" i="0" u="none" strike="noStrike" cap="none" normalizeH="0" baseline="0" dirty="0">
                <a:ln>
                  <a:noFill/>
                </a:ln>
                <a:solidFill>
                  <a:schemeClr val="tx1"/>
                </a:solidFill>
                <a:effectLst/>
                <a:latin typeface="Bahnschrift SemiBold Condensed" panose="020B0502040204020203" pitchFamily="34" charset="0"/>
                <a:ea typeface="Calibri" panose="020F0502020204030204" pitchFamily="34" charset="0"/>
                <a:cs typeface="Times New Roman" panose="02020603050405020304" pitchFamily="18" charset="0"/>
              </a:rPr>
              <a:t>On distingue en général trois pouvoirs étatiques :</a:t>
            </a:r>
            <a:endParaRPr kumimoji="0" lang="en-US" altLang="en-US" sz="600" b="0" i="0" u="none" strike="noStrike" cap="none" normalizeH="0" baseline="0" dirty="0">
              <a:ln>
                <a:noFill/>
              </a:ln>
              <a:solidFill>
                <a:schemeClr val="tx1"/>
              </a:solidFill>
              <a:effectLst/>
              <a:latin typeface="Bahnschrift SemiBold Condensed" panose="020B0502040204020203" pitchFamily="34" charset="0"/>
            </a:endParaRPr>
          </a:p>
        </p:txBody>
      </p:sp>
      <p:sp>
        <p:nvSpPr>
          <p:cNvPr id="27" name="Rectangle 17">
            <a:extLst>
              <a:ext uri="{FF2B5EF4-FFF2-40B4-BE49-F238E27FC236}">
                <a16:creationId xmlns:a16="http://schemas.microsoft.com/office/drawing/2014/main" id="{6D6DF2A8-275C-377B-02CD-D8C880619348}"/>
              </a:ext>
            </a:extLst>
          </p:cNvPr>
          <p:cNvSpPr>
            <a:spLocks noChangeArrowheads="1"/>
          </p:cNvSpPr>
          <p:nvPr/>
        </p:nvSpPr>
        <p:spPr bwMode="auto">
          <a:xfrm>
            <a:off x="282852" y="5038901"/>
            <a:ext cx="963498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sz="1600" b="1" i="0" u="none" strike="noStrike" cap="none" normalizeH="0" baseline="0" dirty="0">
                <a:ln>
                  <a:noFill/>
                </a:ln>
                <a:solidFill>
                  <a:schemeClr val="tx1"/>
                </a:solidFill>
                <a:effectLst/>
                <a:latin typeface="Bahnschrift SemiBold SemiConden" panose="020B0502040204020203" pitchFamily="34" charset="0"/>
                <a:ea typeface="Calibri" panose="020F0502020204030204" pitchFamily="34" charset="0"/>
                <a:cs typeface="Times New Roman" panose="02020603050405020304" pitchFamily="18" charset="0"/>
              </a:rPr>
              <a:t>Selon Locke, ces pouvoirs se d</a:t>
            </a:r>
            <a:r>
              <a:rPr kumimoji="0" lang="fr-BE"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BE" altLang="en-US" sz="1600" b="1" i="0" u="none" strike="noStrike" cap="none" normalizeH="0" baseline="0" dirty="0">
                <a:ln>
                  <a:noFill/>
                </a:ln>
                <a:solidFill>
                  <a:schemeClr val="tx1"/>
                </a:solidFill>
                <a:effectLst/>
                <a:latin typeface="Bahnschrift SemiBold SemiConden" panose="020B0502040204020203" pitchFamily="34" charset="0"/>
                <a:ea typeface="Calibri" panose="020F0502020204030204" pitchFamily="34" charset="0"/>
                <a:cs typeface="Times New Roman" panose="02020603050405020304" pitchFamily="18" charset="0"/>
              </a:rPr>
              <a:t>terminent par rapport </a:t>
            </a:r>
            <a:r>
              <a:rPr kumimoji="0" lang="fr-BE"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fr-BE" altLang="en-US" sz="1600" b="1" i="0" u="none" strike="noStrike" cap="none" normalizeH="0" baseline="0" dirty="0">
                <a:ln>
                  <a:noFill/>
                </a:ln>
                <a:solidFill>
                  <a:schemeClr val="tx1"/>
                </a:solidFill>
                <a:effectLst/>
                <a:latin typeface="Bahnschrift SemiBold SemiConden" panose="020B0502040204020203" pitchFamily="34" charset="0"/>
                <a:ea typeface="Calibri" panose="020F0502020204030204" pitchFamily="34" charset="0"/>
                <a:cs typeface="Times New Roman" panose="02020603050405020304" pitchFamily="18" charset="0"/>
              </a:rPr>
              <a:t> 3 facteurs de d</a:t>
            </a:r>
            <a:r>
              <a:rPr kumimoji="0" lang="fr-BE"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BE" altLang="en-US" sz="1600" b="1" i="0" u="none" strike="noStrike" cap="none" normalizeH="0" baseline="0" dirty="0">
                <a:ln>
                  <a:noFill/>
                </a:ln>
                <a:solidFill>
                  <a:schemeClr val="tx1"/>
                </a:solidFill>
                <a:effectLst/>
                <a:latin typeface="Bahnschrift SemiBold SemiConden" panose="020B0502040204020203" pitchFamily="34" charset="0"/>
                <a:ea typeface="Calibri" panose="020F0502020204030204" pitchFamily="34" charset="0"/>
                <a:cs typeface="Times New Roman" panose="02020603050405020304" pitchFamily="18" charset="0"/>
              </a:rPr>
              <a:t>stabilisation</a:t>
            </a:r>
            <a:r>
              <a:rPr kumimoji="0" lang="fr-BE" altLang="en-US" sz="1600" b="1" i="0" u="none" strike="noStrike" cap="none" normalizeH="0" baseline="0" dirty="0">
                <a:ln>
                  <a:noFill/>
                </a:ln>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 dans l'</a:t>
            </a:r>
            <a:r>
              <a:rPr kumimoji="0" lang="fr-BE" altLang="en-US" sz="1600" b="1" i="0" u="none" strike="noStrike" cap="none" normalizeH="0" baseline="0" dirty="0">
                <a:ln>
                  <a:noFill/>
                </a:ln>
                <a:solidFill>
                  <a:srgbClr val="739095"/>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BE" altLang="en-US" sz="1600" b="1" i="0" u="none" strike="noStrike" cap="none" normalizeH="0" baseline="0" dirty="0">
                <a:ln>
                  <a:noFill/>
                </a:ln>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tat de nature</a:t>
            </a:r>
            <a:r>
              <a:rPr kumimoji="0" lang="fr-BE" altLang="en-US" sz="1600" b="1" i="0" u="none" strike="noStrike" cap="none" normalizeH="0" baseline="0" dirty="0">
                <a:ln>
                  <a:noFill/>
                </a:ln>
                <a:solidFill>
                  <a:schemeClr val="tx1"/>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BE1AAAE8-499A-8049-E7E3-7F03B03DD8DB}"/>
              </a:ext>
            </a:extLst>
          </p:cNvPr>
          <p:cNvSpPr/>
          <p:nvPr/>
        </p:nvSpPr>
        <p:spPr>
          <a:xfrm>
            <a:off x="351503" y="1577634"/>
            <a:ext cx="3623979" cy="3092478"/>
          </a:xfrm>
          <a:prstGeom prst="rect">
            <a:avLst/>
          </a:prstGeom>
          <a:solidFill>
            <a:schemeClr val="bg1">
              <a:lumMod val="95000"/>
            </a:schemeClr>
          </a:solidFill>
          <a:ln>
            <a:solidFill>
              <a:srgbClr val="D4DD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7EB35CD-1E20-4EB0-24A6-5AA850133E5B}"/>
              </a:ext>
            </a:extLst>
          </p:cNvPr>
          <p:cNvSpPr/>
          <p:nvPr/>
        </p:nvSpPr>
        <p:spPr>
          <a:xfrm>
            <a:off x="4072570" y="1569446"/>
            <a:ext cx="3623979" cy="3092478"/>
          </a:xfrm>
          <a:prstGeom prst="rect">
            <a:avLst/>
          </a:prstGeom>
          <a:solidFill>
            <a:schemeClr val="bg1">
              <a:lumMod val="95000"/>
            </a:schemeClr>
          </a:solidFill>
          <a:ln>
            <a:solidFill>
              <a:srgbClr val="D4DD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39AE6B2-925E-57CE-42D1-E45510E651CF}"/>
              </a:ext>
            </a:extLst>
          </p:cNvPr>
          <p:cNvSpPr/>
          <p:nvPr/>
        </p:nvSpPr>
        <p:spPr>
          <a:xfrm>
            <a:off x="7785449" y="1563398"/>
            <a:ext cx="3623979" cy="3092478"/>
          </a:xfrm>
          <a:prstGeom prst="rect">
            <a:avLst/>
          </a:prstGeom>
          <a:solidFill>
            <a:schemeClr val="bg1">
              <a:lumMod val="95000"/>
            </a:schemeClr>
          </a:solidFill>
          <a:ln>
            <a:solidFill>
              <a:srgbClr val="D4DD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8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1+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30"/>
                                        </p:tgtEl>
                                        <p:attrNameLst>
                                          <p:attrName>ppt_x</p:attrName>
                                        </p:attrNameLst>
                                      </p:cBhvr>
                                      <p:tavLst>
                                        <p:tav tm="0">
                                          <p:val>
                                            <p:strVal val="ppt_x"/>
                                          </p:val>
                                        </p:tav>
                                        <p:tav tm="100000">
                                          <p:val>
                                            <p:strVal val="ppt_x"/>
                                          </p:val>
                                        </p:tav>
                                      </p:tavLst>
                                    </p:anim>
                                    <p:anim calcmode="lin" valueType="num">
                                      <p:cBhvr additive="base">
                                        <p:cTn id="19" dur="500"/>
                                        <p:tgtEl>
                                          <p:spTgt spid="30"/>
                                        </p:tgtEl>
                                        <p:attrNameLst>
                                          <p:attrName>ppt_y</p:attrName>
                                        </p:attrNameLst>
                                      </p:cBhvr>
                                      <p:tavLst>
                                        <p:tav tm="0">
                                          <p:val>
                                            <p:strVal val="ppt_y"/>
                                          </p:val>
                                        </p:tav>
                                        <p:tav tm="100000">
                                          <p:val>
                                            <p:strVal val="1+ppt_h/2"/>
                                          </p:val>
                                        </p:tav>
                                      </p:tavLst>
                                    </p:anim>
                                    <p:set>
                                      <p:cBhvr>
                                        <p:cTn id="20" dur="1" fill="hold">
                                          <p:stCondLst>
                                            <p:cond delay="499"/>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Analyse de texte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A1D0C004-0897-7966-F354-16E6FFC181B4}"/>
              </a:ext>
            </a:extLst>
          </p:cNvPr>
          <p:cNvSpPr txBox="1"/>
          <p:nvPr/>
        </p:nvSpPr>
        <p:spPr>
          <a:xfrm>
            <a:off x="303409" y="1967160"/>
            <a:ext cx="11222844" cy="953081"/>
          </a:xfrm>
          <a:prstGeom prst="rect">
            <a:avLst/>
          </a:prstGeom>
          <a:solidFill>
            <a:schemeClr val="accent5">
              <a:lumMod val="20000"/>
              <a:lumOff val="80000"/>
            </a:schemeClr>
          </a:solidFill>
        </p:spPr>
        <p:txBody>
          <a:bodyPr wrap="square">
            <a:spAutoFit/>
          </a:bodyPr>
          <a:lstStyle/>
          <a:p>
            <a:pPr>
              <a:lnSpc>
                <a:spcPct val="150000"/>
              </a:lnSpc>
            </a:pPr>
            <a:r>
              <a:rPr lang="fr-BE" sz="2000" dirty="0">
                <a:latin typeface="Bahnschrift SemiBold Condensed" panose="020B0502040204020203" pitchFamily="34" charset="0"/>
              </a:rPr>
              <a:t>a) Manque de lois permanentes : Dans l’état de nature aucune loi ne peut être légitimée et ratifiée.</a:t>
            </a:r>
          </a:p>
          <a:p>
            <a:pPr>
              <a:lnSpc>
                <a:spcPct val="150000"/>
              </a:lnSpc>
            </a:pPr>
            <a:r>
              <a:rPr lang="fr-BE" sz="2000" dirty="0">
                <a:latin typeface="Bahnschrift SemiBold Condensed" panose="020B0502040204020203" pitchFamily="34" charset="0"/>
                <a:sym typeface="Wingdings" panose="05000000000000000000" pitchFamily="2" charset="2"/>
              </a:rPr>
              <a:t> Pouvoir législatif</a:t>
            </a:r>
            <a:endParaRPr lang="fr-BE" sz="2000" dirty="0">
              <a:latin typeface="Bahnschrift SemiBold Condensed" panose="020B0502040204020203"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Rounded Corners 6">
            <a:extLst>
              <a:ext uri="{FF2B5EF4-FFF2-40B4-BE49-F238E27FC236}">
                <a16:creationId xmlns:a16="http://schemas.microsoft.com/office/drawing/2014/main" id="{9EF4970E-0173-C1CA-77A2-68411C057B01}"/>
              </a:ext>
            </a:extLst>
          </p:cNvPr>
          <p:cNvSpPr/>
          <p:nvPr/>
        </p:nvSpPr>
        <p:spPr>
          <a:xfrm>
            <a:off x="307420" y="1188719"/>
            <a:ext cx="1533411" cy="298450"/>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3">
            <a:extLst>
              <a:ext uri="{FF2B5EF4-FFF2-40B4-BE49-F238E27FC236}">
                <a16:creationId xmlns:a16="http://schemas.microsoft.com/office/drawing/2014/main" id="{6AE53C92-1E98-EBE5-7BE7-D5B5E43E0E4E}"/>
              </a:ext>
            </a:extLst>
          </p:cNvPr>
          <p:cNvSpPr>
            <a:spLocks noChangeArrowheads="1"/>
          </p:cNvSpPr>
          <p:nvPr/>
        </p:nvSpPr>
        <p:spPr bwMode="auto">
          <a:xfrm>
            <a:off x="303409" y="1131809"/>
            <a:ext cx="82541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sz="1600"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Calibri" panose="020F0502020204030204" pitchFamily="34" charset="0"/>
              </a:rPr>
              <a:t>§124   §125    §126   </a:t>
            </a:r>
            <a:r>
              <a:rPr kumimoji="0" lang="fr-BE" altLang="en-US"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kumimoji="0" lang="fr-BE" altLang="en-US" sz="1600"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Calibri" panose="020F0502020204030204" pitchFamily="34" charset="0"/>
              </a:rPr>
              <a:t> </a:t>
            </a:r>
            <a:r>
              <a:rPr kumimoji="0" lang="fr-BE" altLang="en-US" b="0" i="0" u="none" strike="noStrike" cap="none" normalizeH="0" baseline="0" dirty="0">
                <a:ln>
                  <a:noFill/>
                </a:ln>
                <a:solidFill>
                  <a:srgbClr val="000000"/>
                </a:solidFill>
                <a:effectLst/>
                <a:latin typeface="Bahnschrift SemiBold Condensed" panose="020B0502040204020203" pitchFamily="34" charset="0"/>
                <a:ea typeface="Calibri" panose="020F0502020204030204" pitchFamily="34" charset="0"/>
                <a:cs typeface="Calibri" panose="020F0502020204030204" pitchFamily="34" charset="0"/>
              </a:rPr>
              <a:t>Quels sont les 3 facteurs de déstabilisation dans l’état de nature ? </a:t>
            </a:r>
          </a:p>
          <a:p>
            <a:pPr marL="0" marR="0" lvl="0" indent="0" algn="just" defTabSz="914400" rtl="0" eaLnBrk="0" fontAlgn="base" latinLnBrk="0" hangingPunct="0">
              <a:lnSpc>
                <a:spcPct val="100000"/>
              </a:lnSpc>
              <a:spcBef>
                <a:spcPct val="0"/>
              </a:spcBef>
              <a:spcAft>
                <a:spcPct val="0"/>
              </a:spcAft>
              <a:buClrTx/>
              <a:buSzTx/>
              <a:buFontTx/>
              <a:buNone/>
              <a:tabLst/>
            </a:pPr>
            <a:r>
              <a:rPr lang="fr-BE" altLang="en-US" dirty="0">
                <a:solidFill>
                  <a:srgbClr val="000000"/>
                </a:solidFill>
                <a:latin typeface="Bahnschrift SemiBold Condensed" panose="020B0502040204020203" pitchFamily="34" charset="0"/>
                <a:ea typeface="Calibri" panose="020F0502020204030204" pitchFamily="34" charset="0"/>
                <a:cs typeface="Calibri" panose="020F0502020204030204" pitchFamily="34" charset="0"/>
              </a:rPr>
              <a:t>                                     </a:t>
            </a:r>
            <a:r>
              <a:rPr kumimoji="0" lang="fr-BE" altLang="en-US" b="1" i="0" u="none" strike="noStrike" cap="none" normalizeH="0" baseline="0" dirty="0">
                <a:ln>
                  <a:noFill/>
                </a:ln>
                <a:solidFill>
                  <a:schemeClr val="tx1"/>
                </a:solidFill>
                <a:effectLst/>
                <a:latin typeface="Bahnschrift SemiBold Condensed" panose="020B0502040204020203" pitchFamily="34" charset="0"/>
                <a:ea typeface="Calibri" panose="020F0502020204030204" pitchFamily="34" charset="0"/>
                <a:cs typeface="Times New Roman" panose="02020603050405020304" pitchFamily="18" charset="0"/>
              </a:rPr>
              <a:t>Essayez</a:t>
            </a:r>
            <a:r>
              <a:rPr kumimoji="0" lang="fr-BE" altLang="en-US" b="0" i="0" u="none" strike="noStrike" cap="none" normalizeH="0" baseline="0" dirty="0">
                <a:ln>
                  <a:noFill/>
                </a:ln>
                <a:solidFill>
                  <a:schemeClr val="tx1"/>
                </a:solidFill>
                <a:effectLst/>
                <a:latin typeface="Bahnschrift SemiBold Condensed" panose="020B0502040204020203" pitchFamily="34" charset="0"/>
                <a:ea typeface="Calibri" panose="020F0502020204030204" pitchFamily="34" charset="0"/>
                <a:cs typeface="Times New Roman" panose="02020603050405020304" pitchFamily="18" charset="0"/>
              </a:rPr>
              <a:t> d'attribuer</a:t>
            </a:r>
            <a:r>
              <a:rPr kumimoji="0" lang="fr-BE" altLang="en-US" b="1" i="0" u="none" strike="noStrike" cap="none" normalizeH="0" baseline="0" dirty="0">
                <a:ln>
                  <a:noFill/>
                </a:ln>
                <a:solidFill>
                  <a:schemeClr val="tx1"/>
                </a:solidFill>
                <a:effectLst/>
                <a:latin typeface="Bahnschrift SemiBold Condensed" panose="020B0502040204020203" pitchFamily="34" charset="0"/>
                <a:ea typeface="Calibri" panose="020F0502020204030204" pitchFamily="34" charset="0"/>
                <a:cs typeface="Times New Roman" panose="02020603050405020304" pitchFamily="18" charset="0"/>
              </a:rPr>
              <a:t> à chacun des trois alinéas suivants le pouvoir dont il traite ! </a:t>
            </a:r>
            <a:endParaRPr kumimoji="0" lang="fr-BE" altLang="en-US" sz="2800" b="0" i="0" u="none" strike="noStrike" cap="none" normalizeH="0" baseline="0" dirty="0">
              <a:ln>
                <a:noFill/>
              </a:ln>
              <a:solidFill>
                <a:schemeClr val="tx1"/>
              </a:solidFill>
              <a:effectLst/>
              <a:latin typeface="Bahnschrift SemiBold Condensed" panose="020B0502040204020203" pitchFamily="34" charset="0"/>
            </a:endParaRPr>
          </a:p>
        </p:txBody>
      </p:sp>
      <p:sp>
        <p:nvSpPr>
          <p:cNvPr id="9" name="TextBox 8">
            <a:extLst>
              <a:ext uri="{FF2B5EF4-FFF2-40B4-BE49-F238E27FC236}">
                <a16:creationId xmlns:a16="http://schemas.microsoft.com/office/drawing/2014/main" id="{9E62F8D2-4856-77CE-94E6-E3CCE2842663}"/>
              </a:ext>
            </a:extLst>
          </p:cNvPr>
          <p:cNvSpPr txBox="1"/>
          <p:nvPr/>
        </p:nvSpPr>
        <p:spPr>
          <a:xfrm>
            <a:off x="303409" y="3150366"/>
            <a:ext cx="11222844" cy="953081"/>
          </a:xfrm>
          <a:prstGeom prst="rect">
            <a:avLst/>
          </a:prstGeom>
          <a:solidFill>
            <a:schemeClr val="accent2">
              <a:lumMod val="40000"/>
              <a:lumOff val="60000"/>
            </a:schemeClr>
          </a:solidFill>
        </p:spPr>
        <p:txBody>
          <a:bodyPr wrap="square">
            <a:spAutoFit/>
          </a:bodyPr>
          <a:lstStyle/>
          <a:p>
            <a:pPr>
              <a:lnSpc>
                <a:spcPct val="150000"/>
              </a:lnSpc>
            </a:pPr>
            <a:r>
              <a:rPr lang="fr-BE" sz="2000" dirty="0">
                <a:latin typeface="Bahnschrift SemiBold Condensed" panose="020B0502040204020203" pitchFamily="34" charset="0"/>
              </a:rPr>
              <a:t>b) Manque de juges impartiaux : Chacun a le pouvoir de punir les autres car chacun est juge.</a:t>
            </a:r>
          </a:p>
          <a:p>
            <a:pPr>
              <a:lnSpc>
                <a:spcPct val="150000"/>
              </a:lnSpc>
            </a:pPr>
            <a:r>
              <a:rPr lang="fr-BE" sz="2000" dirty="0">
                <a:latin typeface="Bahnschrift SemiBold Condensed" panose="020B0502040204020203" pitchFamily="34" charset="0"/>
                <a:sym typeface="Wingdings" panose="05000000000000000000" pitchFamily="2" charset="2"/>
              </a:rPr>
              <a:t> Pouvoir judiciaire</a:t>
            </a:r>
            <a:endParaRPr lang="fr-BE" sz="2000" dirty="0">
              <a:latin typeface="Bahnschrift SemiBold Condensed" panose="020B0502040204020203" pitchFamily="34" charset="0"/>
            </a:endParaRPr>
          </a:p>
        </p:txBody>
      </p:sp>
      <p:sp>
        <p:nvSpPr>
          <p:cNvPr id="14" name="TextBox 13">
            <a:extLst>
              <a:ext uri="{FF2B5EF4-FFF2-40B4-BE49-F238E27FC236}">
                <a16:creationId xmlns:a16="http://schemas.microsoft.com/office/drawing/2014/main" id="{4EFB8F4B-AE29-DDED-577B-5A190D275E36}"/>
              </a:ext>
            </a:extLst>
          </p:cNvPr>
          <p:cNvSpPr txBox="1"/>
          <p:nvPr/>
        </p:nvSpPr>
        <p:spPr>
          <a:xfrm>
            <a:off x="303409" y="4333572"/>
            <a:ext cx="11222844" cy="953081"/>
          </a:xfrm>
          <a:prstGeom prst="rect">
            <a:avLst/>
          </a:prstGeom>
          <a:solidFill>
            <a:schemeClr val="accent4">
              <a:lumMod val="20000"/>
              <a:lumOff val="80000"/>
            </a:schemeClr>
          </a:solidFill>
        </p:spPr>
        <p:txBody>
          <a:bodyPr wrap="square">
            <a:spAutoFit/>
          </a:bodyPr>
          <a:lstStyle/>
          <a:p>
            <a:pPr>
              <a:lnSpc>
                <a:spcPct val="150000"/>
              </a:lnSpc>
            </a:pPr>
            <a:r>
              <a:rPr lang="fr-BE" sz="2000" dirty="0">
                <a:latin typeface="Bahnschrift SemiBold Condensed" panose="020B0502040204020203" pitchFamily="34" charset="0"/>
              </a:rPr>
              <a:t>c) Manque d’une autorité : Sans gouvernement, aucun n'est capable de mettre en œuvre les lois.</a:t>
            </a:r>
          </a:p>
          <a:p>
            <a:pPr>
              <a:lnSpc>
                <a:spcPct val="150000"/>
              </a:lnSpc>
            </a:pPr>
            <a:r>
              <a:rPr lang="fr-BE" sz="2000" dirty="0">
                <a:latin typeface="Bahnschrift SemiBold Condensed" panose="020B0502040204020203" pitchFamily="34" charset="0"/>
                <a:sym typeface="Wingdings" panose="05000000000000000000" pitchFamily="2" charset="2"/>
              </a:rPr>
              <a:t> Pouvoir exécutif</a:t>
            </a:r>
            <a:endParaRPr lang="fr-BE" sz="2000" dirty="0">
              <a:latin typeface="Bahnschrift SemiBold Condensed" panose="020B0502040204020203" pitchFamily="34" charset="0"/>
            </a:endParaRPr>
          </a:p>
        </p:txBody>
      </p:sp>
      <p:pic>
        <p:nvPicPr>
          <p:cNvPr id="16" name="Picture 15">
            <a:extLst>
              <a:ext uri="{FF2B5EF4-FFF2-40B4-BE49-F238E27FC236}">
                <a16:creationId xmlns:a16="http://schemas.microsoft.com/office/drawing/2014/main" id="{52A4DD44-4C47-2EA8-1A07-F6714F6C175B}"/>
              </a:ext>
            </a:extLst>
          </p:cNvPr>
          <p:cNvPicPr>
            <a:picLocks noChangeAspect="1"/>
          </p:cNvPicPr>
          <p:nvPr/>
        </p:nvPicPr>
        <p:blipFill>
          <a:blip r:embed="rId2"/>
          <a:stretch>
            <a:fillRect/>
          </a:stretch>
        </p:blipFill>
        <p:spPr>
          <a:xfrm>
            <a:off x="10412586" y="1939958"/>
            <a:ext cx="1280271" cy="1066892"/>
          </a:xfrm>
          <a:prstGeom prst="rect">
            <a:avLst/>
          </a:prstGeom>
        </p:spPr>
      </p:pic>
      <p:pic>
        <p:nvPicPr>
          <p:cNvPr id="17" name="Picture 16">
            <a:extLst>
              <a:ext uri="{FF2B5EF4-FFF2-40B4-BE49-F238E27FC236}">
                <a16:creationId xmlns:a16="http://schemas.microsoft.com/office/drawing/2014/main" id="{91E160A6-68B3-E858-15B8-EA847E4AE02F}"/>
              </a:ext>
            </a:extLst>
          </p:cNvPr>
          <p:cNvPicPr>
            <a:picLocks noChangeAspect="1"/>
          </p:cNvPicPr>
          <p:nvPr/>
        </p:nvPicPr>
        <p:blipFill>
          <a:blip r:embed="rId3"/>
          <a:stretch>
            <a:fillRect/>
          </a:stretch>
        </p:blipFill>
        <p:spPr>
          <a:xfrm>
            <a:off x="10424906" y="3093460"/>
            <a:ext cx="1280271" cy="1066892"/>
          </a:xfrm>
          <a:prstGeom prst="rect">
            <a:avLst/>
          </a:prstGeom>
        </p:spPr>
      </p:pic>
      <p:pic>
        <p:nvPicPr>
          <p:cNvPr id="18" name="Picture 17">
            <a:extLst>
              <a:ext uri="{FF2B5EF4-FFF2-40B4-BE49-F238E27FC236}">
                <a16:creationId xmlns:a16="http://schemas.microsoft.com/office/drawing/2014/main" id="{5FF07931-C8E9-3E56-269D-D865CA4FB9A7}"/>
              </a:ext>
            </a:extLst>
          </p:cNvPr>
          <p:cNvPicPr>
            <a:picLocks noChangeAspect="1"/>
          </p:cNvPicPr>
          <p:nvPr/>
        </p:nvPicPr>
        <p:blipFill>
          <a:blip r:embed="rId4"/>
          <a:stretch>
            <a:fillRect/>
          </a:stretch>
        </p:blipFill>
        <p:spPr>
          <a:xfrm>
            <a:off x="10436938" y="4261998"/>
            <a:ext cx="1280271" cy="1066892"/>
          </a:xfrm>
          <a:prstGeom prst="rect">
            <a:avLst/>
          </a:prstGeom>
        </p:spPr>
      </p:pic>
      <p:sp>
        <p:nvSpPr>
          <p:cNvPr id="19" name="Rectangle: Rounded Corners 18">
            <a:extLst>
              <a:ext uri="{FF2B5EF4-FFF2-40B4-BE49-F238E27FC236}">
                <a16:creationId xmlns:a16="http://schemas.microsoft.com/office/drawing/2014/main" id="{E608152F-24EB-3BBC-7D19-FB0960F57D71}"/>
              </a:ext>
            </a:extLst>
          </p:cNvPr>
          <p:cNvSpPr/>
          <p:nvPr/>
        </p:nvSpPr>
        <p:spPr>
          <a:xfrm>
            <a:off x="344778" y="5577014"/>
            <a:ext cx="462601" cy="298450"/>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3">
            <a:extLst>
              <a:ext uri="{FF2B5EF4-FFF2-40B4-BE49-F238E27FC236}">
                <a16:creationId xmlns:a16="http://schemas.microsoft.com/office/drawing/2014/main" id="{E08B9CD9-691E-0168-E61E-12649D279DDC}"/>
              </a:ext>
            </a:extLst>
          </p:cNvPr>
          <p:cNvSpPr>
            <a:spLocks noChangeArrowheads="1"/>
          </p:cNvSpPr>
          <p:nvPr/>
        </p:nvSpPr>
        <p:spPr bwMode="auto">
          <a:xfrm>
            <a:off x="303409" y="5541525"/>
            <a:ext cx="48718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sz="1600"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Calibri" panose="020F0502020204030204" pitchFamily="34" charset="0"/>
              </a:rPr>
              <a:t>§127</a:t>
            </a:r>
            <a:r>
              <a:rPr kumimoji="0" lang="fr-BE" altLang="en-US" sz="1600" b="0" i="0" u="none" strike="noStrike" cap="none" normalizeH="0" dirty="0">
                <a:ln>
                  <a:noFill/>
                </a:ln>
                <a:solidFill>
                  <a:srgbClr val="FFFFFF"/>
                </a:solidFill>
                <a:effectLst/>
                <a:latin typeface="Bahnschrift SemiBold SemiConden" panose="020B0502040204020203" pitchFamily="34" charset="0"/>
                <a:ea typeface="Calibri" panose="020F0502020204030204" pitchFamily="34" charset="0"/>
                <a:cs typeface="Calibri" panose="020F0502020204030204" pitchFamily="34" charset="0"/>
              </a:rPr>
              <a:t>   </a:t>
            </a:r>
            <a:r>
              <a:rPr kumimoji="0" lang="fr-BE" altLang="en-US" sz="16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kumimoji="0" lang="fr-BE" altLang="en-US" sz="1600"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Calibri" panose="020F0502020204030204" pitchFamily="34" charset="0"/>
              </a:rPr>
              <a:t> </a:t>
            </a:r>
            <a:r>
              <a:rPr kumimoji="0" lang="fr-BE" altLang="en-US" b="0" i="0" u="none" strike="noStrike" cap="none" normalizeH="0" baseline="0" dirty="0">
                <a:ln>
                  <a:noFill/>
                </a:ln>
                <a:solidFill>
                  <a:srgbClr val="000000"/>
                </a:solidFill>
                <a:effectLst/>
                <a:latin typeface="Bahnschrift SemiBold Condensed" panose="020B0502040204020203" pitchFamily="34" charset="0"/>
                <a:ea typeface="Calibri" panose="020F0502020204030204" pitchFamily="34" charset="0"/>
                <a:cs typeface="Calibri" panose="020F0502020204030204" pitchFamily="34" charset="0"/>
              </a:rPr>
              <a:t>Quelle</a:t>
            </a:r>
            <a:r>
              <a:rPr kumimoji="0" lang="fr-BE" altLang="en-US" b="0" i="0" u="none" strike="noStrike" cap="none" normalizeH="0" dirty="0">
                <a:ln>
                  <a:noFill/>
                </a:ln>
                <a:solidFill>
                  <a:srgbClr val="000000"/>
                </a:solidFill>
                <a:effectLst/>
                <a:latin typeface="Bahnschrift SemiBold Condensed" panose="020B0502040204020203" pitchFamily="34" charset="0"/>
                <a:ea typeface="Calibri" panose="020F0502020204030204" pitchFamily="34" charset="0"/>
                <a:cs typeface="Calibri" panose="020F0502020204030204" pitchFamily="34" charset="0"/>
              </a:rPr>
              <a:t> est la source du pouvoir exécutif et législatif ?</a:t>
            </a:r>
            <a:endParaRPr kumimoji="0" lang="fr-BE" altLang="en-US" sz="2800" b="0" i="0" u="none" strike="noStrike" cap="none" normalizeH="0" baseline="0" dirty="0">
              <a:ln>
                <a:noFill/>
              </a:ln>
              <a:solidFill>
                <a:schemeClr val="tx1"/>
              </a:solidFill>
              <a:effectLst/>
              <a:latin typeface="Bahnschrift SemiBold Condensed" panose="020B0502040204020203" pitchFamily="34" charset="0"/>
            </a:endParaRPr>
          </a:p>
        </p:txBody>
      </p:sp>
      <p:sp>
        <p:nvSpPr>
          <p:cNvPr id="21" name="TextBox 20">
            <a:extLst>
              <a:ext uri="{FF2B5EF4-FFF2-40B4-BE49-F238E27FC236}">
                <a16:creationId xmlns:a16="http://schemas.microsoft.com/office/drawing/2014/main" id="{F0B53B10-4389-8DCC-9294-18647A9BC227}"/>
              </a:ext>
            </a:extLst>
          </p:cNvPr>
          <p:cNvSpPr txBox="1"/>
          <p:nvPr/>
        </p:nvSpPr>
        <p:spPr>
          <a:xfrm>
            <a:off x="303409" y="6087587"/>
            <a:ext cx="7747634" cy="362215"/>
          </a:xfrm>
          <a:prstGeom prst="rect">
            <a:avLst/>
          </a:prstGeom>
          <a:noFill/>
        </p:spPr>
        <p:txBody>
          <a:bodyPr wrap="none" rtlCol="0">
            <a:spAutoFit/>
          </a:bodyPr>
          <a:lstStyle/>
          <a:p>
            <a:pPr>
              <a:lnSpc>
                <a:spcPct val="107000"/>
              </a:lnSpc>
              <a:spcAft>
                <a:spcPts val="800"/>
              </a:spcAft>
            </a:pPr>
            <a:r>
              <a:rPr lang="fr-FR" sz="1800">
                <a:solidFill>
                  <a:srgbClr val="323E4F"/>
                </a:solidFill>
                <a:effectLst/>
                <a:latin typeface="Bahnschrift SemiBold Condensed" panose="020B0502040204020203" pitchFamily="34" charset="0"/>
                <a:ea typeface="Calibri" panose="020F0502020204030204" pitchFamily="34" charset="0"/>
                <a:cs typeface="Times New Roman" panose="02020603050405020304" pitchFamily="18" charset="0"/>
              </a:rPr>
              <a:t>Le droit original de défendre sa propriété est la source du pouvoir législatif et du pouvoir exécutif. </a:t>
            </a:r>
            <a:endParaRPr lang="en-US" sz="1800">
              <a:effectLst/>
              <a:latin typeface="Bahnschrift SemiBold Condensed"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979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4"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II.4. : Le contrat</a:t>
            </a:r>
            <a:r>
              <a:rPr kumimoji="0" lang="fr-BE" altLang="en-US" b="0" i="0" u="none" strike="noStrike" cap="none" normalizeH="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social</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descr="Contract Drawing Stock Illustrations – 9,121 Contract Drawing Stock  Illustrations, Vectors &amp; Clipart - Dreamstime">
            <a:extLst>
              <a:ext uri="{FF2B5EF4-FFF2-40B4-BE49-F238E27FC236}">
                <a16:creationId xmlns:a16="http://schemas.microsoft.com/office/drawing/2014/main" id="{BD88EF0F-F74F-42C6-32C9-E03D57A0BEC2}"/>
              </a:ext>
            </a:extLst>
          </p:cNvPr>
          <p:cNvPicPr>
            <a:picLocks noChangeAspect="1"/>
          </p:cNvPicPr>
          <p:nvPr/>
        </p:nvPicPr>
        <p:blipFill rotWithShape="1">
          <a:blip r:embed="rId2">
            <a:duotone>
              <a:srgbClr val="A5A5A5">
                <a:shade val="45000"/>
                <a:satMod val="135000"/>
              </a:srgbClr>
              <a:prstClr val="white"/>
            </a:duotone>
            <a:alphaModFix amt="50000"/>
            <a:extLst>
              <a:ext uri="{BEBA8EAE-BF5A-486C-A8C5-ECC9F3942E4B}">
                <a14:imgProps xmlns:a14="http://schemas.microsoft.com/office/drawing/2010/main">
                  <a14:imgLayer r:embed="rId3">
                    <a14:imgEffect>
                      <a14:backgroundRemoval t="7463" b="80299" l="2769" r="90000">
                        <a14:foregroundMark x1="2846" y1="17910" x2="40462" y2="199"/>
                        <a14:foregroundMark x1="40462" y1="199" x2="51538" y2="4577"/>
                        <a14:foregroundMark x1="51538" y1="4577" x2="73769" y2="31741"/>
                        <a14:foregroundMark x1="73769" y1="31741" x2="79154" y2="23582"/>
                        <a14:foregroundMark x1="79154" y1="23582" x2="90615" y2="36816"/>
                        <a14:foregroundMark x1="90615" y1="36816" x2="95846" y2="57214"/>
                        <a14:foregroundMark x1="95846" y1="57214" x2="33923" y2="83085"/>
                        <a14:foregroundMark x1="33923" y1="83085" x2="4000" y2="20697"/>
                        <a14:foregroundMark x1="4000" y1="20697" x2="2846" y2="19502"/>
                        <a14:foregroundMark x1="9846" y1="19502" x2="44692" y2="7463"/>
                        <a14:foregroundMark x1="44692" y1="7463" x2="87231" y2="53234"/>
                        <a14:foregroundMark x1="87231" y1="53234" x2="67538" y2="69552"/>
                        <a14:foregroundMark x1="67538" y1="69552" x2="45615" y2="79303"/>
                        <a14:foregroundMark x1="45615" y1="79303" x2="38308" y2="78806"/>
                        <a14:foregroundMark x1="38308" y1="78806" x2="8692" y2="25572"/>
                        <a14:foregroundMark x1="8692" y1="25572" x2="14231" y2="19403"/>
                        <a14:foregroundMark x1="14231" y1="19403" x2="34000" y2="15323"/>
                        <a14:foregroundMark x1="34000" y1="15323" x2="50846" y2="46468"/>
                        <a14:foregroundMark x1="50846" y1="46468" x2="69538" y2="53731"/>
                        <a14:foregroundMark x1="69538" y1="53731" x2="53385" y2="60995"/>
                        <a14:foregroundMark x1="53385" y1="60995" x2="48923" y2="60498"/>
                        <a14:foregroundMark x1="15077" y1="26269" x2="24077" y2="24179"/>
                        <a14:foregroundMark x1="24077" y1="24179" x2="46231" y2="44080"/>
                        <a14:foregroundMark x1="46231" y1="44080" x2="47385" y2="66965"/>
                        <a14:foregroundMark x1="47385" y1="66965" x2="33923" y2="57612"/>
                        <a14:foregroundMark x1="33923" y1="57612" x2="13538" y2="25672"/>
                      </a14:backgroundRemoval>
                    </a14:imgEffect>
                    <a14:imgEffect>
                      <a14:artisticCutout/>
                    </a14:imgEffect>
                  </a14:imgLayer>
                </a14:imgProps>
              </a:ext>
              <a:ext uri="{28A0092B-C50C-407E-A947-70E740481C1C}">
                <a14:useLocalDpi xmlns:a14="http://schemas.microsoft.com/office/drawing/2010/main" val="0"/>
              </a:ext>
            </a:extLst>
          </a:blip>
          <a:srcRect l="9903" b="24856"/>
          <a:stretch/>
        </p:blipFill>
        <p:spPr bwMode="auto">
          <a:xfrm>
            <a:off x="0" y="2869628"/>
            <a:ext cx="6184532" cy="3988372"/>
          </a:xfrm>
          <a:prstGeom prst="rect">
            <a:avLst/>
          </a:prstGeom>
          <a:noFill/>
          <a:ln>
            <a:noFill/>
          </a:ln>
          <a:effectLst>
            <a:softEdge rad="635000"/>
          </a:effectLst>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FA19A724-7D2F-83F0-9DE5-57265D25E289}"/>
              </a:ext>
            </a:extLst>
          </p:cNvPr>
          <p:cNvSpPr txBox="1"/>
          <p:nvPr/>
        </p:nvSpPr>
        <p:spPr>
          <a:xfrm>
            <a:off x="391465" y="1039493"/>
            <a:ext cx="10808954" cy="877548"/>
          </a:xfrm>
          <a:prstGeom prst="rect">
            <a:avLst/>
          </a:prstGeom>
          <a:noFill/>
        </p:spPr>
        <p:txBody>
          <a:bodyPr wrap="square">
            <a:spAutoFit/>
          </a:bodyPr>
          <a:lstStyle/>
          <a:p>
            <a:pPr marL="527050" marR="60325" algn="just">
              <a:lnSpc>
                <a:spcPct val="150000"/>
              </a:lnSpc>
              <a:spcBef>
                <a:spcPts val="5"/>
              </a:spcBef>
              <a:spcAft>
                <a:spcPts val="0"/>
              </a:spcAft>
              <a:tabLst>
                <a:tab pos="527685" algn="l"/>
              </a:tabLst>
            </a:pPr>
            <a:r>
              <a:rPr lang="fr-BE" sz="1800" dirty="0">
                <a:solidFill>
                  <a:srgbClr val="293557"/>
                </a:solidFill>
                <a:effectLst/>
                <a:latin typeface="Bahnschrift SemiBold SemiConden" panose="020B0502040204020203" pitchFamily="34" charset="0"/>
                <a:ea typeface="Calibri" panose="020F0502020204030204" pitchFamily="34" charset="0"/>
                <a:cs typeface="Noto Sans" panose="020B0502040504020204" pitchFamily="34" charset="0"/>
              </a:rPr>
              <a:t>Le </a:t>
            </a:r>
            <a:r>
              <a:rPr lang="fr-BE" sz="1800" dirty="0">
                <a:solidFill>
                  <a:srgbClr val="739095"/>
                </a:solidFill>
                <a:effectLst/>
                <a:latin typeface="Bahnschrift SemiBold SemiConden" panose="020B0502040204020203" pitchFamily="34" charset="0"/>
                <a:ea typeface="Calibri" panose="020F0502020204030204" pitchFamily="34" charset="0"/>
                <a:cs typeface="Noto Sans" panose="020B0502040504020204" pitchFamily="34" charset="0"/>
              </a:rPr>
              <a:t>contractualisme</a:t>
            </a:r>
            <a:r>
              <a:rPr lang="fr-BE" sz="1800" dirty="0">
                <a:solidFill>
                  <a:srgbClr val="293557"/>
                </a:solidFill>
                <a:effectLst/>
                <a:latin typeface="Bahnschrift SemiBold SemiConden" panose="020B0502040204020203" pitchFamily="34" charset="0"/>
                <a:ea typeface="Calibri" panose="020F0502020204030204" pitchFamily="34" charset="0"/>
                <a:cs typeface="Noto Sans" panose="020B0502040504020204" pitchFamily="34" charset="0"/>
              </a:rPr>
              <a:t> est une doctrine philosophique selon laquelle </a:t>
            </a:r>
            <a:r>
              <a:rPr lang="fr-BE" sz="1800" dirty="0">
                <a:solidFill>
                  <a:srgbClr val="739095"/>
                </a:solidFill>
                <a:effectLst/>
                <a:latin typeface="Bahnschrift SemiBold SemiConden" panose="020B0502040204020203" pitchFamily="34" charset="0"/>
                <a:ea typeface="Calibri" panose="020F0502020204030204" pitchFamily="34" charset="0"/>
                <a:cs typeface="Noto Sans" panose="020B0502040504020204" pitchFamily="34" charset="0"/>
              </a:rPr>
              <a:t>l'origine de la société et de l'État est fondée sur un contrat entre les hommes</a:t>
            </a:r>
            <a:r>
              <a:rPr lang="fr-BE" dirty="0">
                <a:solidFill>
                  <a:srgbClr val="293557"/>
                </a:solidFill>
                <a:latin typeface="Bahnschrift SemiBold SemiConden" panose="020B0502040204020203" pitchFamily="34" charset="0"/>
                <a:ea typeface="Calibri" panose="020F0502020204030204" pitchFamily="34" charset="0"/>
                <a:cs typeface="Noto Sans" panose="020B0502040504020204" pitchFamily="34" charset="0"/>
              </a:rPr>
              <a:t>.</a:t>
            </a:r>
            <a:endParaRPr lang="en-US" sz="1600" dirty="0">
              <a:effectLst/>
              <a:latin typeface="Calibri" panose="020F0502020204030204" pitchFamily="34" charset="0"/>
              <a:ea typeface="Calibri" panose="020F0502020204030204" pitchFamily="34" charset="0"/>
            </a:endParaRPr>
          </a:p>
        </p:txBody>
      </p:sp>
      <p:sp>
        <p:nvSpPr>
          <p:cNvPr id="23" name="TextBox 22">
            <a:extLst>
              <a:ext uri="{FF2B5EF4-FFF2-40B4-BE49-F238E27FC236}">
                <a16:creationId xmlns:a16="http://schemas.microsoft.com/office/drawing/2014/main" id="{C47D0F7D-77C0-4CD4-44F0-4044381DBA1A}"/>
              </a:ext>
            </a:extLst>
          </p:cNvPr>
          <p:cNvSpPr txBox="1"/>
          <p:nvPr/>
        </p:nvSpPr>
        <p:spPr>
          <a:xfrm>
            <a:off x="883004" y="2080432"/>
            <a:ext cx="10494015" cy="4108817"/>
          </a:xfrm>
          <a:prstGeom prst="rect">
            <a:avLst/>
          </a:prstGeom>
          <a:noFill/>
        </p:spPr>
        <p:txBody>
          <a:bodyPr wrap="square">
            <a:spAutoFit/>
          </a:bodyPr>
          <a:lstStyle/>
          <a:p>
            <a:pPr>
              <a:lnSpc>
                <a:spcPct val="150000"/>
              </a:lnSpc>
            </a:pPr>
            <a:r>
              <a:rPr lang="en-US" dirty="0">
                <a:latin typeface="Bahnschrift SemiBold Condensed" panose="020B0502040204020203" pitchFamily="34" charset="0"/>
              </a:rPr>
              <a:t>Chez Locke, la conservation de la </a:t>
            </a:r>
            <a:r>
              <a:rPr lang="en-US" dirty="0" err="1">
                <a:latin typeface="Bahnschrift SemiBold Condensed" panose="020B0502040204020203" pitchFamily="34" charset="0"/>
              </a:rPr>
              <a:t>propriété</a:t>
            </a:r>
            <a:r>
              <a:rPr lang="en-US" dirty="0">
                <a:latin typeface="Bahnschrift SemiBold Condensed" panose="020B0502040204020203" pitchFamily="34" charset="0"/>
              </a:rPr>
              <a:t> motive </a:t>
            </a:r>
            <a:r>
              <a:rPr lang="en-US" dirty="0" err="1">
                <a:latin typeface="Bahnschrift SemiBold Condensed" panose="020B0502040204020203" pitchFamily="34" charset="0"/>
              </a:rPr>
              <a:t>l’établissement</a:t>
            </a:r>
            <a:r>
              <a:rPr lang="en-US" dirty="0">
                <a:latin typeface="Bahnschrift SemiBold Condensed" panose="020B0502040204020203" pitchFamily="34" charset="0"/>
              </a:rPr>
              <a:t> d’un </a:t>
            </a:r>
            <a:r>
              <a:rPr lang="en-US" dirty="0" err="1">
                <a:latin typeface="Bahnschrift SemiBold Condensed" panose="020B0502040204020203" pitchFamily="34" charset="0"/>
              </a:rPr>
              <a:t>contrat</a:t>
            </a:r>
            <a:r>
              <a:rPr lang="en-US" dirty="0">
                <a:latin typeface="Bahnschrift SemiBold Condensed" panose="020B0502040204020203" pitchFamily="34" charset="0"/>
              </a:rPr>
              <a:t> social. Le </a:t>
            </a:r>
            <a:r>
              <a:rPr lang="en-US" dirty="0" err="1">
                <a:latin typeface="Bahnschrift SemiBold Condensed" panose="020B0502040204020203" pitchFamily="34" charset="0"/>
              </a:rPr>
              <a:t>contrat</a:t>
            </a:r>
            <a:r>
              <a:rPr lang="en-US" dirty="0">
                <a:latin typeface="Bahnschrift SemiBold Condensed" panose="020B0502040204020203" pitchFamily="34" charset="0"/>
              </a:rPr>
              <a:t> social </a:t>
            </a:r>
            <a:r>
              <a:rPr lang="en-US" dirty="0">
                <a:solidFill>
                  <a:srgbClr val="A3B6B9"/>
                </a:solidFill>
                <a:latin typeface="Bahnschrift SemiBold Condensed" panose="020B0502040204020203" pitchFamily="34" charset="0"/>
              </a:rPr>
              <a:t>met fin à </a:t>
            </a:r>
            <a:r>
              <a:rPr lang="en-US" dirty="0" err="1">
                <a:solidFill>
                  <a:srgbClr val="A3B6B9"/>
                </a:solidFill>
                <a:latin typeface="Bahnschrift SemiBold Condensed" panose="020B0502040204020203" pitchFamily="34" charset="0"/>
              </a:rPr>
              <a:t>l’état</a:t>
            </a:r>
            <a:r>
              <a:rPr lang="en-US" dirty="0">
                <a:solidFill>
                  <a:srgbClr val="A3B6B9"/>
                </a:solidFill>
                <a:latin typeface="Bahnschrift SemiBold Condensed" panose="020B0502040204020203" pitchFamily="34" charset="0"/>
              </a:rPr>
              <a:t> de nature </a:t>
            </a:r>
            <a:r>
              <a:rPr lang="en-US" dirty="0">
                <a:latin typeface="Bahnschrift SemiBold Condensed" panose="020B0502040204020203" pitchFamily="34" charset="0"/>
              </a:rPr>
              <a:t>et </a:t>
            </a:r>
            <a:r>
              <a:rPr lang="en-US" dirty="0" err="1">
                <a:latin typeface="Bahnschrift SemiBold Condensed" panose="020B0502040204020203" pitchFamily="34" charset="0"/>
              </a:rPr>
              <a:t>instaure</a:t>
            </a:r>
            <a:r>
              <a:rPr lang="en-US" dirty="0">
                <a:latin typeface="Bahnschrift SemiBold Condensed" panose="020B0502040204020203" pitchFamily="34" charset="0"/>
              </a:rPr>
              <a:t> le </a:t>
            </a:r>
            <a:r>
              <a:rPr lang="en-US" dirty="0" err="1">
                <a:latin typeface="Bahnschrift SemiBold Condensed" panose="020B0502040204020203" pitchFamily="34" charset="0"/>
              </a:rPr>
              <a:t>pouvoir</a:t>
            </a:r>
            <a:r>
              <a:rPr lang="en-US" dirty="0">
                <a:latin typeface="Bahnschrift SemiBold Condensed" panose="020B0502040204020203" pitchFamily="34" charset="0"/>
              </a:rPr>
              <a:t> politique </a:t>
            </a:r>
            <a:r>
              <a:rPr lang="en-US" dirty="0" err="1">
                <a:latin typeface="Bahnschrift SemiBold Condensed" panose="020B0502040204020203" pitchFamily="34" charset="0"/>
              </a:rPr>
              <a:t>ou</a:t>
            </a:r>
            <a:r>
              <a:rPr lang="en-US" dirty="0">
                <a:latin typeface="Bahnschrift SemiBold Condensed" panose="020B0502040204020203" pitchFamily="34" charset="0"/>
              </a:rPr>
              <a:t> </a:t>
            </a:r>
            <a:r>
              <a:rPr lang="en-US" dirty="0" err="1">
                <a:latin typeface="Bahnschrift SemiBold Condensed" panose="020B0502040204020203" pitchFamily="34" charset="0"/>
              </a:rPr>
              <a:t>étatique</a:t>
            </a:r>
            <a:r>
              <a:rPr lang="en-US" dirty="0">
                <a:latin typeface="Bahnschrift SemiBold Condensed" panose="020B0502040204020203" pitchFamily="34" charset="0"/>
              </a:rPr>
              <a:t>. </a:t>
            </a:r>
          </a:p>
          <a:p>
            <a:pPr>
              <a:lnSpc>
                <a:spcPct val="150000"/>
              </a:lnSpc>
            </a:pPr>
            <a:r>
              <a:rPr lang="en-US" dirty="0">
                <a:latin typeface="Bahnschrift SemiBold Condensed" panose="020B0502040204020203" pitchFamily="34" charset="0"/>
              </a:rPr>
              <a:t>Le </a:t>
            </a:r>
            <a:r>
              <a:rPr lang="en-US" dirty="0" err="1">
                <a:latin typeface="Bahnschrift SemiBold Condensed" panose="020B0502040204020203" pitchFamily="34" charset="0"/>
              </a:rPr>
              <a:t>contractualisme</a:t>
            </a:r>
            <a:r>
              <a:rPr lang="en-US" dirty="0">
                <a:latin typeface="Bahnschrift SemiBold Condensed" panose="020B0502040204020203" pitchFamily="34" charset="0"/>
              </a:rPr>
              <a:t> </a:t>
            </a:r>
            <a:r>
              <a:rPr lang="en-US" dirty="0" err="1">
                <a:solidFill>
                  <a:srgbClr val="A3B6B9"/>
                </a:solidFill>
                <a:latin typeface="Bahnschrift SemiBold Condensed" panose="020B0502040204020203" pitchFamily="34" charset="0"/>
              </a:rPr>
              <a:t>remplace</a:t>
            </a:r>
            <a:r>
              <a:rPr lang="en-US" dirty="0">
                <a:solidFill>
                  <a:srgbClr val="A3B6B9"/>
                </a:solidFill>
                <a:latin typeface="Bahnschrift SemiBold Condensed" panose="020B0502040204020203" pitchFamily="34" charset="0"/>
              </a:rPr>
              <a:t> </a:t>
            </a:r>
            <a:r>
              <a:rPr lang="en-US" dirty="0" err="1">
                <a:solidFill>
                  <a:srgbClr val="A3B6B9"/>
                </a:solidFill>
                <a:latin typeface="Bahnschrift SemiBold Condensed" panose="020B0502040204020203" pitchFamily="34" charset="0"/>
              </a:rPr>
              <a:t>l’acceptance</a:t>
            </a:r>
            <a:r>
              <a:rPr lang="en-US" dirty="0">
                <a:solidFill>
                  <a:srgbClr val="A3B6B9"/>
                </a:solidFill>
                <a:latin typeface="Bahnschrift SemiBold Condensed" panose="020B0502040204020203" pitchFamily="34" charset="0"/>
              </a:rPr>
              <a:t> </a:t>
            </a:r>
            <a:r>
              <a:rPr lang="en-US" dirty="0" err="1">
                <a:solidFill>
                  <a:srgbClr val="A3B6B9"/>
                </a:solidFill>
                <a:latin typeface="Bahnschrift SemiBold Condensed" panose="020B0502040204020203" pitchFamily="34" charset="0"/>
              </a:rPr>
              <a:t>aveugle</a:t>
            </a:r>
            <a:r>
              <a:rPr lang="en-US" dirty="0">
                <a:solidFill>
                  <a:srgbClr val="A3B6B9"/>
                </a:solidFill>
                <a:latin typeface="Bahnschrift SemiBold Condensed" panose="020B0502040204020203" pitchFamily="34" charset="0"/>
              </a:rPr>
              <a:t> de </a:t>
            </a:r>
            <a:r>
              <a:rPr lang="en-US" dirty="0" err="1">
                <a:solidFill>
                  <a:srgbClr val="A3B6B9"/>
                </a:solidFill>
                <a:latin typeface="Bahnschrift SemiBold Condensed" panose="020B0502040204020203" pitchFamily="34" charset="0"/>
              </a:rPr>
              <a:t>l’autorité</a:t>
            </a:r>
            <a:r>
              <a:rPr lang="en-US" dirty="0">
                <a:solidFill>
                  <a:srgbClr val="A3B6B9"/>
                </a:solidFill>
                <a:latin typeface="Bahnschrift SemiBold Condensed" panose="020B0502040204020203" pitchFamily="34" charset="0"/>
              </a:rPr>
              <a:t> </a:t>
            </a:r>
            <a:r>
              <a:rPr lang="en-US" dirty="0" err="1">
                <a:latin typeface="Bahnschrift SemiBold Condensed" panose="020B0502040204020203" pitchFamily="34" charset="0"/>
              </a:rPr>
              <a:t>absolue</a:t>
            </a:r>
            <a:r>
              <a:rPr lang="en-US" dirty="0">
                <a:latin typeface="Bahnschrift SemiBold Condensed" panose="020B0502040204020203" pitchFamily="34" charset="0"/>
              </a:rPr>
              <a:t> par un </a:t>
            </a:r>
            <a:r>
              <a:rPr lang="en-US" dirty="0" err="1">
                <a:latin typeface="Bahnschrift SemiBold Condensed" panose="020B0502040204020203" pitchFamily="34" charset="0"/>
              </a:rPr>
              <a:t>modèle</a:t>
            </a:r>
            <a:r>
              <a:rPr lang="en-US" dirty="0">
                <a:latin typeface="Bahnschrift SemiBold Condensed" panose="020B0502040204020203" pitchFamily="34" charset="0"/>
              </a:rPr>
              <a:t> </a:t>
            </a:r>
            <a:r>
              <a:rPr lang="en-US" dirty="0" err="1">
                <a:latin typeface="Bahnschrift SemiBold Condensed" panose="020B0502040204020203" pitchFamily="34" charset="0"/>
              </a:rPr>
              <a:t>selon</a:t>
            </a:r>
            <a:r>
              <a:rPr lang="en-US" dirty="0">
                <a:latin typeface="Bahnschrift SemiBold Condensed" panose="020B0502040204020203" pitchFamily="34" charset="0"/>
              </a:rPr>
              <a:t> </a:t>
            </a:r>
            <a:r>
              <a:rPr lang="en-US" dirty="0" err="1">
                <a:latin typeface="Bahnschrift SemiBold Condensed" panose="020B0502040204020203" pitchFamily="34" charset="0"/>
              </a:rPr>
              <a:t>lequel</a:t>
            </a:r>
            <a:r>
              <a:rPr lang="en-US" dirty="0">
                <a:latin typeface="Bahnschrift SemiBold Condensed" panose="020B0502040204020203" pitchFamily="34" charset="0"/>
              </a:rPr>
              <a:t> </a:t>
            </a:r>
            <a:r>
              <a:rPr lang="en-US" dirty="0" err="1">
                <a:latin typeface="Bahnschrift SemiBold Condensed" panose="020B0502040204020203" pitchFamily="34" charset="0"/>
              </a:rPr>
              <a:t>l’autorité</a:t>
            </a:r>
            <a:r>
              <a:rPr lang="en-US" dirty="0">
                <a:latin typeface="Bahnschrift SemiBold Condensed" panose="020B0502040204020203" pitchFamily="34" charset="0"/>
              </a:rPr>
              <a:t> </a:t>
            </a:r>
            <a:r>
              <a:rPr lang="en-US" dirty="0" err="1">
                <a:latin typeface="Bahnschrift SemiBold Condensed" panose="020B0502040204020203" pitchFamily="34" charset="0"/>
              </a:rPr>
              <a:t>dérive</a:t>
            </a:r>
            <a:r>
              <a:rPr lang="en-US" dirty="0">
                <a:latin typeface="Bahnschrift SemiBold Condensed" panose="020B0502040204020203" pitchFamily="34" charset="0"/>
              </a:rPr>
              <a:t> </a:t>
            </a:r>
            <a:r>
              <a:rPr lang="en-US" dirty="0" err="1">
                <a:latin typeface="Bahnschrift SemiBold Condensed" panose="020B0502040204020203" pitchFamily="34" charset="0"/>
              </a:rPr>
              <a:t>d’une</a:t>
            </a:r>
            <a:r>
              <a:rPr lang="en-US" dirty="0">
                <a:latin typeface="Bahnschrift SemiBold Condensed" panose="020B0502040204020203" pitchFamily="34" charset="0"/>
              </a:rPr>
              <a:t> </a:t>
            </a:r>
            <a:r>
              <a:rPr lang="en-US" dirty="0">
                <a:solidFill>
                  <a:srgbClr val="A3B6B9"/>
                </a:solidFill>
                <a:latin typeface="Bahnschrift SemiBold Condensed" panose="020B0502040204020203" pitchFamily="34" charset="0"/>
              </a:rPr>
              <a:t>convention</a:t>
            </a:r>
            <a:r>
              <a:rPr lang="en-US" dirty="0">
                <a:latin typeface="Bahnschrift SemiBold Condensed" panose="020B0502040204020203" pitchFamily="34" charset="0"/>
              </a:rPr>
              <a:t>.</a:t>
            </a:r>
          </a:p>
          <a:p>
            <a:endParaRPr lang="en-US" dirty="0">
              <a:latin typeface="Bahnschrift SemiBold Condensed" panose="020B0502040204020203" pitchFamily="34" charset="0"/>
            </a:endParaRPr>
          </a:p>
          <a:p>
            <a:pPr algn="ctr"/>
            <a:r>
              <a:rPr lang="en-US" dirty="0">
                <a:latin typeface="Bahnschrift SemiBold Condensed" panose="020B0502040204020203" pitchFamily="34" charset="0"/>
              </a:rPr>
              <a:t>Le </a:t>
            </a:r>
            <a:r>
              <a:rPr lang="en-US" dirty="0" err="1">
                <a:latin typeface="Bahnschrift SemiBold Condensed" panose="020B0502040204020203" pitchFamily="34" charset="0"/>
              </a:rPr>
              <a:t>contrat</a:t>
            </a:r>
            <a:r>
              <a:rPr lang="en-US" dirty="0">
                <a:latin typeface="Bahnschrift SemiBold Condensed" panose="020B0502040204020203" pitchFamily="34" charset="0"/>
              </a:rPr>
              <a:t> social…</a:t>
            </a:r>
          </a:p>
          <a:p>
            <a:pPr algn="ctr"/>
            <a:r>
              <a:rPr lang="en-US" dirty="0">
                <a:latin typeface="Bahnschrift SemiBold Condensed" panose="020B0502040204020203" pitchFamily="34" charset="0"/>
              </a:rPr>
              <a:t>…se </a:t>
            </a:r>
            <a:r>
              <a:rPr lang="en-US" dirty="0" err="1">
                <a:latin typeface="Bahnschrift SemiBold Condensed" panose="020B0502040204020203" pitchFamily="34" charset="0"/>
              </a:rPr>
              <a:t>conclue</a:t>
            </a:r>
            <a:r>
              <a:rPr lang="en-US" dirty="0">
                <a:latin typeface="Bahnschrift SemiBold Condensed" panose="020B0502040204020203" pitchFamily="34" charset="0"/>
              </a:rPr>
              <a:t> par libre </a:t>
            </a:r>
            <a:r>
              <a:rPr lang="en-US" dirty="0" err="1">
                <a:latin typeface="Bahnschrift SemiBold Condensed" panose="020B0502040204020203" pitchFamily="34" charset="0"/>
              </a:rPr>
              <a:t>consentement</a:t>
            </a:r>
            <a:r>
              <a:rPr lang="en-US" dirty="0">
                <a:latin typeface="Bahnschrift SemiBold Condensed" panose="020B0502040204020203" pitchFamily="34" charset="0"/>
              </a:rPr>
              <a:t> </a:t>
            </a:r>
          </a:p>
          <a:p>
            <a:pPr algn="ctr"/>
            <a:r>
              <a:rPr lang="en-US" dirty="0">
                <a:latin typeface="Bahnschrift SemiBold Condensed" panose="020B0502040204020203" pitchFamily="34" charset="0"/>
              </a:rPr>
              <a:t>…</a:t>
            </a:r>
            <a:r>
              <a:rPr lang="en-US" dirty="0" err="1">
                <a:latin typeface="Bahnschrift SemiBold Condensed" panose="020B0502040204020203" pitchFamily="34" charset="0"/>
              </a:rPr>
              <a:t>est</a:t>
            </a:r>
            <a:r>
              <a:rPr lang="en-US" dirty="0">
                <a:latin typeface="Bahnschrift SemiBold Condensed" panose="020B0502040204020203" pitchFamily="34" charset="0"/>
              </a:rPr>
              <a:t> un engagement pour </a:t>
            </a:r>
            <a:r>
              <a:rPr lang="en-US" dirty="0" err="1">
                <a:latin typeface="Bahnschrift SemiBold Condensed" panose="020B0502040204020203" pitchFamily="34" charset="0"/>
              </a:rPr>
              <a:t>chaque</a:t>
            </a:r>
            <a:r>
              <a:rPr lang="en-US" dirty="0">
                <a:latin typeface="Bahnschrift SemiBold Condensed" panose="020B0502040204020203" pitchFamily="34" charset="0"/>
              </a:rPr>
              <a:t> </a:t>
            </a:r>
            <a:r>
              <a:rPr lang="en-US" dirty="0" err="1">
                <a:latin typeface="Bahnschrift SemiBold Condensed" panose="020B0502040204020203" pitchFamily="34" charset="0"/>
              </a:rPr>
              <a:t>individu</a:t>
            </a:r>
            <a:endParaRPr lang="en-US" dirty="0">
              <a:latin typeface="Bahnschrift SemiBold Condensed" panose="020B0502040204020203" pitchFamily="34" charset="0"/>
            </a:endParaRPr>
          </a:p>
          <a:p>
            <a:pPr algn="ctr"/>
            <a:r>
              <a:rPr lang="en-US" dirty="0">
                <a:latin typeface="Bahnschrift SemiBold Condensed" panose="020B0502040204020203" pitchFamily="34" charset="0"/>
              </a:rPr>
              <a:t>…</a:t>
            </a:r>
            <a:r>
              <a:rPr lang="en-US" dirty="0" err="1">
                <a:latin typeface="Bahnschrift SemiBold Condensed" panose="020B0502040204020203" pitchFamily="34" charset="0"/>
              </a:rPr>
              <a:t>implique</a:t>
            </a:r>
            <a:r>
              <a:rPr lang="en-US" dirty="0">
                <a:latin typeface="Bahnschrift SemiBold Condensed" panose="020B0502040204020203" pitchFamily="34" charset="0"/>
              </a:rPr>
              <a:t> </a:t>
            </a:r>
            <a:r>
              <a:rPr lang="en-US" dirty="0" err="1">
                <a:latin typeface="Bahnschrift SemiBold Condensed" panose="020B0502040204020203" pitchFamily="34" charset="0"/>
              </a:rPr>
              <a:t>une</a:t>
            </a:r>
            <a:r>
              <a:rPr lang="en-US" dirty="0">
                <a:latin typeface="Bahnschrift SemiBold Condensed" panose="020B0502040204020203" pitchFamily="34" charset="0"/>
              </a:rPr>
              <a:t> </a:t>
            </a:r>
            <a:r>
              <a:rPr lang="en-US" dirty="0" err="1">
                <a:latin typeface="Bahnschrift SemiBold Condensed" panose="020B0502040204020203" pitchFamily="34" charset="0"/>
              </a:rPr>
              <a:t>responsabilité</a:t>
            </a:r>
            <a:r>
              <a:rPr lang="en-US" dirty="0">
                <a:latin typeface="Bahnschrift SemiBold Condensed" panose="020B0502040204020203" pitchFamily="34" charset="0"/>
              </a:rPr>
              <a:t> </a:t>
            </a:r>
            <a:r>
              <a:rPr lang="en-US" dirty="0" err="1">
                <a:latin typeface="Bahnschrift SemiBold Condensed" panose="020B0502040204020203" pitchFamily="34" charset="0"/>
              </a:rPr>
              <a:t>réciproque</a:t>
            </a:r>
            <a:endParaRPr lang="en-US" dirty="0">
              <a:latin typeface="Bahnschrift SemiBold Condensed" panose="020B0502040204020203" pitchFamily="34" charset="0"/>
            </a:endParaRPr>
          </a:p>
          <a:p>
            <a:pPr algn="ctr"/>
            <a:r>
              <a:rPr lang="en-US" dirty="0">
                <a:latin typeface="Bahnschrift SemiBold Condensed" panose="020B0502040204020203" pitchFamily="34" charset="0"/>
              </a:rPr>
              <a:t>…</a:t>
            </a:r>
            <a:r>
              <a:rPr lang="en-US" dirty="0" err="1">
                <a:latin typeface="Bahnschrift SemiBold Condensed" panose="020B0502040204020203" pitchFamily="34" charset="0"/>
              </a:rPr>
              <a:t>garantit</a:t>
            </a:r>
            <a:r>
              <a:rPr lang="en-US" dirty="0">
                <a:latin typeface="Bahnschrift SemiBold Condensed" panose="020B0502040204020203" pitchFamily="34" charset="0"/>
              </a:rPr>
              <a:t> les droits </a:t>
            </a:r>
            <a:r>
              <a:rPr lang="en-US" dirty="0" err="1">
                <a:latin typeface="Bahnschrift SemiBold Condensed" panose="020B0502040204020203" pitchFamily="34" charset="0"/>
              </a:rPr>
              <a:t>individuels</a:t>
            </a:r>
            <a:endParaRPr lang="en-US" dirty="0">
              <a:latin typeface="Bahnschrift SemiBold Condensed" panose="020B0502040204020203" pitchFamily="34" charset="0"/>
            </a:endParaRPr>
          </a:p>
          <a:p>
            <a:pPr algn="ctr"/>
            <a:r>
              <a:rPr lang="en-US" dirty="0">
                <a:latin typeface="Bahnschrift SemiBold Condensed" panose="020B0502040204020203" pitchFamily="34" charset="0"/>
              </a:rPr>
              <a:t>…</a:t>
            </a:r>
            <a:r>
              <a:rPr lang="en-US" dirty="0" err="1">
                <a:latin typeface="Bahnschrift SemiBold Condensed" panose="020B0502040204020203" pitchFamily="34" charset="0"/>
              </a:rPr>
              <a:t>est</a:t>
            </a:r>
            <a:r>
              <a:rPr lang="en-US" dirty="0">
                <a:latin typeface="Bahnschrift SemiBold Condensed" panose="020B0502040204020203" pitchFamily="34" charset="0"/>
              </a:rPr>
              <a:t> le </a:t>
            </a:r>
            <a:r>
              <a:rPr lang="en-US" dirty="0" err="1">
                <a:latin typeface="Bahnschrift SemiBold Condensed" panose="020B0502040204020203" pitchFamily="34" charset="0"/>
              </a:rPr>
              <a:t>fondement</a:t>
            </a:r>
            <a:r>
              <a:rPr lang="en-US" dirty="0">
                <a:latin typeface="Bahnschrift SemiBold Condensed" panose="020B0502040204020203" pitchFamily="34" charset="0"/>
              </a:rPr>
              <a:t> </a:t>
            </a:r>
            <a:r>
              <a:rPr lang="en-US" dirty="0" err="1">
                <a:latin typeface="Bahnschrift SemiBold Condensed" panose="020B0502040204020203" pitchFamily="34" charset="0"/>
              </a:rPr>
              <a:t>idéal</a:t>
            </a:r>
            <a:r>
              <a:rPr lang="en-US" dirty="0">
                <a:latin typeface="Bahnschrift SemiBold Condensed" panose="020B0502040204020203" pitchFamily="34" charset="0"/>
              </a:rPr>
              <a:t> pour </a:t>
            </a:r>
            <a:r>
              <a:rPr lang="en-US" dirty="0" err="1">
                <a:latin typeface="Bahnschrift SemiBold Condensed" panose="020B0502040204020203" pitchFamily="34" charset="0"/>
              </a:rPr>
              <a:t>l’organisation</a:t>
            </a:r>
            <a:r>
              <a:rPr lang="en-US" dirty="0">
                <a:latin typeface="Bahnschrift SemiBold Condensed" panose="020B0502040204020203" pitchFamily="34" charset="0"/>
              </a:rPr>
              <a:t> de la vie </a:t>
            </a:r>
            <a:r>
              <a:rPr lang="en-US" dirty="0" err="1">
                <a:latin typeface="Bahnschrift SemiBold Condensed" panose="020B0502040204020203" pitchFamily="34" charset="0"/>
              </a:rPr>
              <a:t>sociale</a:t>
            </a:r>
            <a:endParaRPr lang="en-US" dirty="0">
              <a:latin typeface="Bahnschrift SemiBold Condensed" panose="020B0502040204020203" pitchFamily="34" charset="0"/>
            </a:endParaRPr>
          </a:p>
          <a:p>
            <a:endParaRPr lang="en-US" dirty="0">
              <a:latin typeface="Bahnschrift SemiBold Condensed" panose="020B0502040204020203" pitchFamily="34" charset="0"/>
            </a:endParaRPr>
          </a:p>
          <a:p>
            <a:endParaRPr lang="en-US" dirty="0">
              <a:latin typeface="Bahnschrift SemiBold Condensed" panose="020B0502040204020203" pitchFamily="34" charset="0"/>
            </a:endParaRPr>
          </a:p>
          <a:p>
            <a:r>
              <a:rPr lang="en-US" dirty="0">
                <a:latin typeface="Bahnschrift SemiBold Condensed" panose="020B0502040204020203" pitchFamily="34" charset="0"/>
              </a:rPr>
              <a:t>Le </a:t>
            </a:r>
            <a:r>
              <a:rPr lang="en-US" dirty="0" err="1">
                <a:latin typeface="Bahnschrift SemiBold Condensed" panose="020B0502040204020203" pitchFamily="34" charset="0"/>
              </a:rPr>
              <a:t>contrat</a:t>
            </a:r>
            <a:r>
              <a:rPr lang="en-US" dirty="0">
                <a:latin typeface="Bahnschrift SemiBold Condensed" panose="020B0502040204020203" pitchFamily="34" charset="0"/>
              </a:rPr>
              <a:t> social </a:t>
            </a:r>
            <a:r>
              <a:rPr lang="en-US" dirty="0" err="1">
                <a:latin typeface="Bahnschrift SemiBold Condensed" panose="020B0502040204020203" pitchFamily="34" charset="0"/>
              </a:rPr>
              <a:t>est</a:t>
            </a:r>
            <a:r>
              <a:rPr lang="en-US" dirty="0">
                <a:latin typeface="Bahnschrift SemiBold Condensed" panose="020B0502040204020203" pitchFamily="34" charset="0"/>
              </a:rPr>
              <a:t> à </a:t>
            </a:r>
            <a:r>
              <a:rPr lang="en-US" dirty="0" err="1">
                <a:solidFill>
                  <a:srgbClr val="A3B6B9"/>
                </a:solidFill>
                <a:latin typeface="Bahnschrift SemiBold Condensed" panose="020B0502040204020203" pitchFamily="34" charset="0"/>
              </a:rPr>
              <a:t>distinguer</a:t>
            </a:r>
            <a:r>
              <a:rPr lang="en-US" dirty="0">
                <a:solidFill>
                  <a:srgbClr val="A3B6B9"/>
                </a:solidFill>
                <a:latin typeface="Bahnschrift SemiBold Condensed" panose="020B0502040204020203" pitchFamily="34" charset="0"/>
              </a:rPr>
              <a:t> du </a:t>
            </a:r>
            <a:r>
              <a:rPr lang="en-US" dirty="0" err="1">
                <a:solidFill>
                  <a:srgbClr val="A3B6B9"/>
                </a:solidFill>
                <a:latin typeface="Bahnschrift SemiBold Condensed" panose="020B0502040204020203" pitchFamily="34" charset="0"/>
              </a:rPr>
              <a:t>contrat</a:t>
            </a:r>
            <a:r>
              <a:rPr lang="en-US" dirty="0">
                <a:solidFill>
                  <a:srgbClr val="A3B6B9"/>
                </a:solidFill>
                <a:latin typeface="Bahnschrift SemiBold Condensed" panose="020B0502040204020203" pitchFamily="34" charset="0"/>
              </a:rPr>
              <a:t> de </a:t>
            </a:r>
            <a:r>
              <a:rPr lang="en-US" dirty="0" err="1">
                <a:solidFill>
                  <a:srgbClr val="A3B6B9"/>
                </a:solidFill>
                <a:latin typeface="Bahnschrift SemiBold Condensed" panose="020B0502040204020203" pitchFamily="34" charset="0"/>
              </a:rPr>
              <a:t>gouvernance</a:t>
            </a:r>
            <a:r>
              <a:rPr lang="en-US" dirty="0">
                <a:solidFill>
                  <a:srgbClr val="A3B6B9"/>
                </a:solidFill>
                <a:latin typeface="Bahnschrift SemiBold Condensed" panose="020B0502040204020203" pitchFamily="34" charset="0"/>
              </a:rPr>
              <a:t> </a:t>
            </a:r>
            <a:r>
              <a:rPr lang="en-US" dirty="0">
                <a:latin typeface="Bahnschrift SemiBold Condensed" panose="020B0502040204020203" pitchFamily="34" charset="0"/>
              </a:rPr>
              <a:t>qui </a:t>
            </a:r>
            <a:r>
              <a:rPr lang="en-US" dirty="0" err="1">
                <a:latin typeface="Bahnschrift SemiBold Condensed" panose="020B0502040204020203" pitchFamily="34" charset="0"/>
              </a:rPr>
              <a:t>précise</a:t>
            </a:r>
            <a:r>
              <a:rPr lang="en-US" dirty="0">
                <a:latin typeface="Bahnschrift SemiBold Condensed" panose="020B0502040204020203" pitchFamily="34" charset="0"/>
              </a:rPr>
              <a:t> la </a:t>
            </a:r>
            <a:r>
              <a:rPr lang="en-US" dirty="0" err="1">
                <a:latin typeface="Bahnschrift SemiBold Condensed" panose="020B0502040204020203" pitchFamily="34" charset="0"/>
              </a:rPr>
              <a:t>forme</a:t>
            </a:r>
            <a:r>
              <a:rPr lang="en-US" dirty="0">
                <a:latin typeface="Bahnschrift SemiBold Condensed" panose="020B0502040204020203" pitchFamily="34" charset="0"/>
              </a:rPr>
              <a:t> de </a:t>
            </a:r>
            <a:r>
              <a:rPr lang="en-US" dirty="0" err="1">
                <a:latin typeface="Bahnschrift SemiBold Condensed" panose="020B0502040204020203" pitchFamily="34" charset="0"/>
              </a:rPr>
              <a:t>gouvernance</a:t>
            </a:r>
            <a:r>
              <a:rPr lang="en-US" dirty="0">
                <a:latin typeface="Bahnschrift SemiBold Condensed" panose="020B0502040204020203" pitchFamily="34" charset="0"/>
              </a:rPr>
              <a:t> de la </a:t>
            </a:r>
            <a:r>
              <a:rPr lang="en-US" dirty="0" err="1">
                <a:latin typeface="Bahnschrift SemiBold Condensed" panose="020B0502040204020203" pitchFamily="34" charset="0"/>
              </a:rPr>
              <a:t>société</a:t>
            </a:r>
            <a:r>
              <a:rPr lang="en-US" dirty="0">
                <a:latin typeface="Bahnschrift SemiBold Condensed" panose="020B0502040204020203" pitchFamily="34" charset="0"/>
              </a:rPr>
              <a:t> </a:t>
            </a:r>
            <a:r>
              <a:rPr lang="en-US" dirty="0" err="1">
                <a:latin typeface="Bahnschrift SemiBold Condensed" panose="020B0502040204020203" pitchFamily="34" charset="0"/>
              </a:rPr>
              <a:t>fondée</a:t>
            </a:r>
            <a:r>
              <a:rPr lang="en-US" dirty="0">
                <a:latin typeface="Bahnschrift SemiBold Condensed" panose="020B0502040204020203" pitchFamily="34" charset="0"/>
              </a:rPr>
              <a:t>.</a:t>
            </a:r>
          </a:p>
        </p:txBody>
      </p:sp>
    </p:spTree>
    <p:extLst>
      <p:ext uri="{BB962C8B-B14F-4D97-AF65-F5344CB8AC3E}">
        <p14:creationId xmlns:p14="http://schemas.microsoft.com/office/powerpoint/2010/main" val="604598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II.5. : Les clauses du contrat</a:t>
            </a:r>
            <a:r>
              <a:rPr kumimoji="0" lang="fr-BE" altLang="en-US" b="0" i="0" u="none" strike="noStrike" cap="none" normalizeH="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social</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descr="172 Drawing Of A Two Men Shaking Hands Illustrations &amp; Clip Art - iStock">
            <a:extLst>
              <a:ext uri="{FF2B5EF4-FFF2-40B4-BE49-F238E27FC236}">
                <a16:creationId xmlns:a16="http://schemas.microsoft.com/office/drawing/2014/main" id="{F9ADA012-05B8-AD74-B553-AEF249A864B1}"/>
              </a:ext>
            </a:extLst>
          </p:cNvPr>
          <p:cNvPicPr>
            <a:picLocks noChangeAspect="1"/>
          </p:cNvPicPr>
          <p:nvPr/>
        </p:nvPicPr>
        <p:blipFill>
          <a:blip r:embed="rId2">
            <a:duotone>
              <a:schemeClr val="accent6">
                <a:shade val="45000"/>
                <a:satMod val="135000"/>
              </a:schemeClr>
              <a:prstClr val="white"/>
            </a:duotone>
            <a:alphaModFix amt="20000"/>
            <a:extLst>
              <a:ext uri="{28A0092B-C50C-407E-A947-70E740481C1C}">
                <a14:useLocalDpi xmlns:a14="http://schemas.microsoft.com/office/drawing/2010/main" val="0"/>
              </a:ext>
            </a:extLst>
          </a:blip>
          <a:srcRect/>
          <a:stretch>
            <a:fillRect/>
          </a:stretch>
        </p:blipFill>
        <p:spPr bwMode="auto">
          <a:xfrm>
            <a:off x="1871" y="3035665"/>
            <a:ext cx="8011884" cy="3822336"/>
          </a:xfrm>
          <a:prstGeom prst="rect">
            <a:avLst/>
          </a:prstGeom>
          <a:noFill/>
          <a:ln>
            <a:noFill/>
          </a:ln>
          <a:effectLst>
            <a:softEdge rad="317500"/>
          </a:effectLst>
        </p:spPr>
      </p:pic>
      <p:graphicFrame>
        <p:nvGraphicFramePr>
          <p:cNvPr id="8" name="Table 7">
            <a:extLst>
              <a:ext uri="{FF2B5EF4-FFF2-40B4-BE49-F238E27FC236}">
                <a16:creationId xmlns:a16="http://schemas.microsoft.com/office/drawing/2014/main" id="{E43094C8-B14E-E9F0-13D0-FE7206E40F19}"/>
              </a:ext>
            </a:extLst>
          </p:cNvPr>
          <p:cNvGraphicFramePr>
            <a:graphicFrameLocks noGrp="1"/>
          </p:cNvGraphicFramePr>
          <p:nvPr/>
        </p:nvGraphicFramePr>
        <p:xfrm>
          <a:off x="307421" y="1473454"/>
          <a:ext cx="11367858" cy="4490263"/>
        </p:xfrm>
        <a:graphic>
          <a:graphicData uri="http://schemas.openxmlformats.org/drawingml/2006/table">
            <a:tbl>
              <a:tblPr firstRow="1" firstCol="1" bandRow="1"/>
              <a:tblGrid>
                <a:gridCol w="5116188">
                  <a:extLst>
                    <a:ext uri="{9D8B030D-6E8A-4147-A177-3AD203B41FA5}">
                      <a16:colId xmlns:a16="http://schemas.microsoft.com/office/drawing/2014/main" val="1645246185"/>
                    </a:ext>
                  </a:extLst>
                </a:gridCol>
                <a:gridCol w="455237">
                  <a:extLst>
                    <a:ext uri="{9D8B030D-6E8A-4147-A177-3AD203B41FA5}">
                      <a16:colId xmlns:a16="http://schemas.microsoft.com/office/drawing/2014/main" val="2313981843"/>
                    </a:ext>
                  </a:extLst>
                </a:gridCol>
                <a:gridCol w="5796433">
                  <a:extLst>
                    <a:ext uri="{9D8B030D-6E8A-4147-A177-3AD203B41FA5}">
                      <a16:colId xmlns:a16="http://schemas.microsoft.com/office/drawing/2014/main" val="1070225639"/>
                    </a:ext>
                  </a:extLst>
                </a:gridCol>
              </a:tblGrid>
              <a:tr h="485636">
                <a:tc>
                  <a:txBody>
                    <a:bodyPr/>
                    <a:lstStyle/>
                    <a:p>
                      <a:pPr algn="just">
                        <a:lnSpc>
                          <a:spcPct val="150000"/>
                        </a:lnSpc>
                        <a:spcAft>
                          <a:spcPts val="800"/>
                        </a:spcAft>
                      </a:pPr>
                      <a:r>
                        <a:rPr lang="en-US" sz="1600" kern="100" dirty="0">
                          <a:effectLst/>
                          <a:latin typeface="Bahnschrift SemiBold Condensed" panose="020B0502040204020203" pitchFamily="34" charset="0"/>
                          <a:ea typeface="Calibri" panose="020F0502020204030204" pitchFamily="34" charset="0"/>
                          <a:cs typeface="Times New Roman" panose="02020603050405020304" pitchFamily="18" charset="0"/>
                        </a:rPr>
                        <a:t> </a:t>
                      </a:r>
                      <a:r>
                        <a:rPr lang="fr-FR" sz="16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…tous les hommes </a:t>
                      </a:r>
                      <a:r>
                        <a:rPr lang="fr-FR" sz="1600" kern="0" dirty="0">
                          <a:solidFill>
                            <a:srgbClr val="739095"/>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renoncent</a:t>
                      </a:r>
                      <a:r>
                        <a:rPr lang="fr-FR" sz="16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à ces deux droits naturels :</a:t>
                      </a:r>
                      <a:r>
                        <a:rPr lang="en-US" sz="1600" dirty="0">
                          <a:effectLst/>
                          <a:latin typeface="Bahnschrift SemiBold Condensed" panose="020B0502040204020203" pitchFamily="34" charset="0"/>
                          <a:ea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800"/>
                        </a:spcAft>
                        <a:buClrTx/>
                        <a:buSzTx/>
                        <a:buFontTx/>
                        <a:buNone/>
                        <a:tabLst/>
                        <a:defRPr/>
                      </a:pPr>
                      <a:r>
                        <a:rPr lang="fr-BE" sz="1600" kern="100" dirty="0">
                          <a:solidFill>
                            <a:srgbClr val="A3B6B9"/>
                          </a:solidFill>
                          <a:effectLst/>
                          <a:latin typeface="Bahnschrift SemiBold Condensed" panose="020B0502040204020203" pitchFamily="34" charset="0"/>
                          <a:ea typeface="Calibri" panose="020F0502020204030204" pitchFamily="34" charset="0"/>
                          <a:cs typeface="Calibri" panose="020F0502020204030204" pitchFamily="34" charset="0"/>
                        </a:rPr>
                        <a:t>§128</a:t>
                      </a:r>
                      <a:endParaRPr lang="en-US" sz="1600" kern="100" dirty="0">
                        <a:solidFill>
                          <a:srgbClr val="A3B6B9"/>
                        </a:solidFill>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solidFill>
                      <a:srgbClr val="D6DFE0"/>
                    </a:solidFill>
                  </a:tcPr>
                </a:tc>
                <a:tc rowSpan="2">
                  <a:txBody>
                    <a:bodyPr/>
                    <a:lstStyle/>
                    <a:p>
                      <a:pPr algn="just">
                        <a:lnSpc>
                          <a:spcPct val="150000"/>
                        </a:lnSpc>
                        <a:spcAft>
                          <a:spcPts val="800"/>
                        </a:spcAft>
                      </a:pPr>
                      <a:r>
                        <a:rPr lang="fr-FR" sz="1400" kern="0">
                          <a:effectLst/>
                          <a:latin typeface="Bahnschrift SemiBold Condensed" panose="020B0502040204020203" pitchFamily="34" charset="0"/>
                          <a:ea typeface="Times New Roman" panose="02020603050405020304" pitchFamily="18" charset="0"/>
                          <a:cs typeface="Times New Roman" panose="02020603050405020304" pitchFamily="18" charset="0"/>
                        </a:rPr>
                        <a:t> </a:t>
                      </a:r>
                      <a:endParaRPr lang="en-US" sz="1400" kern="100">
                        <a:effectLst/>
                        <a:latin typeface="Bahnschrift SemiBold Condensed" panose="020B0502040204020203" pitchFamily="34" charset="0"/>
                        <a:ea typeface="Calibri" panose="020F0502020204030204" pitchFamily="34" charset="0"/>
                        <a:cs typeface="Times New Roman" panose="02020603050405020304" pitchFamily="18" charset="0"/>
                      </a:endParaRPr>
                    </a:p>
                    <a:p>
                      <a:pPr>
                        <a:lnSpc>
                          <a:spcPct val="150000"/>
                        </a:lnSpc>
                        <a:spcAft>
                          <a:spcPts val="800"/>
                        </a:spcAft>
                      </a:pPr>
                      <a:r>
                        <a:rPr lang="fr-FR" sz="1400" kern="0">
                          <a:effectLst/>
                          <a:latin typeface="Bahnschrift SemiBold Condensed" panose="020B0502040204020203" pitchFamily="34" charset="0"/>
                          <a:ea typeface="Times New Roman" panose="02020603050405020304" pitchFamily="18" charset="0"/>
                          <a:cs typeface="Times New Roman" panose="02020603050405020304" pitchFamily="18" charset="0"/>
                        </a:rPr>
                        <a:t> </a:t>
                      </a:r>
                      <a:endParaRPr lang="en-US" sz="1400" kern="100">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tcPr>
                </a:tc>
                <a:tc>
                  <a:txBody>
                    <a:bodyPr/>
                    <a:lstStyle/>
                    <a:p>
                      <a:pPr algn="just">
                        <a:lnSpc>
                          <a:spcPct val="150000"/>
                        </a:lnSpc>
                        <a:spcAft>
                          <a:spcPts val="800"/>
                        </a:spcAft>
                      </a:pPr>
                      <a:r>
                        <a:rPr lang="fr-FR" sz="16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…en revanche ils obtiennent les </a:t>
                      </a:r>
                      <a:r>
                        <a:rPr lang="fr-FR" sz="1600" kern="0" dirty="0">
                          <a:solidFill>
                            <a:srgbClr val="739095"/>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garanties</a:t>
                      </a:r>
                      <a:r>
                        <a:rPr lang="fr-FR" sz="16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suivantes :</a:t>
                      </a:r>
                      <a:endParaRPr lang="en-US" sz="16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fr-BE" sz="1600" kern="100" dirty="0">
                          <a:solidFill>
                            <a:srgbClr val="A3B6B9"/>
                          </a:solidFill>
                          <a:effectLst/>
                          <a:latin typeface="Bahnschrift SemiBold Condensed" panose="020B0502040204020203" pitchFamily="34" charset="0"/>
                          <a:ea typeface="Calibri" panose="020F0502020204030204" pitchFamily="34" charset="0"/>
                          <a:cs typeface="Calibri" panose="020F0502020204030204" pitchFamily="34" charset="0"/>
                        </a:rPr>
                        <a:t>§131 </a:t>
                      </a:r>
                      <a:endParaRPr lang="en-US" sz="1600" kern="100" dirty="0">
                        <a:solidFill>
                          <a:srgbClr val="A3B6B9"/>
                        </a:solidFill>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solidFill>
                      <a:srgbClr val="ECF0F0"/>
                    </a:solidFill>
                  </a:tcPr>
                </a:tc>
                <a:extLst>
                  <a:ext uri="{0D108BD9-81ED-4DB2-BD59-A6C34878D82A}">
                    <a16:rowId xmlns:a16="http://schemas.microsoft.com/office/drawing/2014/main" val="3655223167"/>
                  </a:ext>
                </a:extLst>
              </a:tr>
              <a:tr h="1621915">
                <a:tc>
                  <a:txBody>
                    <a:bodyPr/>
                    <a:lstStyle/>
                    <a:p>
                      <a:pPr>
                        <a:lnSpc>
                          <a:spcPct val="150000"/>
                        </a:lnSpc>
                        <a:spcAft>
                          <a:spcPts val="800"/>
                        </a:spcAft>
                      </a:pPr>
                      <a:r>
                        <a:rPr lang="fr-FR" sz="14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a)</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p>
                      <a:pPr>
                        <a:lnSpc>
                          <a:spcPct val="200000"/>
                        </a:lnSpc>
                        <a:spcAft>
                          <a:spcPts val="800"/>
                        </a:spcAft>
                      </a:pPr>
                      <a:r>
                        <a:rPr lang="fr-FR" sz="14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En renonçant à leur ______________________________________________________________, ils se soumettent aux lois de la société civile et crée le pouvoir __________________________________ ainsi que le pouvoir ________________________. </a:t>
                      </a:r>
                    </a:p>
                  </a:txBody>
                  <a:tcPr marL="24209" marR="24209" marT="0" marB="0">
                    <a:lnL>
                      <a:noFill/>
                    </a:lnL>
                    <a:lnR>
                      <a:noFill/>
                    </a:lnR>
                    <a:lnT>
                      <a:noFill/>
                    </a:lnT>
                    <a:lnB>
                      <a:noFill/>
                    </a:lnB>
                    <a:solidFill>
                      <a:srgbClr val="D6DFE0"/>
                    </a:solidFill>
                  </a:tcPr>
                </a:tc>
                <a:tc vMerge="1">
                  <a:txBody>
                    <a:bodyPr/>
                    <a:lstStyle/>
                    <a:p>
                      <a:endParaRPr lang="en-US"/>
                    </a:p>
                  </a:txBody>
                  <a:tcPr/>
                </a:tc>
                <a:tc>
                  <a:txBody>
                    <a:bodyPr/>
                    <a:lstStyle/>
                    <a:p>
                      <a:pPr algn="just">
                        <a:lnSpc>
                          <a:spcPct val="150000"/>
                        </a:lnSpc>
                        <a:spcAft>
                          <a:spcPts val="800"/>
                        </a:spcAft>
                      </a:pPr>
                      <a:r>
                        <a:rPr lang="fr-FR" sz="1400" kern="0" dirty="0">
                          <a:solidFill>
                            <a:srgbClr val="FFFFFF"/>
                          </a:solidFill>
                          <a:effectLst/>
                          <a:latin typeface="Bahnschrift SemiBold Condensed" panose="020B0502040204020203" pitchFamily="34" charset="0"/>
                          <a:ea typeface="Times New Roman" panose="02020603050405020304" pitchFamily="18" charset="0"/>
                          <a:cs typeface="Calibri" panose="020F0502020204030204" pitchFamily="34" charset="0"/>
                        </a:rPr>
                        <a:t> </a:t>
                      </a:r>
                      <a:r>
                        <a:rPr lang="fr-FR" sz="14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a) </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p>
                      <a:pPr>
                        <a:lnSpc>
                          <a:spcPct val="200000"/>
                        </a:lnSpc>
                        <a:spcAft>
                          <a:spcPts val="800"/>
                        </a:spcAft>
                      </a:pPr>
                      <a:r>
                        <a:rPr lang="fr-FR" sz="14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Même si lois de la société civile limitent la liberté de l’homme, elle lui garantit ___________________________________________________________________________________________________.</a:t>
                      </a:r>
                    </a:p>
                    <a:p>
                      <a:pPr>
                        <a:lnSpc>
                          <a:spcPct val="200000"/>
                        </a:lnSpc>
                        <a:spcAft>
                          <a:spcPts val="800"/>
                        </a:spcAft>
                      </a:pPr>
                      <a:r>
                        <a:rPr lang="fr-FR" sz="14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 </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solidFill>
                      <a:srgbClr val="ECF0F0"/>
                    </a:solidFill>
                  </a:tcPr>
                </a:tc>
                <a:extLst>
                  <a:ext uri="{0D108BD9-81ED-4DB2-BD59-A6C34878D82A}">
                    <a16:rowId xmlns:a16="http://schemas.microsoft.com/office/drawing/2014/main" val="421346527"/>
                  </a:ext>
                </a:extLst>
              </a:tr>
              <a:tr h="86189">
                <a:tc>
                  <a:txBody>
                    <a:bodyPr/>
                    <a:lstStyle/>
                    <a:p>
                      <a:pPr algn="just">
                        <a:lnSpc>
                          <a:spcPct val="150000"/>
                        </a:lnSpc>
                        <a:spcAft>
                          <a:spcPts val="800"/>
                        </a:spcAft>
                      </a:pPr>
                      <a:r>
                        <a:rPr lang="fr-FR" sz="1100" kern="0">
                          <a:effectLst/>
                          <a:latin typeface="Bahnschrift SemiBold Condensed" panose="020B0502040204020203" pitchFamily="34" charset="0"/>
                          <a:ea typeface="Times New Roman" panose="02020603050405020304" pitchFamily="18" charset="0"/>
                          <a:cs typeface="Times New Roman" panose="02020603050405020304" pitchFamily="18" charset="0"/>
                        </a:rPr>
                        <a:t> </a:t>
                      </a:r>
                      <a:endParaRPr lang="en-US" sz="1100" kern="100">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noFill/>
                  </a:tcPr>
                </a:tc>
                <a:tc>
                  <a:txBody>
                    <a:bodyPr/>
                    <a:lstStyle/>
                    <a:p>
                      <a:pPr>
                        <a:lnSpc>
                          <a:spcPct val="150000"/>
                        </a:lnSpc>
                        <a:spcAft>
                          <a:spcPts val="800"/>
                        </a:spcAft>
                      </a:pPr>
                      <a:r>
                        <a:rPr lang="fr-FR" sz="1100" kern="0" dirty="0">
                          <a:effectLst/>
                          <a:latin typeface="Bahnschrift SemiBold Condensed" panose="020B0502040204020203" pitchFamily="34" charset="0"/>
                          <a:ea typeface="Times New Roman" panose="02020603050405020304" pitchFamily="18" charset="0"/>
                          <a:cs typeface="Times New Roman" panose="02020603050405020304" pitchFamily="18" charset="0"/>
                        </a:rPr>
                        <a:t> </a:t>
                      </a:r>
                      <a:endParaRPr lang="en-US" sz="11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noFill/>
                  </a:tcPr>
                </a:tc>
                <a:tc>
                  <a:txBody>
                    <a:bodyPr/>
                    <a:lstStyle/>
                    <a:p>
                      <a:pPr algn="just">
                        <a:lnSpc>
                          <a:spcPct val="150000"/>
                        </a:lnSpc>
                        <a:spcAft>
                          <a:spcPts val="800"/>
                        </a:spcAft>
                      </a:pPr>
                      <a:r>
                        <a:rPr lang="fr-BE" sz="1100" kern="0" dirty="0">
                          <a:solidFill>
                            <a:srgbClr val="FFFFFF"/>
                          </a:solidFill>
                          <a:effectLst/>
                          <a:latin typeface="Bahnschrift SemiBold Condensed" panose="020B0502040204020203" pitchFamily="34" charset="0"/>
                          <a:ea typeface="Times New Roman" panose="02020603050405020304" pitchFamily="18" charset="0"/>
                          <a:cs typeface="Calibri" panose="020F0502020204030204" pitchFamily="34" charset="0"/>
                        </a:rPr>
                        <a:t> </a:t>
                      </a:r>
                      <a:endParaRPr lang="en-US" sz="11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noFill/>
                  </a:tcPr>
                </a:tc>
                <a:extLst>
                  <a:ext uri="{0D108BD9-81ED-4DB2-BD59-A6C34878D82A}">
                    <a16:rowId xmlns:a16="http://schemas.microsoft.com/office/drawing/2014/main" val="946426758"/>
                  </a:ext>
                </a:extLst>
              </a:tr>
              <a:tr h="1746744">
                <a:tc>
                  <a:txBody>
                    <a:bodyPr/>
                    <a:lstStyle/>
                    <a:p>
                      <a:pPr algn="just">
                        <a:lnSpc>
                          <a:spcPct val="150000"/>
                        </a:lnSpc>
                        <a:spcAft>
                          <a:spcPts val="800"/>
                        </a:spcAft>
                      </a:pPr>
                      <a:r>
                        <a:rPr lang="fr-FR" sz="14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b)</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p>
                      <a:pPr algn="l">
                        <a:lnSpc>
                          <a:spcPct val="200000"/>
                        </a:lnSpc>
                        <a:spcAft>
                          <a:spcPts val="800"/>
                        </a:spcAft>
                      </a:pPr>
                      <a:r>
                        <a:rPr lang="fr-FR" sz="14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En renonçant au deuxième droit naturel, le __________________________________________, les hommes se soumettent au pouvoir _____________________________________________.</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fr-FR" sz="1400" kern="0" dirty="0">
                          <a:effectLst/>
                          <a:latin typeface="Bahnschrift SemiBold Condensed" panose="020B0502040204020203" pitchFamily="34" charset="0"/>
                          <a:ea typeface="Times New Roman" panose="02020603050405020304" pitchFamily="18" charset="0"/>
                          <a:cs typeface="Times New Roman" panose="02020603050405020304" pitchFamily="18" charset="0"/>
                        </a:rPr>
                        <a:t> </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solidFill>
                      <a:srgbClr val="D6DFE0"/>
                    </a:solidFill>
                  </a:tcPr>
                </a:tc>
                <a:tc>
                  <a:txBody>
                    <a:bodyPr/>
                    <a:lstStyle/>
                    <a:p>
                      <a:pPr>
                        <a:lnSpc>
                          <a:spcPct val="150000"/>
                        </a:lnSpc>
                        <a:spcAft>
                          <a:spcPts val="800"/>
                        </a:spcAft>
                      </a:pPr>
                      <a:r>
                        <a:rPr lang="fr-FR" sz="1400" kern="0" dirty="0">
                          <a:effectLst/>
                          <a:latin typeface="Bahnschrift SemiBold Condensed" panose="020B0502040204020203" pitchFamily="34" charset="0"/>
                          <a:ea typeface="Times New Roman" panose="02020603050405020304" pitchFamily="18" charset="0"/>
                          <a:cs typeface="Times New Roman" panose="02020603050405020304" pitchFamily="18" charset="0"/>
                        </a:rPr>
                        <a:t> </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tcPr>
                </a:tc>
                <a:tc>
                  <a:txBody>
                    <a:bodyPr/>
                    <a:lstStyle/>
                    <a:p>
                      <a:pPr algn="just">
                        <a:lnSpc>
                          <a:spcPct val="200000"/>
                        </a:lnSpc>
                        <a:spcAft>
                          <a:spcPts val="800"/>
                        </a:spcAft>
                      </a:pPr>
                      <a:r>
                        <a:rPr lang="fr-BE" sz="1400" kern="0" dirty="0">
                          <a:solidFill>
                            <a:srgbClr val="000000"/>
                          </a:solidFill>
                          <a:effectLst/>
                          <a:latin typeface="Bahnschrift SemiBold Condensed" panose="020B0502040204020203" pitchFamily="34" charset="0"/>
                          <a:ea typeface="Times New Roman" panose="02020603050405020304" pitchFamily="18" charset="0"/>
                          <a:cs typeface="Calibri" panose="020F0502020204030204" pitchFamily="34" charset="0"/>
                        </a:rPr>
                        <a:t>b)</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fr-FR" sz="1400" kern="0" dirty="0">
                          <a:solidFill>
                            <a:srgbClr val="000000"/>
                          </a:solidFill>
                          <a:effectLst/>
                          <a:latin typeface="Bahnschrift SemiBold Condensed" panose="020B0502040204020203" pitchFamily="34" charset="0"/>
                          <a:ea typeface="Times New Roman" panose="02020603050405020304" pitchFamily="18" charset="0"/>
                          <a:cs typeface="Times New Roman" panose="02020603050405020304" pitchFamily="18" charset="0"/>
                        </a:rPr>
                        <a:t>Celui-ci doit garantir une __________________________________________________________________ en toute neutralité.</a:t>
                      </a:r>
                      <a:endParaRPr lang="en-US" sz="1400" kern="100" dirty="0">
                        <a:effectLst/>
                        <a:latin typeface="Bahnschrift SemiBold Condensed" panose="020B0502040204020203" pitchFamily="34" charset="0"/>
                        <a:ea typeface="Calibri" panose="020F0502020204030204" pitchFamily="34" charset="0"/>
                        <a:cs typeface="Times New Roman" panose="02020603050405020304" pitchFamily="18" charset="0"/>
                      </a:endParaRPr>
                    </a:p>
                  </a:txBody>
                  <a:tcPr marL="24209" marR="24209" marT="0" marB="0">
                    <a:lnL>
                      <a:noFill/>
                    </a:lnL>
                    <a:lnR>
                      <a:noFill/>
                    </a:lnR>
                    <a:lnT>
                      <a:noFill/>
                    </a:lnT>
                    <a:lnB>
                      <a:noFill/>
                    </a:lnB>
                    <a:solidFill>
                      <a:srgbClr val="ECF0F0"/>
                    </a:solidFill>
                  </a:tcPr>
                </a:tc>
                <a:extLst>
                  <a:ext uri="{0D108BD9-81ED-4DB2-BD59-A6C34878D82A}">
                    <a16:rowId xmlns:a16="http://schemas.microsoft.com/office/drawing/2014/main" val="3304013344"/>
                  </a:ext>
                </a:extLst>
              </a:tr>
            </a:tbl>
          </a:graphicData>
        </a:graphic>
      </p:graphicFrame>
      <p:sp>
        <p:nvSpPr>
          <p:cNvPr id="14" name="TextBox 13">
            <a:extLst>
              <a:ext uri="{FF2B5EF4-FFF2-40B4-BE49-F238E27FC236}">
                <a16:creationId xmlns:a16="http://schemas.microsoft.com/office/drawing/2014/main" id="{77D0E8E7-0F14-5291-9D04-EAE1E8E654C8}"/>
              </a:ext>
            </a:extLst>
          </p:cNvPr>
          <p:cNvSpPr txBox="1"/>
          <p:nvPr/>
        </p:nvSpPr>
        <p:spPr>
          <a:xfrm>
            <a:off x="234487" y="883464"/>
            <a:ext cx="6096654" cy="462050"/>
          </a:xfrm>
          <a:prstGeom prst="rect">
            <a:avLst/>
          </a:prstGeom>
          <a:noFill/>
        </p:spPr>
        <p:txBody>
          <a:bodyPr wrap="square">
            <a:spAutoFit/>
          </a:bodyPr>
          <a:lstStyle/>
          <a:p>
            <a:pPr algn="just">
              <a:lnSpc>
                <a:spcPct val="150000"/>
              </a:lnSpc>
              <a:spcAft>
                <a:spcPts val="800"/>
              </a:spcAft>
            </a:pPr>
            <a:r>
              <a:rPr lang="fr-FR" sz="1800" kern="100" dirty="0">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Afin de vivre dans une société…</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E61C9442-90ED-073C-C2E3-CBCAB9B0325F}"/>
              </a:ext>
            </a:extLst>
          </p:cNvPr>
          <p:cNvSpPr txBox="1"/>
          <p:nvPr/>
        </p:nvSpPr>
        <p:spPr>
          <a:xfrm>
            <a:off x="1595752" y="2625538"/>
            <a:ext cx="3440365" cy="338554"/>
          </a:xfrm>
          <a:prstGeom prst="rect">
            <a:avLst/>
          </a:prstGeom>
          <a:solidFill>
            <a:srgbClr val="A3B6B9"/>
          </a:solidFill>
        </p:spPr>
        <p:txBody>
          <a:bodyPr wrap="none" rtlCol="0">
            <a:spAutoFit/>
          </a:bodyPr>
          <a:lstStyle/>
          <a:p>
            <a:r>
              <a:rPr lang="en-GB" sz="1600" dirty="0">
                <a:solidFill>
                  <a:schemeClr val="bg1"/>
                </a:solidFill>
                <a:latin typeface="Bahnschrift SemiBold Condensed" panose="020B0502040204020203" pitchFamily="34" charset="0"/>
              </a:rPr>
              <a:t>droit naturel de tout faire pour conserver </a:t>
            </a:r>
            <a:r>
              <a:rPr lang="en-GB" sz="1600" dirty="0" err="1">
                <a:solidFill>
                  <a:schemeClr val="bg1"/>
                </a:solidFill>
                <a:latin typeface="Bahnschrift SemiBold Condensed" panose="020B0502040204020203" pitchFamily="34" charset="0"/>
              </a:rPr>
              <a:t>sa</a:t>
            </a:r>
            <a:r>
              <a:rPr lang="en-GB" sz="1600" dirty="0">
                <a:solidFill>
                  <a:schemeClr val="bg1"/>
                </a:solidFill>
                <a:latin typeface="Bahnschrift SemiBold Condensed" panose="020B0502040204020203" pitchFamily="34" charset="0"/>
              </a:rPr>
              <a:t> vie</a:t>
            </a:r>
            <a:endParaRPr lang="en-US" sz="1600" dirty="0">
              <a:solidFill>
                <a:schemeClr val="bg1"/>
              </a:solidFill>
              <a:latin typeface="Bahnschrift SemiBold Condensed" panose="020B0502040204020203" pitchFamily="34" charset="0"/>
            </a:endParaRPr>
          </a:p>
        </p:txBody>
      </p:sp>
      <p:sp>
        <p:nvSpPr>
          <p:cNvPr id="17" name="TextBox 16">
            <a:extLst>
              <a:ext uri="{FF2B5EF4-FFF2-40B4-BE49-F238E27FC236}">
                <a16:creationId xmlns:a16="http://schemas.microsoft.com/office/drawing/2014/main" id="{0F9DED5F-6C0C-A597-DB1F-229655E0A29B}"/>
              </a:ext>
            </a:extLst>
          </p:cNvPr>
          <p:cNvSpPr txBox="1"/>
          <p:nvPr/>
        </p:nvSpPr>
        <p:spPr>
          <a:xfrm>
            <a:off x="754657" y="3504336"/>
            <a:ext cx="787395" cy="338554"/>
          </a:xfrm>
          <a:prstGeom prst="rect">
            <a:avLst/>
          </a:prstGeom>
          <a:solidFill>
            <a:srgbClr val="A3B6B9"/>
          </a:solidFill>
        </p:spPr>
        <p:txBody>
          <a:bodyPr wrap="none" rtlCol="0">
            <a:spAutoFit/>
          </a:bodyPr>
          <a:lstStyle/>
          <a:p>
            <a:r>
              <a:rPr lang="en-GB" sz="1600" dirty="0" err="1">
                <a:solidFill>
                  <a:schemeClr val="bg1"/>
                </a:solidFill>
                <a:latin typeface="Bahnschrift SemiBold Condensed" panose="020B0502040204020203" pitchFamily="34" charset="0"/>
              </a:rPr>
              <a:t>législatif</a:t>
            </a:r>
            <a:endParaRPr lang="en-US" sz="1600" dirty="0">
              <a:solidFill>
                <a:schemeClr val="bg1"/>
              </a:solidFill>
              <a:latin typeface="Bahnschrift SemiBold Condensed" panose="020B0502040204020203" pitchFamily="34" charset="0"/>
            </a:endParaRPr>
          </a:p>
        </p:txBody>
      </p:sp>
      <p:sp>
        <p:nvSpPr>
          <p:cNvPr id="18" name="TextBox 17">
            <a:extLst>
              <a:ext uri="{FF2B5EF4-FFF2-40B4-BE49-F238E27FC236}">
                <a16:creationId xmlns:a16="http://schemas.microsoft.com/office/drawing/2014/main" id="{74257C8C-35C1-2E8F-D0C9-B2B2F927CB2E}"/>
              </a:ext>
            </a:extLst>
          </p:cNvPr>
          <p:cNvSpPr txBox="1"/>
          <p:nvPr/>
        </p:nvSpPr>
        <p:spPr>
          <a:xfrm>
            <a:off x="3791537" y="3504336"/>
            <a:ext cx="740908" cy="338554"/>
          </a:xfrm>
          <a:prstGeom prst="rect">
            <a:avLst/>
          </a:prstGeom>
          <a:solidFill>
            <a:srgbClr val="A3B6B9"/>
          </a:solidFill>
        </p:spPr>
        <p:txBody>
          <a:bodyPr wrap="none" rtlCol="0">
            <a:spAutoFit/>
          </a:bodyPr>
          <a:lstStyle/>
          <a:p>
            <a:r>
              <a:rPr lang="en-GB" sz="1600" dirty="0" err="1">
                <a:solidFill>
                  <a:schemeClr val="bg1"/>
                </a:solidFill>
                <a:latin typeface="Bahnschrift SemiBold Condensed" panose="020B0502040204020203" pitchFamily="34" charset="0"/>
              </a:rPr>
              <a:t>judicatif</a:t>
            </a:r>
            <a:endParaRPr lang="en-US" sz="1600" dirty="0">
              <a:solidFill>
                <a:schemeClr val="bg1"/>
              </a:solidFill>
              <a:latin typeface="Bahnschrift SemiBold Condensed" panose="020B0502040204020203" pitchFamily="34" charset="0"/>
            </a:endParaRPr>
          </a:p>
        </p:txBody>
      </p:sp>
      <p:sp>
        <p:nvSpPr>
          <p:cNvPr id="19" name="TextBox 18">
            <a:extLst>
              <a:ext uri="{FF2B5EF4-FFF2-40B4-BE49-F238E27FC236}">
                <a16:creationId xmlns:a16="http://schemas.microsoft.com/office/drawing/2014/main" id="{22E83B06-4973-90BB-A071-158B62CB8737}"/>
              </a:ext>
            </a:extLst>
          </p:cNvPr>
          <p:cNvSpPr txBox="1"/>
          <p:nvPr/>
        </p:nvSpPr>
        <p:spPr>
          <a:xfrm>
            <a:off x="3532083" y="4608279"/>
            <a:ext cx="1107996" cy="338554"/>
          </a:xfrm>
          <a:prstGeom prst="rect">
            <a:avLst/>
          </a:prstGeom>
          <a:solidFill>
            <a:srgbClr val="A3B6B9"/>
          </a:solidFill>
        </p:spPr>
        <p:txBody>
          <a:bodyPr wrap="none" rtlCol="0">
            <a:spAutoFit/>
          </a:bodyPr>
          <a:lstStyle/>
          <a:p>
            <a:r>
              <a:rPr lang="en-GB" sz="1600" dirty="0">
                <a:solidFill>
                  <a:schemeClr val="bg1"/>
                </a:solidFill>
                <a:latin typeface="Bahnschrift SemiBold Condensed" panose="020B0502040204020203" pitchFamily="34" charset="0"/>
              </a:rPr>
              <a:t>droit de </a:t>
            </a:r>
            <a:r>
              <a:rPr lang="en-GB" sz="1600" dirty="0" err="1">
                <a:solidFill>
                  <a:schemeClr val="bg1"/>
                </a:solidFill>
                <a:latin typeface="Bahnschrift SemiBold Condensed" panose="020B0502040204020203" pitchFamily="34" charset="0"/>
              </a:rPr>
              <a:t>punir</a:t>
            </a:r>
            <a:endParaRPr lang="en-US" sz="1600" dirty="0">
              <a:solidFill>
                <a:schemeClr val="bg1"/>
              </a:solidFill>
              <a:latin typeface="Bahnschrift SemiBold Condensed" panose="020B0502040204020203" pitchFamily="34" charset="0"/>
            </a:endParaRPr>
          </a:p>
        </p:txBody>
      </p:sp>
      <p:sp>
        <p:nvSpPr>
          <p:cNvPr id="20" name="TextBox 19">
            <a:extLst>
              <a:ext uri="{FF2B5EF4-FFF2-40B4-BE49-F238E27FC236}">
                <a16:creationId xmlns:a16="http://schemas.microsoft.com/office/drawing/2014/main" id="{50D40BFE-A608-C56B-F03F-A5ECDB838441}"/>
              </a:ext>
            </a:extLst>
          </p:cNvPr>
          <p:cNvSpPr txBox="1"/>
          <p:nvPr/>
        </p:nvSpPr>
        <p:spPr>
          <a:xfrm>
            <a:off x="2978085" y="5039627"/>
            <a:ext cx="731290" cy="338554"/>
          </a:xfrm>
          <a:prstGeom prst="rect">
            <a:avLst/>
          </a:prstGeom>
          <a:solidFill>
            <a:srgbClr val="A3B6B9"/>
          </a:solidFill>
        </p:spPr>
        <p:txBody>
          <a:bodyPr wrap="none" rtlCol="0">
            <a:spAutoFit/>
          </a:bodyPr>
          <a:lstStyle/>
          <a:p>
            <a:r>
              <a:rPr lang="en-GB" sz="1600" dirty="0" err="1">
                <a:solidFill>
                  <a:schemeClr val="bg1"/>
                </a:solidFill>
                <a:latin typeface="Bahnschrift SemiBold Condensed" panose="020B0502040204020203" pitchFamily="34" charset="0"/>
              </a:rPr>
              <a:t>exécutif</a:t>
            </a:r>
            <a:endParaRPr lang="en-US" sz="1600" dirty="0">
              <a:solidFill>
                <a:schemeClr val="bg1"/>
              </a:solidFill>
              <a:latin typeface="Bahnschrift SemiBold Condensed" panose="020B0502040204020203" pitchFamily="34" charset="0"/>
            </a:endParaRPr>
          </a:p>
        </p:txBody>
      </p:sp>
      <p:sp>
        <p:nvSpPr>
          <p:cNvPr id="21" name="TextBox 20">
            <a:extLst>
              <a:ext uri="{FF2B5EF4-FFF2-40B4-BE49-F238E27FC236}">
                <a16:creationId xmlns:a16="http://schemas.microsoft.com/office/drawing/2014/main" id="{923C9042-09E1-E766-9154-D1E2A45B34D9}"/>
              </a:ext>
            </a:extLst>
          </p:cNvPr>
          <p:cNvSpPr txBox="1"/>
          <p:nvPr/>
        </p:nvSpPr>
        <p:spPr>
          <a:xfrm>
            <a:off x="5965496" y="3079910"/>
            <a:ext cx="2646878" cy="338554"/>
          </a:xfrm>
          <a:prstGeom prst="rect">
            <a:avLst/>
          </a:prstGeom>
          <a:solidFill>
            <a:srgbClr val="A3B6B9"/>
          </a:solidFill>
        </p:spPr>
        <p:txBody>
          <a:bodyPr wrap="none" rtlCol="0">
            <a:spAutoFit/>
          </a:bodyPr>
          <a:lstStyle/>
          <a:p>
            <a:r>
              <a:rPr lang="en-GB" sz="1600" dirty="0">
                <a:solidFill>
                  <a:schemeClr val="bg1"/>
                </a:solidFill>
                <a:latin typeface="Bahnschrift SemiBold Condensed" panose="020B0502040204020203" pitchFamily="34" charset="0"/>
              </a:rPr>
              <a:t>la jouissance de </a:t>
            </a:r>
            <a:r>
              <a:rPr lang="en-GB" sz="1600" dirty="0" err="1">
                <a:solidFill>
                  <a:schemeClr val="bg1"/>
                </a:solidFill>
                <a:latin typeface="Bahnschrift SemiBold Condensed" panose="020B0502040204020203" pitchFamily="34" charset="0"/>
              </a:rPr>
              <a:t>sa</a:t>
            </a:r>
            <a:r>
              <a:rPr lang="en-GB" sz="1600" dirty="0">
                <a:solidFill>
                  <a:schemeClr val="bg1"/>
                </a:solidFill>
                <a:latin typeface="Bahnschrift SemiBold Condensed" panose="020B0502040204020203" pitchFamily="34" charset="0"/>
              </a:rPr>
              <a:t> </a:t>
            </a:r>
            <a:r>
              <a:rPr lang="en-GB" sz="1600" dirty="0" err="1">
                <a:solidFill>
                  <a:schemeClr val="bg1"/>
                </a:solidFill>
                <a:latin typeface="Bahnschrift SemiBold Condensed" panose="020B0502040204020203" pitchFamily="34" charset="0"/>
              </a:rPr>
              <a:t>propriété</a:t>
            </a:r>
            <a:r>
              <a:rPr lang="en-GB" sz="1600" dirty="0">
                <a:solidFill>
                  <a:schemeClr val="bg1"/>
                </a:solidFill>
                <a:latin typeface="Bahnschrift SemiBold Condensed" panose="020B0502040204020203" pitchFamily="34" charset="0"/>
              </a:rPr>
              <a:t> </a:t>
            </a:r>
            <a:r>
              <a:rPr lang="en-GB" sz="1600" dirty="0" err="1">
                <a:solidFill>
                  <a:schemeClr val="bg1"/>
                </a:solidFill>
                <a:latin typeface="Bahnschrift SemiBold Condensed" panose="020B0502040204020203" pitchFamily="34" charset="0"/>
              </a:rPr>
              <a:t>privée</a:t>
            </a:r>
            <a:endParaRPr lang="en-US" sz="1600" dirty="0">
              <a:solidFill>
                <a:schemeClr val="bg1"/>
              </a:solidFill>
              <a:latin typeface="Bahnschrift SemiBold Condensed" panose="020B0502040204020203" pitchFamily="34" charset="0"/>
            </a:endParaRPr>
          </a:p>
        </p:txBody>
      </p:sp>
      <p:sp>
        <p:nvSpPr>
          <p:cNvPr id="22" name="TextBox 21">
            <a:extLst>
              <a:ext uri="{FF2B5EF4-FFF2-40B4-BE49-F238E27FC236}">
                <a16:creationId xmlns:a16="http://schemas.microsoft.com/office/drawing/2014/main" id="{CACFE0FD-8BB1-6D22-AEEC-FCED1D12947E}"/>
              </a:ext>
            </a:extLst>
          </p:cNvPr>
          <p:cNvSpPr txBox="1"/>
          <p:nvPr/>
        </p:nvSpPr>
        <p:spPr>
          <a:xfrm>
            <a:off x="7734775" y="4701073"/>
            <a:ext cx="2715808" cy="338554"/>
          </a:xfrm>
          <a:prstGeom prst="rect">
            <a:avLst/>
          </a:prstGeom>
          <a:solidFill>
            <a:srgbClr val="A3B6B9"/>
          </a:solidFill>
        </p:spPr>
        <p:txBody>
          <a:bodyPr wrap="none" rtlCol="0">
            <a:spAutoFit/>
          </a:bodyPr>
          <a:lstStyle/>
          <a:p>
            <a:r>
              <a:rPr lang="en-GB" sz="1600" dirty="0" err="1">
                <a:solidFill>
                  <a:schemeClr val="bg1"/>
                </a:solidFill>
                <a:latin typeface="Bahnschrift SemiBold Condensed" panose="020B0502040204020203" pitchFamily="34" charset="0"/>
              </a:rPr>
              <a:t>exécution</a:t>
            </a:r>
            <a:r>
              <a:rPr lang="en-GB" sz="1600" dirty="0">
                <a:solidFill>
                  <a:schemeClr val="bg1"/>
                </a:solidFill>
                <a:latin typeface="Bahnschrift SemiBold Condensed" panose="020B0502040204020203" pitchFamily="34" charset="0"/>
              </a:rPr>
              <a:t> des </a:t>
            </a:r>
            <a:r>
              <a:rPr lang="en-GB" sz="1600" dirty="0" err="1">
                <a:solidFill>
                  <a:schemeClr val="bg1"/>
                </a:solidFill>
                <a:latin typeface="Bahnschrift SemiBold Condensed" panose="020B0502040204020203" pitchFamily="34" charset="0"/>
              </a:rPr>
              <a:t>lois</a:t>
            </a:r>
            <a:r>
              <a:rPr lang="en-GB" sz="1600" dirty="0">
                <a:solidFill>
                  <a:schemeClr val="bg1"/>
                </a:solidFill>
                <a:latin typeface="Bahnschrift SemiBold Condensed" panose="020B0502040204020203" pitchFamily="34" charset="0"/>
              </a:rPr>
              <a:t> </a:t>
            </a:r>
            <a:r>
              <a:rPr lang="en-GB" sz="1600" dirty="0" err="1">
                <a:solidFill>
                  <a:schemeClr val="bg1"/>
                </a:solidFill>
                <a:latin typeface="Bahnschrift SemiBold Condensed" panose="020B0502040204020203" pitchFamily="34" charset="0"/>
              </a:rPr>
              <a:t>en</a:t>
            </a:r>
            <a:r>
              <a:rPr lang="en-GB" sz="1600" dirty="0">
                <a:solidFill>
                  <a:schemeClr val="bg1"/>
                </a:solidFill>
                <a:latin typeface="Bahnschrift SemiBold Condensed" panose="020B0502040204020203" pitchFamily="34" charset="0"/>
              </a:rPr>
              <a:t> </a:t>
            </a:r>
            <a:r>
              <a:rPr lang="en-GB" sz="1600" dirty="0" err="1">
                <a:solidFill>
                  <a:schemeClr val="bg1"/>
                </a:solidFill>
                <a:latin typeface="Bahnschrift SemiBold Condensed" panose="020B0502040204020203" pitchFamily="34" charset="0"/>
              </a:rPr>
              <a:t>toute</a:t>
            </a:r>
            <a:r>
              <a:rPr lang="en-GB" sz="1600" dirty="0">
                <a:solidFill>
                  <a:schemeClr val="bg1"/>
                </a:solidFill>
                <a:latin typeface="Bahnschrift SemiBold Condensed" panose="020B0502040204020203" pitchFamily="34" charset="0"/>
              </a:rPr>
              <a:t> </a:t>
            </a:r>
            <a:r>
              <a:rPr lang="en-GB" sz="1600" dirty="0" err="1">
                <a:solidFill>
                  <a:schemeClr val="bg1"/>
                </a:solidFill>
                <a:latin typeface="Bahnschrift SemiBold Condensed" panose="020B0502040204020203" pitchFamily="34" charset="0"/>
              </a:rPr>
              <a:t>neutralité</a:t>
            </a:r>
            <a:endParaRPr lang="en-US" sz="1600" dirty="0">
              <a:solidFill>
                <a:schemeClr val="bg1"/>
              </a:solidFill>
              <a:latin typeface="Bahnschrift SemiBold Condensed" panose="020B0502040204020203" pitchFamily="34" charset="0"/>
            </a:endParaRPr>
          </a:p>
        </p:txBody>
      </p:sp>
    </p:spTree>
    <p:extLst>
      <p:ext uri="{BB962C8B-B14F-4D97-AF65-F5344CB8AC3E}">
        <p14:creationId xmlns:p14="http://schemas.microsoft.com/office/powerpoint/2010/main" val="54495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II.6. : La</a:t>
            </a:r>
            <a:r>
              <a:rPr kumimoji="0" lang="fr-BE" altLang="en-US" b="0" i="0" u="none" strike="noStrike" cap="none" normalizeH="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souveraineté limitée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Table 6">
            <a:extLst>
              <a:ext uri="{FF2B5EF4-FFF2-40B4-BE49-F238E27FC236}">
                <a16:creationId xmlns:a16="http://schemas.microsoft.com/office/drawing/2014/main" id="{E25296A1-5202-BE25-5D0B-D4755077A909}"/>
              </a:ext>
            </a:extLst>
          </p:cNvPr>
          <p:cNvGraphicFramePr>
            <a:graphicFrameLocks noGrp="1"/>
          </p:cNvGraphicFramePr>
          <p:nvPr/>
        </p:nvGraphicFramePr>
        <p:xfrm>
          <a:off x="856840" y="1612826"/>
          <a:ext cx="10478319" cy="970598"/>
        </p:xfrm>
        <a:graphic>
          <a:graphicData uri="http://schemas.openxmlformats.org/drawingml/2006/table">
            <a:tbl>
              <a:tblPr firstRow="1" firstCol="1" bandRow="1"/>
              <a:tblGrid>
                <a:gridCol w="4587698">
                  <a:extLst>
                    <a:ext uri="{9D8B030D-6E8A-4147-A177-3AD203B41FA5}">
                      <a16:colId xmlns:a16="http://schemas.microsoft.com/office/drawing/2014/main" val="332609382"/>
                    </a:ext>
                  </a:extLst>
                </a:gridCol>
                <a:gridCol w="1138094">
                  <a:extLst>
                    <a:ext uri="{9D8B030D-6E8A-4147-A177-3AD203B41FA5}">
                      <a16:colId xmlns:a16="http://schemas.microsoft.com/office/drawing/2014/main" val="2630313863"/>
                    </a:ext>
                  </a:extLst>
                </a:gridCol>
                <a:gridCol w="4752527">
                  <a:extLst>
                    <a:ext uri="{9D8B030D-6E8A-4147-A177-3AD203B41FA5}">
                      <a16:colId xmlns:a16="http://schemas.microsoft.com/office/drawing/2014/main" val="1452249321"/>
                    </a:ext>
                  </a:extLst>
                </a:gridCol>
              </a:tblGrid>
              <a:tr h="0">
                <a:tc>
                  <a:txBody>
                    <a:bodyPr/>
                    <a:lstStyle/>
                    <a:p>
                      <a:pPr algn="ctr">
                        <a:lnSpc>
                          <a:spcPct val="150000"/>
                        </a:lnSpc>
                        <a:spcBef>
                          <a:spcPts val="720"/>
                        </a:spcBef>
                        <a:spcAft>
                          <a:spcPts val="720"/>
                        </a:spcAft>
                      </a:pPr>
                      <a:r>
                        <a:rPr lang="fr-CH" sz="1200" b="1" kern="100" dirty="0">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DÉFINITION ABSOLUTISME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720"/>
                        </a:spcBef>
                        <a:spcAft>
                          <a:spcPts val="720"/>
                        </a:spcAft>
                      </a:pPr>
                      <a:r>
                        <a:rPr lang="fr-CH" sz="1200" b="1" kern="100" dirty="0">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Système politique dans lequel le souverain est au-dessus des lois et les sujets ont très peu de droits.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ECF0F0"/>
                    </a:solidFill>
                  </a:tcPr>
                </a:tc>
                <a:tc>
                  <a:txBody>
                    <a:bodyPr/>
                    <a:lstStyle/>
                    <a:p>
                      <a:pPr algn="ctr">
                        <a:lnSpc>
                          <a:spcPct val="150000"/>
                        </a:lnSpc>
                        <a:spcBef>
                          <a:spcPts val="720"/>
                        </a:spcBef>
                        <a:spcAft>
                          <a:spcPts val="72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50000"/>
                        </a:lnSpc>
                        <a:spcBef>
                          <a:spcPts val="720"/>
                        </a:spcBef>
                        <a:spcAft>
                          <a:spcPts val="720"/>
                        </a:spcAft>
                      </a:pPr>
                      <a:r>
                        <a:rPr lang="fr-BE" sz="1200" b="1" kern="100" dirty="0">
                          <a:effectLst/>
                          <a:latin typeface="Bahnschrift SemiBold SemiConden" panose="020B0502040204020203" pitchFamily="34" charset="0"/>
                          <a:ea typeface="Calibri" panose="020F0502020204030204" pitchFamily="34" charset="0"/>
                          <a:cs typeface="Times New Roman" panose="02020603050405020304" pitchFamily="18" charset="0"/>
                        </a:rPr>
                        <a:t>DEFINITION LIBERALISME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720"/>
                        </a:spcBef>
                        <a:spcAft>
                          <a:spcPts val="720"/>
                        </a:spcAft>
                      </a:pPr>
                      <a:r>
                        <a:rPr lang="fr-CH" sz="1200" b="1" kern="100" dirty="0">
                          <a:effectLst/>
                          <a:latin typeface="Bahnschrift SemiBold SemiConden" panose="020B0502040204020203" pitchFamily="34" charset="0"/>
                          <a:ea typeface="Calibri" panose="020F0502020204030204" pitchFamily="34" charset="0"/>
                          <a:cs typeface="Times New Roman" panose="02020603050405020304" pitchFamily="18" charset="0"/>
                        </a:rPr>
                        <a:t>Système politique dans lequel le pouvoir du gouvernement est limité et la liberté des citoyens est aussi grande que possible.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830662820"/>
                  </a:ext>
                </a:extLst>
              </a:tr>
            </a:tbl>
          </a:graphicData>
        </a:graphic>
      </p:graphicFrame>
      <p:sp>
        <p:nvSpPr>
          <p:cNvPr id="10" name="TextBox 9">
            <a:extLst>
              <a:ext uri="{FF2B5EF4-FFF2-40B4-BE49-F238E27FC236}">
                <a16:creationId xmlns:a16="http://schemas.microsoft.com/office/drawing/2014/main" id="{2C365343-9587-83C1-7BAC-4EDC4E8E8CB1}"/>
              </a:ext>
            </a:extLst>
          </p:cNvPr>
          <p:cNvSpPr txBox="1"/>
          <p:nvPr/>
        </p:nvSpPr>
        <p:spPr>
          <a:xfrm>
            <a:off x="856840" y="3150381"/>
            <a:ext cx="10881268" cy="2005806"/>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fr-FR" kern="100" dirty="0">
                <a:latin typeface="Bahnschrift SemiBold SemiConden" panose="020B0502040204020203" pitchFamily="34" charset="0"/>
                <a:ea typeface="Calibri" panose="020F0502020204030204" pitchFamily="34" charset="0"/>
                <a:cs typeface="Times New Roman" panose="02020603050405020304" pitchFamily="18" charset="0"/>
              </a:rPr>
              <a:t>l</a:t>
            </a:r>
            <a:r>
              <a:rPr lang="fr-FR"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e </a:t>
            </a:r>
            <a:r>
              <a:rPr lang="fr-FR" sz="1800" b="1" kern="100" dirty="0">
                <a:effectLst/>
                <a:latin typeface="Bahnschrift SemiBold SemiConden" panose="020B0502040204020203" pitchFamily="34" charset="0"/>
                <a:ea typeface="Calibri" panose="020F0502020204030204" pitchFamily="34" charset="0"/>
                <a:cs typeface="Times New Roman" panose="02020603050405020304" pitchFamily="18" charset="0"/>
              </a:rPr>
              <a:t>souverain</a:t>
            </a:r>
            <a:r>
              <a:rPr lang="fr-FR"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n’est donc qu’un</a:t>
            </a:r>
            <a:r>
              <a:rPr lang="fr-FR" sz="1800"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lang="fr-FR" sz="1800" b="1"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fonctionnaire</a:t>
            </a:r>
            <a:r>
              <a:rPr lang="fr-FR"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qui est lui aussi </a:t>
            </a:r>
            <a:r>
              <a:rPr lang="fr-FR" sz="1800" b="1"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soumis aux lois</a:t>
            </a:r>
            <a:endParaRPr lang="fr-FR" b="1" kern="100" dirty="0">
              <a:solidFill>
                <a:srgbClr val="739095"/>
              </a:solidFill>
              <a:latin typeface="Bahnschrift SemiBold SemiConden" panose="020B0502040204020203" pitchFamily="34" charset="0"/>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Arial" panose="020B0604020202020204" pitchFamily="34" charset="0"/>
              <a:buChar char="•"/>
            </a:pPr>
            <a:r>
              <a:rPr lang="fr-FR" kern="100" dirty="0">
                <a:latin typeface="Bahnschrift SemiBold SemiConden" panose="020B0502040204020203" pitchFamily="34" charset="0"/>
                <a:ea typeface="Calibri" panose="020F0502020204030204" pitchFamily="34" charset="0"/>
                <a:cs typeface="Times New Roman" panose="02020603050405020304" pitchFamily="18" charset="0"/>
              </a:rPr>
              <a:t>l</a:t>
            </a:r>
            <a:r>
              <a:rPr lang="fr-FR"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e peuple n’abandonne donc pas son autorité, il la </a:t>
            </a:r>
            <a:r>
              <a:rPr lang="fr-FR" sz="1800" b="1" kern="100" dirty="0">
                <a:solidFill>
                  <a:srgbClr val="A3B6B9"/>
                </a:solidFill>
                <a:effectLst/>
                <a:latin typeface="Bahnschrift SemiBold SemiConden" panose="020B0502040204020203" pitchFamily="34" charset="0"/>
                <a:ea typeface="Calibri" panose="020F0502020204030204" pitchFamily="34" charset="0"/>
                <a:cs typeface="Times New Roman" panose="02020603050405020304" pitchFamily="18" charset="0"/>
              </a:rPr>
              <a:t>délègue</a:t>
            </a:r>
            <a:r>
              <a:rPr lang="fr-FR"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a:t>
            </a:r>
            <a:r>
              <a:rPr lang="fr-FR" kern="100" dirty="0">
                <a:latin typeface="Bahnschrift SemiBold SemiConden" panose="020B0502040204020203" pitchFamily="34" charset="0"/>
                <a:ea typeface="Calibri" panose="020F0502020204030204" pitchFamily="34" charset="0"/>
                <a:cs typeface="Times New Roman" panose="02020603050405020304" pitchFamily="18" charset="0"/>
              </a:rPr>
              <a:t>cf</a:t>
            </a:r>
            <a:r>
              <a:rPr lang="fr-FR"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Hobbes)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Arial" panose="020B0604020202020204" pitchFamily="34" charset="0"/>
              <a:buChar char="•"/>
            </a:pPr>
            <a:r>
              <a:rPr lang="fr-FR" kern="100" dirty="0">
                <a:latin typeface="Bahnschrift SemiBold SemiConden" panose="020B0502040204020203" pitchFamily="34" charset="0"/>
                <a:ea typeface="Calibri" panose="020F0502020204030204" pitchFamily="34" charset="0"/>
                <a:cs typeface="Times New Roman" panose="02020603050405020304" pitchFamily="18" charset="0"/>
              </a:rPr>
              <a:t>c</a:t>
            </a:r>
            <a:r>
              <a:rPr lang="fr-FR"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e qui inquiète donc Locke ce n’est pas l’anarchie, mais la </a:t>
            </a:r>
            <a:r>
              <a:rPr lang="fr-FR" sz="1800" b="1" kern="100" dirty="0">
                <a:effectLst/>
                <a:latin typeface="Bahnschrift SemiBold SemiConden" panose="020B0502040204020203" pitchFamily="34" charset="0"/>
                <a:ea typeface="Calibri" panose="020F0502020204030204" pitchFamily="34" charset="0"/>
                <a:cs typeface="Times New Roman" panose="02020603050405020304" pitchFamily="18" charset="0"/>
              </a:rPr>
              <a:t>présence d’un </a:t>
            </a:r>
            <a:r>
              <a:rPr lang="fr-FR" sz="1800" b="1"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pouvoir arbitraire </a:t>
            </a:r>
          </a:p>
          <a:p>
            <a:pPr marL="285750" indent="-285750" algn="just">
              <a:lnSpc>
                <a:spcPct val="150000"/>
              </a:lnSpc>
              <a:spcAft>
                <a:spcPts val="800"/>
              </a:spcAft>
              <a:buFont typeface="Arial" panose="020B0604020202020204" pitchFamily="34" charset="0"/>
              <a:buChar char="•"/>
            </a:pPr>
            <a:r>
              <a:rPr lang="fr-FR"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les individus ne peuvent </a:t>
            </a:r>
            <a:r>
              <a:rPr lang="fr-FR" sz="1800"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jamais renoncer entièrement à leur liberté</a:t>
            </a:r>
          </a:p>
        </p:txBody>
      </p:sp>
    </p:spTree>
    <p:extLst>
      <p:ext uri="{BB962C8B-B14F-4D97-AF65-F5344CB8AC3E}">
        <p14:creationId xmlns:p14="http://schemas.microsoft.com/office/powerpoint/2010/main" val="1567863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51503" y="340506"/>
            <a:ext cx="1851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 :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LOCKE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437092" y="335080"/>
            <a:ext cx="38028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II.6. : La</a:t>
            </a:r>
            <a:r>
              <a:rPr kumimoji="0" lang="fr-BE" altLang="en-US" b="0" i="0" u="none" strike="noStrike" cap="none" normalizeH="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souveraineté limitée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ED8B262-C2CF-E74F-06F4-339371CE5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814146AA-A302-19E3-3B52-EF827873B9C0}"/>
              </a:ext>
            </a:extLst>
          </p:cNvPr>
          <p:cNvSpPr txBox="1"/>
          <p:nvPr/>
        </p:nvSpPr>
        <p:spPr>
          <a:xfrm>
            <a:off x="307421" y="925111"/>
            <a:ext cx="11375707" cy="1813958"/>
          </a:xfrm>
          <a:prstGeom prst="rect">
            <a:avLst/>
          </a:prstGeom>
          <a:noFill/>
        </p:spPr>
        <p:txBody>
          <a:bodyPr wrap="square">
            <a:spAutoFit/>
          </a:bodyPr>
          <a:lstStyle/>
          <a:p>
            <a:pPr algn="just">
              <a:lnSpc>
                <a:spcPct val="150000"/>
              </a:lnSpc>
              <a:spcAft>
                <a:spcPts val="800"/>
              </a:spcAft>
            </a:pPr>
            <a:r>
              <a:rPr lang="fr-FR" sz="1800" kern="100" dirty="0">
                <a:solidFill>
                  <a:srgbClr val="000000"/>
                </a:solidFill>
                <a:effectLst/>
                <a:latin typeface="Bahnschrift SemiBold SemiConden" panose="020B0502040204020203" pitchFamily="34" charset="0"/>
                <a:ea typeface="Calibri" panose="020F0502020204030204" pitchFamily="34" charset="0"/>
                <a:cs typeface="Times New Roman" panose="02020603050405020304" pitchFamily="18" charset="0"/>
              </a:rPr>
              <a:t>Si le souverain ne respecte pas ses fonctions, le peuple a le droit de résilier le contrat social et à contester l’autorité étatique. Dans ce cas, le citoyen a le droit de refuser de manière assumée et publique d'obéir à une loi, un règlement ou un pouvoir jugé injuste.</a:t>
            </a:r>
          </a:p>
          <a:p>
            <a:pPr algn="just">
              <a:lnSpc>
                <a:spcPct val="150000"/>
              </a:lnSpc>
              <a:spcAft>
                <a:spcPts val="800"/>
              </a:spcAft>
            </a:pPr>
            <a:r>
              <a:rPr lang="fr-FR" kern="100" dirty="0">
                <a:solidFill>
                  <a:srgbClr val="000000"/>
                </a:solidFill>
                <a:latin typeface="Bahnschrift SemiBold SemiConden" panose="020B0502040204020203" pitchFamily="34" charset="0"/>
                <a:ea typeface="Calibri" panose="020F0502020204030204" pitchFamily="34" charset="0"/>
                <a:cs typeface="Times New Roman" panose="02020603050405020304" pitchFamily="18" charset="0"/>
              </a:rPr>
              <a:t>Exemples: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On the 30th Anniversary of Tiananmen Square - U.S. Embassy in Uruguay">
            <a:extLst>
              <a:ext uri="{FF2B5EF4-FFF2-40B4-BE49-F238E27FC236}">
                <a16:creationId xmlns:a16="http://schemas.microsoft.com/office/drawing/2014/main" id="{29C26C64-CC95-B55F-5E40-B623A17F2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45755">
            <a:off x="4333635" y="2338690"/>
            <a:ext cx="4008749" cy="24052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50E6CB9C-30F0-2CBB-49F7-66BD9E410161}"/>
              </a:ext>
            </a:extLst>
          </p:cNvPr>
          <p:cNvPicPr>
            <a:picLocks noChangeAspect="1"/>
          </p:cNvPicPr>
          <p:nvPr/>
        </p:nvPicPr>
        <p:blipFill>
          <a:blip r:embed="rId3"/>
          <a:stretch>
            <a:fillRect/>
          </a:stretch>
        </p:blipFill>
        <p:spPr>
          <a:xfrm>
            <a:off x="541577" y="3206980"/>
            <a:ext cx="4133924" cy="27774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id="{7452369A-DDF3-6326-AEFC-519843158D36}"/>
              </a:ext>
            </a:extLst>
          </p:cNvPr>
          <p:cNvPicPr>
            <a:picLocks noChangeAspect="1"/>
          </p:cNvPicPr>
          <p:nvPr/>
        </p:nvPicPr>
        <p:blipFill>
          <a:blip r:embed="rId4"/>
          <a:stretch>
            <a:fillRect/>
          </a:stretch>
        </p:blipFill>
        <p:spPr>
          <a:xfrm>
            <a:off x="7560267" y="3833424"/>
            <a:ext cx="3822386" cy="21500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953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with medium confidence">
            <a:extLst>
              <a:ext uri="{FF2B5EF4-FFF2-40B4-BE49-F238E27FC236}">
                <a16:creationId xmlns:a16="http://schemas.microsoft.com/office/drawing/2014/main" id="{1EFEDA66-145E-81B3-6AB3-F2407C9C8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410" y="3608663"/>
            <a:ext cx="7387590" cy="3279140"/>
          </a:xfrm>
          <a:prstGeom prst="rect">
            <a:avLst/>
          </a:prstGeom>
        </p:spPr>
      </p:pic>
      <p:sp>
        <p:nvSpPr>
          <p:cNvPr id="7" name="TextBox 6">
            <a:extLst>
              <a:ext uri="{FF2B5EF4-FFF2-40B4-BE49-F238E27FC236}">
                <a16:creationId xmlns:a16="http://schemas.microsoft.com/office/drawing/2014/main" id="{453CB15B-749F-7BFF-7EDA-B67F1C21D24C}"/>
              </a:ext>
            </a:extLst>
          </p:cNvPr>
          <p:cNvSpPr txBox="1"/>
          <p:nvPr/>
        </p:nvSpPr>
        <p:spPr>
          <a:xfrm>
            <a:off x="2172494" y="1226634"/>
            <a:ext cx="7847020" cy="1569660"/>
          </a:xfrm>
          <a:prstGeom prst="rect">
            <a:avLst/>
          </a:prstGeom>
          <a:noFill/>
        </p:spPr>
        <p:txBody>
          <a:bodyPr wrap="none" rtlCol="0">
            <a:spAutoFit/>
          </a:bodyPr>
          <a:lstStyle/>
          <a:p>
            <a:pPr algn="ctr"/>
            <a:r>
              <a:rPr lang="en-GB" sz="3200" dirty="0">
                <a:solidFill>
                  <a:schemeClr val="bg1">
                    <a:lumMod val="95000"/>
                  </a:schemeClr>
                </a:solidFill>
                <a:latin typeface="Bahnschrift SemiBold SemiConden" panose="020B0502040204020203" pitchFamily="34" charset="0"/>
              </a:rPr>
              <a:t>PHILOSOPHIE POLITIQUE</a:t>
            </a:r>
          </a:p>
          <a:p>
            <a:pPr algn="ctr"/>
            <a:endParaRPr lang="en-GB" sz="3200" dirty="0">
              <a:latin typeface="Bahnschrift SemiBold SemiConden" panose="020B0502040204020203" pitchFamily="34" charset="0"/>
            </a:endParaRPr>
          </a:p>
          <a:p>
            <a:pPr algn="ctr"/>
            <a:r>
              <a:rPr lang="en-GB" sz="3200" dirty="0">
                <a:solidFill>
                  <a:schemeClr val="tx1">
                    <a:lumMod val="50000"/>
                    <a:lumOff val="50000"/>
                  </a:schemeClr>
                </a:solidFill>
                <a:latin typeface="Bahnschrift SemiBold SemiConden" panose="020B0502040204020203" pitchFamily="34" charset="0"/>
              </a:rPr>
              <a:t>HOBBES       LOCKE       TOCQUEVILLE       RAWLS</a:t>
            </a:r>
            <a:endParaRPr lang="en-US" sz="3200" dirty="0">
              <a:solidFill>
                <a:schemeClr val="tx1">
                  <a:lumMod val="50000"/>
                  <a:lumOff val="50000"/>
                </a:schemeClr>
              </a:solidFill>
              <a:latin typeface="Bahnschrift SemiBold SemiConden" panose="020B0502040204020203" pitchFamily="34" charset="0"/>
            </a:endParaRPr>
          </a:p>
        </p:txBody>
      </p:sp>
    </p:spTree>
    <p:extLst>
      <p:ext uri="{BB962C8B-B14F-4D97-AF65-F5344CB8AC3E}">
        <p14:creationId xmlns:p14="http://schemas.microsoft.com/office/powerpoint/2010/main" val="1838497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0" y="307974"/>
            <a:ext cx="7247061"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449288" y="335080"/>
            <a:ext cx="46313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 </a:t>
            </a:r>
            <a:r>
              <a:rPr kumimoji="0" lang="fr-BE" altLang="en-US"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Liberté &amp; Soumission</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pic>
        <p:nvPicPr>
          <p:cNvPr id="2050" name="Picture 53">
            <a:extLst>
              <a:ext uri="{FF2B5EF4-FFF2-40B4-BE49-F238E27FC236}">
                <a16:creationId xmlns:a16="http://schemas.microsoft.com/office/drawing/2014/main" id="{7614A007-1758-4156-AE5A-A9CBC7291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938"/>
          <a:stretch>
            <a:fillRect/>
          </a:stretch>
        </p:blipFill>
        <p:spPr bwMode="auto">
          <a:xfrm>
            <a:off x="0" y="2799549"/>
            <a:ext cx="4312683" cy="405845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2F97673B-10EF-49B4-9DCB-AD2B922D0B77}"/>
              </a:ext>
            </a:extLst>
          </p:cNvPr>
          <p:cNvSpPr/>
          <p:nvPr/>
        </p:nvSpPr>
        <p:spPr>
          <a:xfrm>
            <a:off x="3959225" y="11195050"/>
            <a:ext cx="2292350" cy="298450"/>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lb-LU"/>
          </a:p>
        </p:txBody>
      </p:sp>
      <p:sp>
        <p:nvSpPr>
          <p:cNvPr id="5" name="Rectangle 5">
            <a:extLst>
              <a:ext uri="{FF2B5EF4-FFF2-40B4-BE49-F238E27FC236}">
                <a16:creationId xmlns:a16="http://schemas.microsoft.com/office/drawing/2014/main" id="{C066196F-9022-4976-A8A9-8F38D6D63949}"/>
              </a:ext>
            </a:extLst>
          </p:cNvPr>
          <p:cNvSpPr>
            <a:spLocks noChangeArrowheads="1"/>
          </p:cNvSpPr>
          <p:nvPr/>
        </p:nvSpPr>
        <p:spPr bwMode="auto">
          <a:xfrm>
            <a:off x="3146425" y="3378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b-LU"/>
          </a:p>
        </p:txBody>
      </p:sp>
      <p:sp>
        <p:nvSpPr>
          <p:cNvPr id="18" name="Rectangle 17">
            <a:extLst>
              <a:ext uri="{FF2B5EF4-FFF2-40B4-BE49-F238E27FC236}">
                <a16:creationId xmlns:a16="http://schemas.microsoft.com/office/drawing/2014/main" id="{4A0A258E-CCC3-46B8-BB03-148A8D40F7BE}"/>
              </a:ext>
            </a:extLst>
          </p:cNvPr>
          <p:cNvSpPr/>
          <p:nvPr/>
        </p:nvSpPr>
        <p:spPr>
          <a:xfrm>
            <a:off x="3070787" y="1443431"/>
            <a:ext cx="6050423" cy="623843"/>
          </a:xfrm>
          <a:prstGeom prst="rect">
            <a:avLst/>
          </a:prstGeom>
          <a:solidFill>
            <a:srgbClr val="ADD3B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b-LU"/>
          </a:p>
        </p:txBody>
      </p:sp>
      <p:sp>
        <p:nvSpPr>
          <p:cNvPr id="17" name="Rectangle 16">
            <a:extLst>
              <a:ext uri="{FF2B5EF4-FFF2-40B4-BE49-F238E27FC236}">
                <a16:creationId xmlns:a16="http://schemas.microsoft.com/office/drawing/2014/main" id="{7E72D416-C8BD-4132-9238-8040B4407796}"/>
              </a:ext>
            </a:extLst>
          </p:cNvPr>
          <p:cNvSpPr/>
          <p:nvPr/>
        </p:nvSpPr>
        <p:spPr>
          <a:xfrm>
            <a:off x="4156206" y="1579168"/>
            <a:ext cx="3879587" cy="372731"/>
          </a:xfrm>
          <a:prstGeom prst="rect">
            <a:avLst/>
          </a:prstGeom>
        </p:spPr>
        <p:txBody>
          <a:bodyPr wrap="none">
            <a:spAutoFit/>
          </a:bodyPr>
          <a:lstStyle/>
          <a:p>
            <a:pPr algn="ctr">
              <a:lnSpc>
                <a:spcPct val="107000"/>
              </a:lnSpc>
              <a:spcAft>
                <a:spcPts val="800"/>
              </a:spcAft>
            </a:pP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L’État est-il ami ou ennemi de la liberté ?</a:t>
            </a:r>
            <a:endParaRPr lang="lb-L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107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916528D-10B8-4C4A-BFDF-AECF042A43FC}"/>
              </a:ext>
            </a:extLst>
          </p:cNvPr>
          <p:cNvPicPr>
            <a:picLocks noChangeAspect="1"/>
          </p:cNvPicPr>
          <p:nvPr/>
        </p:nvPicPr>
        <p:blipFill>
          <a:blip r:embed="rId2">
            <a:clrChange>
              <a:clrFrom>
                <a:srgbClr val="4B4B49"/>
              </a:clrFrom>
              <a:clrTo>
                <a:srgbClr val="4B4B49">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III.1. : 2 sortes de tyrannie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grpSp>
        <p:nvGrpSpPr>
          <p:cNvPr id="7" name="Group 6">
            <a:extLst>
              <a:ext uri="{FF2B5EF4-FFF2-40B4-BE49-F238E27FC236}">
                <a16:creationId xmlns:a16="http://schemas.microsoft.com/office/drawing/2014/main" id="{B5620436-F2D7-4FAE-93B4-12C0081BB2AA}"/>
              </a:ext>
            </a:extLst>
          </p:cNvPr>
          <p:cNvGrpSpPr/>
          <p:nvPr/>
        </p:nvGrpSpPr>
        <p:grpSpPr>
          <a:xfrm>
            <a:off x="1380648" y="947321"/>
            <a:ext cx="3619192" cy="5814206"/>
            <a:chOff x="1380648" y="947321"/>
            <a:chExt cx="3619192" cy="5814206"/>
          </a:xfrm>
        </p:grpSpPr>
        <p:pic>
          <p:nvPicPr>
            <p:cNvPr id="10" name="Picture 9" descr="Text, whiteboard&#10;&#10;Description automatically generated">
              <a:extLst>
                <a:ext uri="{FF2B5EF4-FFF2-40B4-BE49-F238E27FC236}">
                  <a16:creationId xmlns:a16="http://schemas.microsoft.com/office/drawing/2014/main" id="{FDB81FCC-1560-45BE-8FA6-A84C5B0A30C9}"/>
                </a:ext>
              </a:extLst>
            </p:cNvPr>
            <p:cNvPicPr/>
            <p:nvPr/>
          </p:nvPicPr>
          <p:blipFill>
            <a:blip r:embed="rId3"/>
            <a:stretch>
              <a:fillRect/>
            </a:stretch>
          </p:blipFill>
          <p:spPr>
            <a:xfrm>
              <a:off x="1749980" y="947321"/>
              <a:ext cx="3249860" cy="1971676"/>
            </a:xfrm>
            <a:prstGeom prst="rect">
              <a:avLst/>
            </a:prstGeom>
          </p:spPr>
        </p:pic>
        <p:pic>
          <p:nvPicPr>
            <p:cNvPr id="11" name="Picture 10" descr="Text, calendar&#10;&#10;Description automatically generated">
              <a:extLst>
                <a:ext uri="{FF2B5EF4-FFF2-40B4-BE49-F238E27FC236}">
                  <a16:creationId xmlns:a16="http://schemas.microsoft.com/office/drawing/2014/main" id="{7796BD27-E00E-4C69-BE72-6B82752F900A}"/>
                </a:ext>
              </a:extLst>
            </p:cNvPr>
            <p:cNvPicPr/>
            <p:nvPr/>
          </p:nvPicPr>
          <p:blipFill rotWithShape="1">
            <a:blip r:embed="rId4"/>
            <a:srcRect r="50900"/>
            <a:stretch/>
          </p:blipFill>
          <p:spPr>
            <a:xfrm>
              <a:off x="1749980" y="3023371"/>
              <a:ext cx="3249860" cy="3738156"/>
            </a:xfrm>
            <a:prstGeom prst="rect">
              <a:avLst/>
            </a:prstGeom>
          </p:spPr>
        </p:pic>
        <p:sp>
          <p:nvSpPr>
            <p:cNvPr id="6" name="TextBox 5">
              <a:extLst>
                <a:ext uri="{FF2B5EF4-FFF2-40B4-BE49-F238E27FC236}">
                  <a16:creationId xmlns:a16="http://schemas.microsoft.com/office/drawing/2014/main" id="{E2261C74-4663-4CD4-9B82-DC9A98C8285B}"/>
                </a:ext>
              </a:extLst>
            </p:cNvPr>
            <p:cNvSpPr txBox="1"/>
            <p:nvPr/>
          </p:nvSpPr>
          <p:spPr>
            <a:xfrm rot="16200000">
              <a:off x="6714" y="4707783"/>
              <a:ext cx="3117200" cy="369332"/>
            </a:xfrm>
            <a:prstGeom prst="rect">
              <a:avLst/>
            </a:prstGeom>
            <a:noFill/>
          </p:spPr>
          <p:txBody>
            <a:bodyPr wrap="none" rtlCol="0">
              <a:spAutoFit/>
            </a:bodyPr>
            <a:lstStyle/>
            <a:p>
              <a:r>
                <a:rPr lang="en-US" dirty="0">
                  <a:solidFill>
                    <a:srgbClr val="D4DDDE"/>
                  </a:solidFill>
                  <a:latin typeface="Arial Black" panose="020B0A04020102020204" pitchFamily="34" charset="0"/>
                </a:rPr>
                <a:t>GEORGE ORWELL 1984</a:t>
              </a:r>
              <a:endParaRPr lang="lb-LU" dirty="0">
                <a:solidFill>
                  <a:srgbClr val="D4DDDE"/>
                </a:solidFill>
                <a:latin typeface="Arial Black" panose="020B0A04020102020204" pitchFamily="34" charset="0"/>
              </a:endParaRPr>
            </a:p>
          </p:txBody>
        </p:sp>
      </p:grpSp>
      <p:grpSp>
        <p:nvGrpSpPr>
          <p:cNvPr id="8" name="Group 7">
            <a:extLst>
              <a:ext uri="{FF2B5EF4-FFF2-40B4-BE49-F238E27FC236}">
                <a16:creationId xmlns:a16="http://schemas.microsoft.com/office/drawing/2014/main" id="{AF03C9B0-D4FB-4676-B173-BB9413D3B83C}"/>
              </a:ext>
            </a:extLst>
          </p:cNvPr>
          <p:cNvGrpSpPr/>
          <p:nvPr/>
        </p:nvGrpSpPr>
        <p:grpSpPr>
          <a:xfrm>
            <a:off x="5726668" y="953613"/>
            <a:ext cx="3700409" cy="5807914"/>
            <a:chOff x="5726668" y="953613"/>
            <a:chExt cx="3700409" cy="5807914"/>
          </a:xfrm>
        </p:grpSpPr>
        <p:pic>
          <p:nvPicPr>
            <p:cNvPr id="13" name="Picture 12" descr="Text, calendar&#10;&#10;Description automatically generated">
              <a:extLst>
                <a:ext uri="{FF2B5EF4-FFF2-40B4-BE49-F238E27FC236}">
                  <a16:creationId xmlns:a16="http://schemas.microsoft.com/office/drawing/2014/main" id="{DC3F055C-C27B-47F7-B7DE-C241ECEAC9D6}"/>
                </a:ext>
              </a:extLst>
            </p:cNvPr>
            <p:cNvPicPr/>
            <p:nvPr/>
          </p:nvPicPr>
          <p:blipFill rotWithShape="1">
            <a:blip r:embed="rId4"/>
            <a:srcRect l="49672"/>
            <a:stretch/>
          </p:blipFill>
          <p:spPr>
            <a:xfrm>
              <a:off x="6096000" y="3023371"/>
              <a:ext cx="3331077" cy="3738156"/>
            </a:xfrm>
            <a:prstGeom prst="rect">
              <a:avLst/>
            </a:prstGeom>
          </p:spPr>
        </p:pic>
        <p:pic>
          <p:nvPicPr>
            <p:cNvPr id="15" name="Picture 14" descr="Text&#10;&#10;Description automatically generated">
              <a:extLst>
                <a:ext uri="{FF2B5EF4-FFF2-40B4-BE49-F238E27FC236}">
                  <a16:creationId xmlns:a16="http://schemas.microsoft.com/office/drawing/2014/main" id="{75498EE6-C69F-41A6-A1C5-F2A02C7C3E86}"/>
                </a:ext>
              </a:extLst>
            </p:cNvPr>
            <p:cNvPicPr/>
            <p:nvPr/>
          </p:nvPicPr>
          <p:blipFill>
            <a:blip r:embed="rId5"/>
            <a:stretch>
              <a:fillRect/>
            </a:stretch>
          </p:blipFill>
          <p:spPr>
            <a:xfrm>
              <a:off x="6096000" y="953613"/>
              <a:ext cx="3331076" cy="1965384"/>
            </a:xfrm>
            <a:prstGeom prst="rect">
              <a:avLst/>
            </a:prstGeom>
          </p:spPr>
        </p:pic>
        <p:sp>
          <p:nvSpPr>
            <p:cNvPr id="16" name="TextBox 15">
              <a:extLst>
                <a:ext uri="{FF2B5EF4-FFF2-40B4-BE49-F238E27FC236}">
                  <a16:creationId xmlns:a16="http://schemas.microsoft.com/office/drawing/2014/main" id="{34EBE8CD-5A1A-4EEC-9375-C8BFD5BBD04B}"/>
                </a:ext>
              </a:extLst>
            </p:cNvPr>
            <p:cNvSpPr txBox="1"/>
            <p:nvPr/>
          </p:nvSpPr>
          <p:spPr>
            <a:xfrm rot="16200000">
              <a:off x="3403628" y="3754338"/>
              <a:ext cx="5015412" cy="369332"/>
            </a:xfrm>
            <a:prstGeom prst="rect">
              <a:avLst/>
            </a:prstGeom>
            <a:noFill/>
          </p:spPr>
          <p:txBody>
            <a:bodyPr wrap="none" rtlCol="0">
              <a:spAutoFit/>
            </a:bodyPr>
            <a:lstStyle/>
            <a:p>
              <a:r>
                <a:rPr lang="en-US" dirty="0">
                  <a:solidFill>
                    <a:srgbClr val="D4DDDE"/>
                  </a:solidFill>
                  <a:latin typeface="Arial Black" panose="020B0A04020102020204" pitchFamily="34" charset="0"/>
                </a:rPr>
                <a:t>ALDOUS HUXLEY BRAVE NEW WORLD</a:t>
              </a:r>
              <a:endParaRPr lang="lb-LU" dirty="0">
                <a:solidFill>
                  <a:srgbClr val="D4DDDE"/>
                </a:solidFill>
                <a:latin typeface="Arial Black" panose="020B0A04020102020204" pitchFamily="34" charset="0"/>
              </a:endParaRPr>
            </a:p>
          </p:txBody>
        </p:sp>
      </p:grpSp>
    </p:spTree>
    <p:extLst>
      <p:ext uri="{BB962C8B-B14F-4D97-AF65-F5344CB8AC3E}">
        <p14:creationId xmlns:p14="http://schemas.microsoft.com/office/powerpoint/2010/main" val="102695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323941" y="335080"/>
            <a:ext cx="31261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I.1. Hobbes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und</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seine Philosophie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21755633-D444-E0DC-F375-4A5DB0B53866}"/>
              </a:ext>
            </a:extLst>
          </p:cNvPr>
          <p:cNvSpPr txBox="1"/>
          <p:nvPr/>
        </p:nvSpPr>
        <p:spPr>
          <a:xfrm>
            <a:off x="2456714" y="1076913"/>
            <a:ext cx="9259122" cy="5265865"/>
          </a:xfrm>
          <a:prstGeom prst="rect">
            <a:avLst/>
          </a:prstGeom>
          <a:noFill/>
        </p:spPr>
        <p:txBody>
          <a:bodyPr wrap="square">
            <a:spAutoFit/>
          </a:bodyPr>
          <a:lstStyle/>
          <a:p>
            <a:pPr algn="just">
              <a:lnSpc>
                <a:spcPct val="150000"/>
              </a:lnSpc>
              <a:spcAft>
                <a:spcPts val="800"/>
              </a:spcAft>
            </a:pP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Thomas Hobbes ist in genau dem Jahr geboren, in welchem der spanische König Philipp II seine 'unbesiegbare Armada' aussendet, um England zu erobern. Diese Nachricht löste in ganz England eine solche Panik aus, dass Hobbes von seiner Mutter behauptet: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de-DE" sz="14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a:t>
            </a:r>
            <a:r>
              <a:rPr lang="de-DE" sz="1400" kern="100" dirty="0" err="1">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She</a:t>
            </a:r>
            <a:r>
              <a:rPr lang="de-DE" sz="14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lang="de-DE" sz="1400" kern="100" dirty="0" err="1">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did</a:t>
            </a:r>
            <a:r>
              <a:rPr lang="de-DE" sz="14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 bring </a:t>
            </a:r>
            <a:r>
              <a:rPr lang="de-DE" sz="1400" kern="100" dirty="0" err="1">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forth</a:t>
            </a:r>
            <a:r>
              <a:rPr lang="de-DE" sz="14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 Twins at </a:t>
            </a:r>
            <a:r>
              <a:rPr lang="de-DE" sz="1400" kern="100" dirty="0" err="1">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once</a:t>
            </a:r>
            <a:r>
              <a:rPr lang="de-DE" sz="14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lang="de-DE" sz="1400" kern="100" dirty="0" err="1">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both</a:t>
            </a:r>
            <a:r>
              <a:rPr lang="de-DE" sz="14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 Me and Fear.“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Angst spielt in Hobbes' Philosophie eine </a:t>
            </a:r>
            <a:r>
              <a:rPr lang="de-DE" sz="1200" kern="100" dirty="0" err="1">
                <a:effectLst/>
                <a:latin typeface="Bahnschrift SemiBold SemiConden" panose="020B0502040204020203" pitchFamily="34" charset="0"/>
                <a:ea typeface="Calibri" panose="020F0502020204030204" pitchFamily="34" charset="0"/>
                <a:cs typeface="Times New Roman" panose="02020603050405020304" pitchFamily="18" charset="0"/>
              </a:rPr>
              <a:t>grosse</a:t>
            </a: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Rolle (</a:t>
            </a:r>
            <a:r>
              <a:rPr lang="de-DE" sz="1200" kern="100" dirty="0" err="1">
                <a:effectLst/>
                <a:latin typeface="Bahnschrift SemiBold SemiConden" panose="020B0502040204020203" pitchFamily="34" charset="0"/>
                <a:ea typeface="Calibri" panose="020F0502020204030204" pitchFamily="34" charset="0"/>
                <a:cs typeface="Times New Roman" panose="02020603050405020304" pitchFamily="18" charset="0"/>
              </a:rPr>
              <a:t>Hobbesian</a:t>
            </a: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a:t>
            </a:r>
            <a:r>
              <a:rPr lang="de-DE" sz="1200" kern="100" dirty="0" err="1">
                <a:effectLst/>
                <a:latin typeface="Bahnschrift SemiBold SemiConden" panose="020B0502040204020203" pitchFamily="34" charset="0"/>
                <a:ea typeface="Calibri" panose="020F0502020204030204" pitchFamily="34" charset="0"/>
                <a:cs typeface="Times New Roman" panose="02020603050405020304" pitchFamily="18" charset="0"/>
              </a:rPr>
              <a:t>fear</a:t>
            </a: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a:t>
            </a:r>
          </a:p>
          <a:p>
            <a:pPr algn="ctr">
              <a:lnSpc>
                <a:spcPct val="150000"/>
              </a:lnSpc>
              <a:spcAft>
                <a:spcPts val="80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50000"/>
              </a:lnSpc>
              <a:spcAft>
                <a:spcPts val="800"/>
              </a:spcAft>
              <a:buFont typeface="Arial" panose="020B0604020202020204" pitchFamily="34" charset="0"/>
              <a:buChar char="•"/>
            </a:pP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Hobbes war ein </a:t>
            </a:r>
            <a:r>
              <a:rPr lang="de-DE" sz="1200" kern="100" dirty="0">
                <a:solidFill>
                  <a:srgbClr val="A3B6B9"/>
                </a:solidFill>
                <a:effectLst/>
                <a:latin typeface="Bahnschrift SemiBold SemiConden" panose="020B0502040204020203" pitchFamily="34" charset="0"/>
                <a:ea typeface="Calibri" panose="020F0502020204030204" pitchFamily="34" charset="0"/>
                <a:cs typeface="Times New Roman" panose="02020603050405020304" pitchFamily="18" charset="0"/>
              </a:rPr>
              <a:t>Wunderkind</a:t>
            </a: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und konnte schon mit 4 Jahren rechnen, lesen und schreiben</a:t>
            </a:r>
          </a:p>
          <a:p>
            <a:pPr marL="171450" indent="-171450" algn="just">
              <a:lnSpc>
                <a:spcPct val="150000"/>
              </a:lnSpc>
              <a:spcAft>
                <a:spcPts val="800"/>
              </a:spcAft>
              <a:buFont typeface="Arial" panose="020B0604020202020204" pitchFamily="34" charset="0"/>
              <a:buChar char="•"/>
            </a:pP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Auf einer Europareise knüpft er Kontakte mit </a:t>
            </a:r>
            <a:r>
              <a:rPr lang="de-DE" sz="1200" kern="100" dirty="0">
                <a:solidFill>
                  <a:srgbClr val="A3B6B9"/>
                </a:solidFill>
                <a:effectLst/>
                <a:latin typeface="Bahnschrift SemiBold SemiConden" panose="020B0502040204020203" pitchFamily="34" charset="0"/>
                <a:ea typeface="Calibri" panose="020F0502020204030204" pitchFamily="34" charset="0"/>
                <a:cs typeface="Times New Roman" panose="02020603050405020304" pitchFamily="18" charset="0"/>
              </a:rPr>
              <a:t>Descartes und Galileo </a:t>
            </a:r>
            <a:endParaRPr lang="en-US" sz="1100" kern="100" dirty="0">
              <a:solidFill>
                <a:srgbClr val="A3B6B9"/>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50000"/>
              </a:lnSpc>
              <a:spcAft>
                <a:spcPts val="800"/>
              </a:spcAft>
              <a:buFont typeface="Arial" panose="020B0604020202020204" pitchFamily="34" charset="0"/>
              <a:buChar char="•"/>
            </a:pP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Hobbes erlebt den </a:t>
            </a:r>
            <a:r>
              <a:rPr lang="de-DE" sz="1200" kern="100" dirty="0">
                <a:solidFill>
                  <a:srgbClr val="A3B6B9"/>
                </a:solidFill>
                <a:effectLst/>
                <a:latin typeface="Bahnschrift SemiBold SemiConden" panose="020B0502040204020203" pitchFamily="34" charset="0"/>
                <a:ea typeface="Calibri" panose="020F0502020204030204" pitchFamily="34" charset="0"/>
                <a:cs typeface="Times New Roman" panose="02020603050405020304" pitchFamily="18" charset="0"/>
              </a:rPr>
              <a:t>englischen Bürgerkrieg </a:t>
            </a: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und den dreißigjährigen Krieg in Europa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50000"/>
              </a:lnSpc>
              <a:spcAft>
                <a:spcPts val="800"/>
              </a:spcAft>
              <a:buFont typeface="Arial" panose="020B0604020202020204" pitchFamily="34" charset="0"/>
              <a:buChar char="•"/>
            </a:pP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1651 erscheint Hobbes' Hauptwerk "Leviathan„  benannt nach einem biblischen Seeungeheuer. Damit will Hobbes ausdrücken, dass der Staat seiner Meinung nach eine </a:t>
            </a:r>
            <a:r>
              <a:rPr lang="de-DE" sz="12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furchteinflößende Funktion </a:t>
            </a:r>
            <a:r>
              <a:rPr lang="de-DE"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haben soll</a:t>
            </a:r>
            <a:endPar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endParaRPr>
          </a:p>
          <a:p>
            <a:pPr marL="171450" indent="-171450" algn="just">
              <a:lnSpc>
                <a:spcPct val="150000"/>
              </a:lnSpc>
              <a:spcAft>
                <a:spcPts val="800"/>
              </a:spcAft>
              <a:buFont typeface="Arial" panose="020B0604020202020204" pitchFamily="34" charset="0"/>
              <a:buChar char="•"/>
            </a:pPr>
            <a:r>
              <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Hobbes entwickelt darin ein Staatsmodel, das der politischen Theorie des </a:t>
            </a:r>
            <a:r>
              <a:rPr lang="de-CH" sz="12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Absolutismus</a:t>
            </a:r>
            <a:r>
              <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angehört. Im Absolutismus verfügt der Herrscher über alle Recht sprechende Gewalt und steht </a:t>
            </a:r>
            <a:r>
              <a:rPr lang="de-CH" sz="12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über den Gesetzen</a:t>
            </a:r>
            <a:r>
              <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a:t>
            </a:r>
          </a:p>
          <a:p>
            <a:pPr marL="171450" indent="-171450" algn="just">
              <a:lnSpc>
                <a:spcPct val="150000"/>
              </a:lnSpc>
              <a:spcAft>
                <a:spcPts val="800"/>
              </a:spcAft>
              <a:buFont typeface="Arial" panose="020B0604020202020204" pitchFamily="34" charset="0"/>
              <a:buChar char="•"/>
            </a:pPr>
            <a:r>
              <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Hobbes vertritt die Meinung, der Staat wäre eine </a:t>
            </a:r>
            <a:r>
              <a:rPr lang="de-CH" sz="12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menschliche Erfindung, ein künstliches Gebilde, das aus dem Staatsvertrag resultiert</a:t>
            </a:r>
            <a:endPar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endParaRPr>
          </a:p>
          <a:p>
            <a:pPr marL="171450" indent="-171450" algn="just">
              <a:lnSpc>
                <a:spcPct val="150000"/>
              </a:lnSpc>
              <a:spcAft>
                <a:spcPts val="800"/>
              </a:spcAft>
              <a:buFont typeface="Arial" panose="020B0604020202020204" pitchFamily="34" charset="0"/>
              <a:buChar char="•"/>
            </a:pPr>
            <a:r>
              <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Diese Ansicht steht im Gegensatz zu der in der Antike weit verbreiteten Auffassung </a:t>
            </a:r>
            <a:r>
              <a:rPr lang="de-CH" sz="1200" kern="100" dirty="0">
                <a:solidFill>
                  <a:srgbClr val="97A1A6"/>
                </a:solidFill>
                <a:effectLst/>
                <a:latin typeface="Bahnschrift SemiBold SemiConden" panose="020B0502040204020203" pitchFamily="34" charset="0"/>
                <a:ea typeface="Calibri" panose="020F0502020204030204" pitchFamily="34" charset="0"/>
                <a:cs typeface="Times New Roman" panose="02020603050405020304" pitchFamily="18" charset="0"/>
              </a:rPr>
              <a:t>der Staat sei eine natürliche Ordnung</a:t>
            </a:r>
            <a:r>
              <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und der Mensch sei von Natur aus ein staatliches Wesen (gr. </a:t>
            </a:r>
            <a:r>
              <a:rPr lang="de-CH" sz="1200" kern="100" dirty="0" err="1">
                <a:effectLst/>
                <a:latin typeface="Bahnschrift SemiBold SemiConden" panose="020B0502040204020203" pitchFamily="34" charset="0"/>
                <a:ea typeface="Calibri" panose="020F0502020204030204" pitchFamily="34" charset="0"/>
                <a:cs typeface="Times New Roman" panose="02020603050405020304" pitchFamily="18" charset="0"/>
              </a:rPr>
              <a:t>zoon</a:t>
            </a:r>
            <a:r>
              <a:rPr lang="de-CH" sz="12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politikon)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7ACE0E51-979E-9C46-CDE8-DE5B91C1BE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986" y="960728"/>
            <a:ext cx="1939955" cy="1939955"/>
          </a:xfrm>
          <a:prstGeom prst="rect">
            <a:avLst/>
          </a:prstGeom>
        </p:spPr>
      </p:pic>
    </p:spTree>
    <p:extLst>
      <p:ext uri="{BB962C8B-B14F-4D97-AF65-F5344CB8AC3E}">
        <p14:creationId xmlns:p14="http://schemas.microsoft.com/office/powerpoint/2010/main" val="2974525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III.1. : 2 sortes de tyrannie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grpSp>
        <p:nvGrpSpPr>
          <p:cNvPr id="7" name="Group 6">
            <a:extLst>
              <a:ext uri="{FF2B5EF4-FFF2-40B4-BE49-F238E27FC236}">
                <a16:creationId xmlns:a16="http://schemas.microsoft.com/office/drawing/2014/main" id="{B5620436-F2D7-4FAE-93B4-12C0081BB2AA}"/>
              </a:ext>
            </a:extLst>
          </p:cNvPr>
          <p:cNvGrpSpPr/>
          <p:nvPr/>
        </p:nvGrpSpPr>
        <p:grpSpPr>
          <a:xfrm>
            <a:off x="0" y="887656"/>
            <a:ext cx="3619192" cy="5814206"/>
            <a:chOff x="1380648" y="947321"/>
            <a:chExt cx="3619192" cy="5814206"/>
          </a:xfrm>
        </p:grpSpPr>
        <p:pic>
          <p:nvPicPr>
            <p:cNvPr id="10" name="Picture 9" descr="Text, whiteboard&#10;&#10;Description automatically generated">
              <a:extLst>
                <a:ext uri="{FF2B5EF4-FFF2-40B4-BE49-F238E27FC236}">
                  <a16:creationId xmlns:a16="http://schemas.microsoft.com/office/drawing/2014/main" id="{FDB81FCC-1560-45BE-8FA6-A84C5B0A30C9}"/>
                </a:ext>
              </a:extLst>
            </p:cNvPr>
            <p:cNvPicPr/>
            <p:nvPr/>
          </p:nvPicPr>
          <p:blipFill>
            <a:blip r:embed="rId2"/>
            <a:stretch>
              <a:fillRect/>
            </a:stretch>
          </p:blipFill>
          <p:spPr>
            <a:xfrm>
              <a:off x="1749980" y="947321"/>
              <a:ext cx="3249860" cy="1971676"/>
            </a:xfrm>
            <a:prstGeom prst="rect">
              <a:avLst/>
            </a:prstGeom>
          </p:spPr>
        </p:pic>
        <p:pic>
          <p:nvPicPr>
            <p:cNvPr id="11" name="Picture 10" descr="Text, calendar&#10;&#10;Description automatically generated">
              <a:extLst>
                <a:ext uri="{FF2B5EF4-FFF2-40B4-BE49-F238E27FC236}">
                  <a16:creationId xmlns:a16="http://schemas.microsoft.com/office/drawing/2014/main" id="{7796BD27-E00E-4C69-BE72-6B82752F900A}"/>
                </a:ext>
              </a:extLst>
            </p:cNvPr>
            <p:cNvPicPr/>
            <p:nvPr/>
          </p:nvPicPr>
          <p:blipFill rotWithShape="1">
            <a:blip r:embed="rId3"/>
            <a:srcRect r="50900"/>
            <a:stretch/>
          </p:blipFill>
          <p:spPr>
            <a:xfrm>
              <a:off x="1749980" y="3023371"/>
              <a:ext cx="3249860" cy="3738156"/>
            </a:xfrm>
            <a:prstGeom prst="rect">
              <a:avLst/>
            </a:prstGeom>
          </p:spPr>
        </p:pic>
        <p:sp>
          <p:nvSpPr>
            <p:cNvPr id="6" name="TextBox 5">
              <a:extLst>
                <a:ext uri="{FF2B5EF4-FFF2-40B4-BE49-F238E27FC236}">
                  <a16:creationId xmlns:a16="http://schemas.microsoft.com/office/drawing/2014/main" id="{E2261C74-4663-4CD4-9B82-DC9A98C8285B}"/>
                </a:ext>
              </a:extLst>
            </p:cNvPr>
            <p:cNvSpPr txBox="1"/>
            <p:nvPr/>
          </p:nvSpPr>
          <p:spPr>
            <a:xfrm rot="16200000">
              <a:off x="6714" y="4707783"/>
              <a:ext cx="3117200" cy="369332"/>
            </a:xfrm>
            <a:prstGeom prst="rect">
              <a:avLst/>
            </a:prstGeom>
            <a:noFill/>
          </p:spPr>
          <p:txBody>
            <a:bodyPr wrap="none" rtlCol="0">
              <a:spAutoFit/>
            </a:bodyPr>
            <a:lstStyle/>
            <a:p>
              <a:r>
                <a:rPr lang="en-US" dirty="0">
                  <a:solidFill>
                    <a:srgbClr val="D4DDDE"/>
                  </a:solidFill>
                  <a:latin typeface="Arial Black" panose="020B0A04020102020204" pitchFamily="34" charset="0"/>
                </a:rPr>
                <a:t>GEORGE ORWELL 1984</a:t>
              </a:r>
              <a:endParaRPr lang="lb-LU" dirty="0">
                <a:solidFill>
                  <a:srgbClr val="D4DDDE"/>
                </a:solidFill>
                <a:latin typeface="Arial Black" panose="020B0A04020102020204" pitchFamily="34" charset="0"/>
              </a:endParaRPr>
            </a:p>
          </p:txBody>
        </p:sp>
      </p:grpSp>
      <p:grpSp>
        <p:nvGrpSpPr>
          <p:cNvPr id="8" name="Group 7">
            <a:extLst>
              <a:ext uri="{FF2B5EF4-FFF2-40B4-BE49-F238E27FC236}">
                <a16:creationId xmlns:a16="http://schemas.microsoft.com/office/drawing/2014/main" id="{AF03C9B0-D4FB-4676-B173-BB9413D3B83C}"/>
              </a:ext>
            </a:extLst>
          </p:cNvPr>
          <p:cNvGrpSpPr/>
          <p:nvPr/>
        </p:nvGrpSpPr>
        <p:grpSpPr>
          <a:xfrm>
            <a:off x="3619192" y="893948"/>
            <a:ext cx="3700409" cy="5807914"/>
            <a:chOff x="5726668" y="953613"/>
            <a:chExt cx="3700409" cy="5807914"/>
          </a:xfrm>
        </p:grpSpPr>
        <p:pic>
          <p:nvPicPr>
            <p:cNvPr id="13" name="Picture 12" descr="Text, calendar&#10;&#10;Description automatically generated">
              <a:extLst>
                <a:ext uri="{FF2B5EF4-FFF2-40B4-BE49-F238E27FC236}">
                  <a16:creationId xmlns:a16="http://schemas.microsoft.com/office/drawing/2014/main" id="{DC3F055C-C27B-47F7-B7DE-C241ECEAC9D6}"/>
                </a:ext>
              </a:extLst>
            </p:cNvPr>
            <p:cNvPicPr/>
            <p:nvPr/>
          </p:nvPicPr>
          <p:blipFill rotWithShape="1">
            <a:blip r:embed="rId3"/>
            <a:srcRect l="49672"/>
            <a:stretch/>
          </p:blipFill>
          <p:spPr>
            <a:xfrm>
              <a:off x="6096000" y="3023371"/>
              <a:ext cx="3331077" cy="3738156"/>
            </a:xfrm>
            <a:prstGeom prst="rect">
              <a:avLst/>
            </a:prstGeom>
          </p:spPr>
        </p:pic>
        <p:pic>
          <p:nvPicPr>
            <p:cNvPr id="15" name="Picture 14" descr="Text&#10;&#10;Description automatically generated">
              <a:extLst>
                <a:ext uri="{FF2B5EF4-FFF2-40B4-BE49-F238E27FC236}">
                  <a16:creationId xmlns:a16="http://schemas.microsoft.com/office/drawing/2014/main" id="{75498EE6-C69F-41A6-A1C5-F2A02C7C3E86}"/>
                </a:ext>
              </a:extLst>
            </p:cNvPr>
            <p:cNvPicPr/>
            <p:nvPr/>
          </p:nvPicPr>
          <p:blipFill>
            <a:blip r:embed="rId4"/>
            <a:stretch>
              <a:fillRect/>
            </a:stretch>
          </p:blipFill>
          <p:spPr>
            <a:xfrm>
              <a:off x="6096000" y="953613"/>
              <a:ext cx="3331076" cy="1965384"/>
            </a:xfrm>
            <a:prstGeom prst="rect">
              <a:avLst/>
            </a:prstGeom>
          </p:spPr>
        </p:pic>
        <p:sp>
          <p:nvSpPr>
            <p:cNvPr id="16" name="TextBox 15">
              <a:extLst>
                <a:ext uri="{FF2B5EF4-FFF2-40B4-BE49-F238E27FC236}">
                  <a16:creationId xmlns:a16="http://schemas.microsoft.com/office/drawing/2014/main" id="{34EBE8CD-5A1A-4EEC-9375-C8BFD5BBD04B}"/>
                </a:ext>
              </a:extLst>
            </p:cNvPr>
            <p:cNvSpPr txBox="1"/>
            <p:nvPr/>
          </p:nvSpPr>
          <p:spPr>
            <a:xfrm rot="16200000">
              <a:off x="3403628" y="3754338"/>
              <a:ext cx="5015412" cy="369332"/>
            </a:xfrm>
            <a:prstGeom prst="rect">
              <a:avLst/>
            </a:prstGeom>
            <a:noFill/>
          </p:spPr>
          <p:txBody>
            <a:bodyPr wrap="none" rtlCol="0">
              <a:spAutoFit/>
            </a:bodyPr>
            <a:lstStyle/>
            <a:p>
              <a:r>
                <a:rPr lang="en-US" dirty="0">
                  <a:solidFill>
                    <a:srgbClr val="D4DDDE"/>
                  </a:solidFill>
                  <a:latin typeface="Arial Black" panose="020B0A04020102020204" pitchFamily="34" charset="0"/>
                </a:rPr>
                <a:t>ALDOUS HUXLEY BRAVE NEW WORLD</a:t>
              </a:r>
              <a:endParaRPr lang="lb-LU" dirty="0">
                <a:solidFill>
                  <a:srgbClr val="D4DDDE"/>
                </a:solidFill>
                <a:latin typeface="Arial Black" panose="020B0A04020102020204" pitchFamily="34" charset="0"/>
              </a:endParaRPr>
            </a:p>
          </p:txBody>
        </p:sp>
      </p:grpSp>
      <p:sp>
        <p:nvSpPr>
          <p:cNvPr id="9" name="Rectangle 8">
            <a:extLst>
              <a:ext uri="{FF2B5EF4-FFF2-40B4-BE49-F238E27FC236}">
                <a16:creationId xmlns:a16="http://schemas.microsoft.com/office/drawing/2014/main" id="{070F8B9B-0D21-416A-81AF-62FE0D320481}"/>
              </a:ext>
            </a:extLst>
          </p:cNvPr>
          <p:cNvSpPr/>
          <p:nvPr/>
        </p:nvSpPr>
        <p:spPr>
          <a:xfrm>
            <a:off x="7637692" y="1037086"/>
            <a:ext cx="4184976" cy="669094"/>
          </a:xfrm>
          <a:prstGeom prst="rect">
            <a:avLst/>
          </a:prstGeom>
        </p:spPr>
        <p:txBody>
          <a:bodyPr wrap="square">
            <a:spAutoFit/>
          </a:bodyPr>
          <a:lstStyle/>
          <a:p>
            <a:pPr>
              <a:lnSpc>
                <a:spcPct val="107000"/>
              </a:lnSpc>
              <a:spcAft>
                <a:spcPts val="800"/>
              </a:spcAft>
            </a:pP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Expliquez la différence entre l’approche autoritaire dans ces deux sociétés :</a:t>
            </a:r>
            <a:endParaRPr lang="lb-LU"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BC75F4EB-35C7-4AC8-8AED-B01D8D3440A5}"/>
              </a:ext>
            </a:extLst>
          </p:cNvPr>
          <p:cNvSpPr/>
          <p:nvPr/>
        </p:nvSpPr>
        <p:spPr>
          <a:xfrm>
            <a:off x="7688932" y="1989329"/>
            <a:ext cx="4133736" cy="2104679"/>
          </a:xfrm>
          <a:prstGeom prst="rect">
            <a:avLst/>
          </a:prstGeom>
          <a:solidFill>
            <a:srgbClr val="ADD3B3"/>
          </a:solidFill>
        </p:spPr>
        <p:txBody>
          <a:bodyPr wrap="square">
            <a:spAutoFit/>
          </a:bodyPr>
          <a:lstStyle/>
          <a:p>
            <a:pPr>
              <a:lnSpc>
                <a:spcPct val="107000"/>
              </a:lnSpc>
              <a:spcAft>
                <a:spcPts val="800"/>
              </a:spcAft>
            </a:pP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Orwell</a:t>
            </a:r>
          </a:p>
          <a:p>
            <a:pPr marL="285750" indent="-285750">
              <a:lnSpc>
                <a:spcPct val="107000"/>
              </a:lnSpc>
              <a:spcAft>
                <a:spcPts val="800"/>
              </a:spcAft>
              <a:buFont typeface="Arial" panose="020B0604020202020204" pitchFamily="34" charset="0"/>
              <a:buChar char="•"/>
            </a:pPr>
            <a:r>
              <a:rPr lang="fr-BE" sz="16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Big Brother » (= </a:t>
            </a:r>
            <a:r>
              <a:rPr lang="fr-BE" sz="1600" kern="100" dirty="0" err="1">
                <a:effectLst/>
                <a:latin typeface="Bahnschrift SemiBold SemiConden" panose="020B0502040204020203" pitchFamily="34" charset="0"/>
                <a:ea typeface="Calibri" panose="020F0502020204030204" pitchFamily="34" charset="0"/>
                <a:cs typeface="Times New Roman" panose="02020603050405020304" pitchFamily="18" charset="0"/>
              </a:rPr>
              <a:t>Leviathan</a:t>
            </a:r>
            <a:r>
              <a:rPr lang="fr-BE" sz="16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r>
              <a:rPr lang="fr-BE" sz="16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Peur et droit de punir</a:t>
            </a:r>
          </a:p>
          <a:p>
            <a:pPr marL="285750" indent="-285750">
              <a:lnSpc>
                <a:spcPct val="107000"/>
              </a:lnSpc>
              <a:spcAft>
                <a:spcPts val="800"/>
              </a:spcAft>
              <a:buFont typeface="Arial" panose="020B0604020202020204" pitchFamily="34" charset="0"/>
              <a:buChar char="•"/>
            </a:pPr>
            <a:r>
              <a:rPr lang="fr-BE" sz="1600" kern="100" dirty="0">
                <a:latin typeface="Bahnschrift SemiBold SemiConden" panose="020B0502040204020203" pitchFamily="34" charset="0"/>
                <a:ea typeface="Calibri" panose="020F0502020204030204" pitchFamily="34" charset="0"/>
                <a:cs typeface="Times New Roman" panose="02020603050405020304" pitchFamily="18" charset="0"/>
              </a:rPr>
              <a:t>Absolutisme (Souverain est au–dessus des lois)</a:t>
            </a:r>
          </a:p>
          <a:p>
            <a:pPr>
              <a:lnSpc>
                <a:spcPct val="107000"/>
              </a:lnSpc>
              <a:spcAft>
                <a:spcPts val="800"/>
              </a:spcAft>
            </a:pPr>
            <a:r>
              <a:rPr lang="fr-BE" sz="1600"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Despotisme (voir HOBBES)</a:t>
            </a:r>
            <a:endParaRPr lang="lb-LU"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3579C6AB-C923-44C6-88FD-AEB0DEC868B2}"/>
              </a:ext>
            </a:extLst>
          </p:cNvPr>
          <p:cNvSpPr/>
          <p:nvPr/>
        </p:nvSpPr>
        <p:spPr>
          <a:xfrm>
            <a:off x="7750677" y="4377157"/>
            <a:ext cx="4133736" cy="2096536"/>
          </a:xfrm>
          <a:prstGeom prst="rect">
            <a:avLst/>
          </a:prstGeom>
          <a:solidFill>
            <a:srgbClr val="D4DDDE"/>
          </a:solidFill>
        </p:spPr>
        <p:txBody>
          <a:bodyPr wrap="square">
            <a:spAutoFit/>
          </a:bodyPr>
          <a:lstStyle/>
          <a:p>
            <a:pPr>
              <a:lnSpc>
                <a:spcPct val="107000"/>
              </a:lnSpc>
              <a:spcAft>
                <a:spcPts val="800"/>
              </a:spcAft>
            </a:pP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Huxley</a:t>
            </a:r>
          </a:p>
          <a:p>
            <a:pPr marL="285750" indent="-285750">
              <a:lnSpc>
                <a:spcPct val="107000"/>
              </a:lnSpc>
              <a:spcAft>
                <a:spcPts val="800"/>
              </a:spcAft>
              <a:buFont typeface="Arial" panose="020B0604020202020204" pitchFamily="34" charset="0"/>
              <a:buChar char="•"/>
            </a:pPr>
            <a:r>
              <a:rPr lang="fr-BE" sz="1600" kern="100" dirty="0">
                <a:latin typeface="Bahnschrift SemiBold SemiConden" panose="020B0502040204020203" pitchFamily="34" charset="0"/>
                <a:ea typeface="Calibri" panose="020F0502020204030204" pitchFamily="34" charset="0"/>
                <a:cs typeface="Times New Roman" panose="02020603050405020304" pitchFamily="18" charset="0"/>
              </a:rPr>
              <a:t>Individualisme et désintérêt</a:t>
            </a:r>
          </a:p>
          <a:p>
            <a:pPr marL="285750" indent="-285750">
              <a:lnSpc>
                <a:spcPct val="107000"/>
              </a:lnSpc>
              <a:spcAft>
                <a:spcPts val="800"/>
              </a:spcAft>
              <a:buFont typeface="Arial" panose="020B0604020202020204" pitchFamily="34" charset="0"/>
              <a:buChar char="•"/>
            </a:pPr>
            <a:r>
              <a:rPr lang="fr-BE" sz="16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Plaisir individuel au lieu de responsabilité collective</a:t>
            </a:r>
          </a:p>
          <a:p>
            <a:pPr marL="285750" indent="-285750">
              <a:lnSpc>
                <a:spcPct val="107000"/>
              </a:lnSpc>
              <a:spcAft>
                <a:spcPts val="800"/>
              </a:spcAft>
              <a:buFont typeface="Arial" panose="020B0604020202020204" pitchFamily="34" charset="0"/>
              <a:buChar char="•"/>
            </a:pPr>
            <a:r>
              <a:rPr lang="fr-BE" sz="1600" kern="100" dirty="0">
                <a:latin typeface="Bahnschrift SemiBold SemiConden" panose="020B0502040204020203" pitchFamily="34" charset="0"/>
                <a:ea typeface="Calibri" panose="020F0502020204030204" pitchFamily="34" charset="0"/>
                <a:cs typeface="Times New Roman" panose="02020603050405020304" pitchFamily="18" charset="0"/>
              </a:rPr>
              <a:t>Cage dorée</a:t>
            </a:r>
          </a:p>
          <a:p>
            <a:pPr>
              <a:lnSpc>
                <a:spcPct val="107000"/>
              </a:lnSpc>
              <a:spcAft>
                <a:spcPts val="800"/>
              </a:spcAft>
            </a:pPr>
            <a:r>
              <a:rPr lang="fr-BE" sz="1600"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a:t>
            </a:r>
            <a:r>
              <a:rPr lang="fr-BE" sz="1600" kern="100" dirty="0">
                <a:latin typeface="Bahnschrift SemiBold SemiConden" panose="020B0502040204020203" pitchFamily="34" charset="0"/>
                <a:ea typeface="Calibri" panose="020F0502020204030204" pitchFamily="34" charset="0"/>
                <a:cs typeface="Times New Roman" panose="02020603050405020304" pitchFamily="18" charset="0"/>
              </a:rPr>
              <a:t>Tyrannie douce</a:t>
            </a:r>
            <a:r>
              <a:rPr lang="fr-BE" sz="16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61644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3708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III.1. : La philosophie de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8059FB39-4AB2-4663-B1C0-3D057CB8D3AF}"/>
              </a:ext>
            </a:extLst>
          </p:cNvPr>
          <p:cNvSpPr/>
          <p:nvPr/>
        </p:nvSpPr>
        <p:spPr>
          <a:xfrm>
            <a:off x="5209563" y="1198535"/>
            <a:ext cx="6392410" cy="2832763"/>
          </a:xfrm>
          <a:prstGeom prst="rect">
            <a:avLst/>
          </a:prstGeom>
        </p:spPr>
        <p:txBody>
          <a:bodyPr wrap="square">
            <a:spAutoFit/>
          </a:bodyPr>
          <a:lstStyle/>
          <a:p>
            <a:pPr algn="just">
              <a:lnSpc>
                <a:spcPct val="150000"/>
              </a:lnSpc>
              <a:spcAft>
                <a:spcPts val="800"/>
              </a:spcAft>
            </a:pPr>
            <a:r>
              <a:rPr lang="fr-FR" sz="1600" kern="100" dirty="0">
                <a:latin typeface="Bahnschrift SemiBold SemiConden" panose="020B0502040204020203" pitchFamily="34" charset="0"/>
                <a:ea typeface="Calibri" panose="020F0502020204030204" pitchFamily="34" charset="0"/>
                <a:cs typeface="Times New Roman" panose="02020603050405020304" pitchFamily="18" charset="0"/>
              </a:rPr>
              <a:t>Lors d’un voyage en Amérique Tocqueville saisit l’occasion d’observer la démocratie américaine. Tocqueville découvre les </a:t>
            </a:r>
            <a:r>
              <a:rPr lang="fr-FR" sz="1600" b="1" kern="100" dirty="0">
                <a:solidFill>
                  <a:srgbClr val="ADD3B3"/>
                </a:solidFill>
                <a:latin typeface="Bahnschrift SemiBold SemiConden" panose="020B0502040204020203" pitchFamily="34" charset="0"/>
                <a:ea typeface="Calibri" panose="020F0502020204030204" pitchFamily="34" charset="0"/>
                <a:cs typeface="Times New Roman" panose="02020603050405020304" pitchFamily="18" charset="0"/>
              </a:rPr>
              <a:t>risques de la démocratie</a:t>
            </a:r>
            <a:r>
              <a:rPr lang="fr-FR" sz="1600" kern="100" dirty="0">
                <a:latin typeface="Bahnschrift SemiBold SemiConden" panose="020B0502040204020203" pitchFamily="34" charset="0"/>
                <a:ea typeface="Calibri" panose="020F0502020204030204" pitchFamily="34" charset="0"/>
                <a:cs typeface="Times New Roman" panose="02020603050405020304" pitchFamily="18" charset="0"/>
              </a:rPr>
              <a:t>. </a:t>
            </a:r>
          </a:p>
          <a:p>
            <a:pPr marL="285750" indent="-285750" algn="just">
              <a:lnSpc>
                <a:spcPct val="150000"/>
              </a:lnSpc>
              <a:spcAft>
                <a:spcPts val="800"/>
              </a:spcAft>
              <a:buFont typeface="Arial" panose="020B0604020202020204" pitchFamily="34" charset="0"/>
              <a:buChar char="•"/>
            </a:pPr>
            <a:r>
              <a:rPr lang="fr-FR" sz="1600" kern="100" dirty="0">
                <a:latin typeface="Bahnschrift SemiBold SemiConden" panose="020B0502040204020203" pitchFamily="34" charset="0"/>
                <a:ea typeface="Calibri" panose="020F0502020204030204" pitchFamily="34" charset="0"/>
                <a:cs typeface="Times New Roman" panose="02020603050405020304" pitchFamily="18" charset="0"/>
              </a:rPr>
              <a:t>Le peuple est menacé par une nouvelle sorte d’oppression qui ne peut pas être décrite par les anciens termes </a:t>
            </a:r>
            <a:r>
              <a:rPr lang="fr-FR" sz="1600" kern="100" dirty="0">
                <a:solidFill>
                  <a:srgbClr val="739095"/>
                </a:solidFill>
                <a:latin typeface="Bahnschrift SemiBold SemiConden" panose="020B0502040204020203" pitchFamily="34" charset="0"/>
                <a:ea typeface="Calibri" panose="020F0502020204030204" pitchFamily="34" charset="0"/>
                <a:cs typeface="Times New Roman" panose="02020603050405020304" pitchFamily="18" charset="0"/>
              </a:rPr>
              <a:t>despotisme (= exercice oppressif d’un pouvoir absolu et arbitraire)</a:t>
            </a:r>
            <a:r>
              <a:rPr lang="fr-FR" sz="1600" kern="100" dirty="0">
                <a:latin typeface="Bahnschrift SemiBold SemiConden" panose="020B0502040204020203" pitchFamily="34" charset="0"/>
                <a:ea typeface="Calibri" panose="020F0502020204030204" pitchFamily="34" charset="0"/>
                <a:cs typeface="Times New Roman" panose="02020603050405020304" pitchFamily="18" charset="0"/>
              </a:rPr>
              <a:t> </a:t>
            </a:r>
            <a:endParaRPr lang="lb-LU" sz="14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Arial" panose="020B0604020202020204" pitchFamily="34" charset="0"/>
              <a:buChar char="•"/>
            </a:pPr>
            <a:r>
              <a:rPr lang="fr-FR" sz="1600" kern="100" dirty="0">
                <a:latin typeface="Bahnschrift SemiBold SemiConden" panose="020B0502040204020203" pitchFamily="34" charset="0"/>
                <a:ea typeface="Calibri" panose="020F0502020204030204" pitchFamily="34" charset="0"/>
                <a:cs typeface="Times New Roman" panose="02020603050405020304" pitchFamily="18" charset="0"/>
              </a:rPr>
              <a:t>Les deux nouveaux concepts dont il parle, sont la </a:t>
            </a:r>
            <a:r>
              <a:rPr lang="fr-FR" sz="1600" b="1" kern="100" dirty="0">
                <a:solidFill>
                  <a:srgbClr val="739095"/>
                </a:solidFill>
                <a:latin typeface="Bahnschrift SemiBold SemiConden" panose="020B0502040204020203" pitchFamily="34" charset="0"/>
                <a:ea typeface="Calibri" panose="020F0502020204030204" pitchFamily="34" charset="0"/>
                <a:cs typeface="Times New Roman" panose="02020603050405020304" pitchFamily="18" charset="0"/>
              </a:rPr>
              <a:t>tyrannie de la majorité</a:t>
            </a:r>
            <a:r>
              <a:rPr lang="fr-FR" sz="1600" kern="100" dirty="0">
                <a:solidFill>
                  <a:srgbClr val="739095"/>
                </a:solidFill>
                <a:latin typeface="Bahnschrift SemiBold SemiConden" panose="020B0502040204020203" pitchFamily="34" charset="0"/>
                <a:ea typeface="Calibri" panose="020F0502020204030204" pitchFamily="34" charset="0"/>
                <a:cs typeface="Times New Roman" panose="02020603050405020304" pitchFamily="18" charset="0"/>
              </a:rPr>
              <a:t> </a:t>
            </a:r>
            <a:r>
              <a:rPr lang="fr-FR" sz="1600" kern="100" dirty="0">
                <a:latin typeface="Bahnschrift SemiBold SemiConden" panose="020B0502040204020203" pitchFamily="34" charset="0"/>
                <a:ea typeface="Calibri" panose="020F0502020204030204" pitchFamily="34" charset="0"/>
                <a:cs typeface="Times New Roman" panose="02020603050405020304" pitchFamily="18" charset="0"/>
              </a:rPr>
              <a:t>et le </a:t>
            </a:r>
            <a:r>
              <a:rPr lang="fr-FR" sz="1600" b="1" kern="100" dirty="0">
                <a:solidFill>
                  <a:srgbClr val="739095"/>
                </a:solidFill>
                <a:latin typeface="Bahnschrift SemiBold SemiConden" panose="020B0502040204020203" pitchFamily="34" charset="0"/>
                <a:ea typeface="Calibri" panose="020F0502020204030204" pitchFamily="34" charset="0"/>
                <a:cs typeface="Times New Roman" panose="02020603050405020304" pitchFamily="18" charset="0"/>
              </a:rPr>
              <a:t>doux despotisme</a:t>
            </a:r>
            <a:r>
              <a:rPr lang="fr-FR" sz="1600" kern="100" dirty="0">
                <a:latin typeface="Bahnschrift SemiBold SemiConden" panose="020B0502040204020203" pitchFamily="34" charset="0"/>
                <a:ea typeface="Calibri" panose="020F0502020204030204" pitchFamily="34" charset="0"/>
                <a:cs typeface="Times New Roman" panose="02020603050405020304" pitchFamily="18" charset="0"/>
              </a:rPr>
              <a:t>. </a:t>
            </a:r>
          </a:p>
        </p:txBody>
      </p:sp>
      <p:sp>
        <p:nvSpPr>
          <p:cNvPr id="14" name="Rectangle 13">
            <a:extLst>
              <a:ext uri="{FF2B5EF4-FFF2-40B4-BE49-F238E27FC236}">
                <a16:creationId xmlns:a16="http://schemas.microsoft.com/office/drawing/2014/main" id="{776787F6-8ACD-45EE-965A-82E9739FDF82}"/>
              </a:ext>
            </a:extLst>
          </p:cNvPr>
          <p:cNvSpPr/>
          <p:nvPr/>
        </p:nvSpPr>
        <p:spPr>
          <a:xfrm>
            <a:off x="4454554" y="4890978"/>
            <a:ext cx="7147419" cy="584775"/>
          </a:xfrm>
          <a:prstGeom prst="rect">
            <a:avLst/>
          </a:prstGeom>
          <a:solidFill>
            <a:srgbClr val="D4DDDE"/>
          </a:solidFill>
        </p:spPr>
        <p:txBody>
          <a:bodyPr wrap="square">
            <a:spAutoFit/>
          </a:bodyPr>
          <a:lstStyle/>
          <a:p>
            <a:pPr algn="ctr"/>
            <a:r>
              <a:rPr lang="fr-FR" sz="1600" kern="100" dirty="0">
                <a:solidFill>
                  <a:prstClr val="black"/>
                </a:solidFill>
                <a:latin typeface="Bahnschrift SemiBold SemiConden" panose="020B0502040204020203" pitchFamily="34" charset="0"/>
                <a:ea typeface="Calibri" panose="020F0502020204030204" pitchFamily="34" charset="0"/>
                <a:cs typeface="Times New Roman" panose="02020603050405020304" pitchFamily="18" charset="0"/>
              </a:rPr>
              <a:t>Voulons-nous être libres et maître de nous-mêmes ou enfermés dans la cage dorée du doux despotisme ?</a:t>
            </a:r>
            <a:endParaRPr lang="lb-LU" sz="2400" dirty="0"/>
          </a:p>
        </p:txBody>
      </p:sp>
      <p:pic>
        <p:nvPicPr>
          <p:cNvPr id="18" name="Picture 17">
            <a:extLst>
              <a:ext uri="{FF2B5EF4-FFF2-40B4-BE49-F238E27FC236}">
                <a16:creationId xmlns:a16="http://schemas.microsoft.com/office/drawing/2014/main" id="{A95AEB4B-3825-4DFB-BB73-9B237E63723C}"/>
              </a:ext>
            </a:extLst>
          </p:cNvPr>
          <p:cNvPicPr>
            <a:picLocks noChangeAspect="1"/>
          </p:cNvPicPr>
          <p:nvPr/>
        </p:nvPicPr>
        <p:blipFill>
          <a:blip r:embed="rId2"/>
          <a:stretch>
            <a:fillRect/>
          </a:stretch>
        </p:blipFill>
        <p:spPr>
          <a:xfrm rot="20972080">
            <a:off x="461549" y="1495616"/>
            <a:ext cx="4910298" cy="3475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7515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3708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2</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 Analyse de texte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0" name="Rectangle: Rounded Corners 9">
            <a:extLst>
              <a:ext uri="{FF2B5EF4-FFF2-40B4-BE49-F238E27FC236}">
                <a16:creationId xmlns:a16="http://schemas.microsoft.com/office/drawing/2014/main" id="{4FEE18F4-969E-4FAE-B212-C439432CE0A4}"/>
              </a:ext>
            </a:extLst>
          </p:cNvPr>
          <p:cNvSpPr/>
          <p:nvPr/>
        </p:nvSpPr>
        <p:spPr>
          <a:xfrm>
            <a:off x="477086" y="1252527"/>
            <a:ext cx="3113402"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2968C9E8-1E73-4F61-B996-59FAA6058A9B}"/>
              </a:ext>
            </a:extLst>
          </p:cNvPr>
          <p:cNvSpPr/>
          <p:nvPr/>
        </p:nvSpPr>
        <p:spPr>
          <a:xfrm>
            <a:off x="581635" y="1229030"/>
            <a:ext cx="11070671" cy="1128835"/>
          </a:xfrm>
          <a:prstGeom prst="rect">
            <a:avLst/>
          </a:prstGeom>
        </p:spPr>
        <p:txBody>
          <a:bodyPr wrap="square">
            <a:spAutoFit/>
          </a:bodyPr>
          <a:lstStyle/>
          <a:p>
            <a:pPr algn="just">
              <a:lnSpc>
                <a:spcPct val="150000"/>
              </a:lnSpc>
              <a:spcAft>
                <a:spcPts val="800"/>
              </a:spcAft>
            </a:pPr>
            <a:r>
              <a:rPr lang="fr-BE" sz="1400" kern="100" dirty="0">
                <a:solidFill>
                  <a:schemeClr val="bg1"/>
                </a:solidFill>
                <a:latin typeface="Bahnschrift SemiBold SemiConden" panose="020B0502040204020203" pitchFamily="34" charset="0"/>
                <a:ea typeface="Calibri" panose="020F0502020204030204" pitchFamily="34" charset="0"/>
                <a:cs typeface="Times New Roman" panose="02020603050405020304" pitchFamily="18" charset="0"/>
              </a:rPr>
              <a:t>Interprétez ce passage dans le texte : </a:t>
            </a:r>
            <a:endParaRPr lang="lb-LU" sz="12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fr-BE" sz="1400" kern="100" dirty="0">
                <a:latin typeface="Bahnschrift SemiBold SemiConden" panose="020B0502040204020203" pitchFamily="34" charset="0"/>
                <a:ea typeface="Calibri" panose="020F0502020204030204" pitchFamily="34" charset="0"/>
                <a:cs typeface="Times New Roman" panose="02020603050405020304" pitchFamily="18" charset="0"/>
              </a:rPr>
              <a:t>« Je vois une foule innombrable </a:t>
            </a:r>
            <a:r>
              <a:rPr lang="fr-BE" sz="1400" kern="100" dirty="0">
                <a:solidFill>
                  <a:srgbClr val="FFC000"/>
                </a:solidFill>
                <a:latin typeface="Bahnschrift SemiBold SemiConden" panose="020B0502040204020203" pitchFamily="34" charset="0"/>
                <a:ea typeface="Calibri" panose="020F0502020204030204" pitchFamily="34" charset="0"/>
                <a:cs typeface="Times New Roman" panose="02020603050405020304" pitchFamily="18" charset="0"/>
              </a:rPr>
              <a:t>d’hommes semblables et égaux </a:t>
            </a:r>
            <a:r>
              <a:rPr lang="fr-BE" sz="1400" kern="100" dirty="0">
                <a:latin typeface="Bahnschrift SemiBold SemiConden" panose="020B0502040204020203" pitchFamily="34" charset="0"/>
                <a:ea typeface="Calibri" panose="020F0502020204030204" pitchFamily="34" charset="0"/>
                <a:cs typeface="Times New Roman" panose="02020603050405020304" pitchFamily="18" charset="0"/>
              </a:rPr>
              <a:t>qui tournent sans repos </a:t>
            </a:r>
            <a:r>
              <a:rPr lang="fr-BE" sz="1400" kern="100" dirty="0">
                <a:solidFill>
                  <a:srgbClr val="92D050"/>
                </a:solidFill>
                <a:latin typeface="Bahnschrift SemiBold SemiConden" panose="020B0502040204020203" pitchFamily="34" charset="0"/>
                <a:ea typeface="Calibri" panose="020F0502020204030204" pitchFamily="34" charset="0"/>
                <a:cs typeface="Times New Roman" panose="02020603050405020304" pitchFamily="18" charset="0"/>
              </a:rPr>
              <a:t>sur eux-mêmes</a:t>
            </a:r>
            <a:r>
              <a:rPr lang="fr-BE" sz="1400" kern="100" dirty="0">
                <a:latin typeface="Bahnschrift SemiBold SemiConden" panose="020B0502040204020203" pitchFamily="34" charset="0"/>
                <a:ea typeface="Calibri" panose="020F0502020204030204" pitchFamily="34" charset="0"/>
                <a:cs typeface="Times New Roman" panose="02020603050405020304" pitchFamily="18" charset="0"/>
              </a:rPr>
              <a:t> pour se procurer de petits et </a:t>
            </a:r>
            <a:r>
              <a:rPr lang="fr-BE" sz="1400" kern="100" dirty="0">
                <a:solidFill>
                  <a:srgbClr val="92D050"/>
                </a:solidFill>
                <a:latin typeface="Bahnschrift SemiBold SemiConden" panose="020B0502040204020203" pitchFamily="34" charset="0"/>
                <a:ea typeface="Calibri" panose="020F0502020204030204" pitchFamily="34" charset="0"/>
                <a:cs typeface="Times New Roman" panose="02020603050405020304" pitchFamily="18" charset="0"/>
              </a:rPr>
              <a:t>vulgaires plaisirs</a:t>
            </a:r>
            <a:r>
              <a:rPr lang="fr-BE" sz="1400" kern="100" dirty="0">
                <a:latin typeface="Bahnschrift SemiBold SemiConden" panose="020B0502040204020203" pitchFamily="34" charset="0"/>
                <a:ea typeface="Calibri" panose="020F0502020204030204" pitchFamily="34" charset="0"/>
                <a:cs typeface="Times New Roman" panose="02020603050405020304" pitchFamily="18" charset="0"/>
              </a:rPr>
              <a:t>, dont ils emplissent leur âme. Chacun d’eux, retiré l’écart, est comme </a:t>
            </a:r>
            <a:r>
              <a:rPr lang="fr-BE" sz="1400" kern="100" dirty="0">
                <a:solidFill>
                  <a:srgbClr val="FF0000"/>
                </a:solidFill>
                <a:latin typeface="Bahnschrift SemiBold SemiConden" panose="020B0502040204020203" pitchFamily="34" charset="0"/>
                <a:ea typeface="Calibri" panose="020F0502020204030204" pitchFamily="34" charset="0"/>
                <a:cs typeface="Times New Roman" panose="02020603050405020304" pitchFamily="18" charset="0"/>
              </a:rPr>
              <a:t>étranger à la destinée de tous les autres</a:t>
            </a:r>
            <a:r>
              <a:rPr lang="fr-BE" sz="1400" kern="100" dirty="0">
                <a:latin typeface="Bahnschrift SemiBold SemiConden" panose="020B0502040204020203" pitchFamily="34" charset="0"/>
                <a:ea typeface="Calibri" panose="020F0502020204030204" pitchFamily="34" charset="0"/>
                <a:cs typeface="Times New Roman" panose="02020603050405020304" pitchFamily="18" charset="0"/>
              </a:rPr>
              <a:t>… »</a:t>
            </a:r>
            <a:endParaRPr lang="lb-LU" sz="1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951E95EA-6F1C-4BBD-A249-CB0570C1EE9A}"/>
              </a:ext>
            </a:extLst>
          </p:cNvPr>
          <p:cNvSpPr/>
          <p:nvPr/>
        </p:nvSpPr>
        <p:spPr>
          <a:xfrm>
            <a:off x="3625163" y="2572566"/>
            <a:ext cx="4941674" cy="369332"/>
          </a:xfrm>
          <a:prstGeom prst="rect">
            <a:avLst/>
          </a:prstGeom>
        </p:spPr>
        <p:txBody>
          <a:bodyPr wrap="none">
            <a:spAutoFit/>
          </a:bodyPr>
          <a:lstStyle/>
          <a:p>
            <a:r>
              <a:rPr lang="lb-LU" dirty="0">
                <a:hlinkClick r:id="rId2"/>
              </a:rPr>
              <a:t>https://www.youtube.com/watch?v=ZtiJQZTqu9M</a:t>
            </a:r>
            <a:r>
              <a:rPr lang="lb-LU" dirty="0"/>
              <a:t> </a:t>
            </a:r>
          </a:p>
        </p:txBody>
      </p:sp>
      <p:sp>
        <p:nvSpPr>
          <p:cNvPr id="8" name="TextBox 7">
            <a:extLst>
              <a:ext uri="{FF2B5EF4-FFF2-40B4-BE49-F238E27FC236}">
                <a16:creationId xmlns:a16="http://schemas.microsoft.com/office/drawing/2014/main" id="{F0B7B6DB-DBF6-43E1-B104-CAC9CE2851EA}"/>
              </a:ext>
            </a:extLst>
          </p:cNvPr>
          <p:cNvSpPr txBox="1"/>
          <p:nvPr/>
        </p:nvSpPr>
        <p:spPr>
          <a:xfrm>
            <a:off x="4714613" y="3244334"/>
            <a:ext cx="6937694" cy="923330"/>
          </a:xfrm>
          <a:prstGeom prst="rect">
            <a:avLst/>
          </a:prstGeom>
          <a:noFill/>
        </p:spPr>
        <p:txBody>
          <a:bodyPr wrap="square" rtlCol="0">
            <a:spAutoFit/>
          </a:bodyPr>
          <a:lstStyle/>
          <a:p>
            <a:r>
              <a:rPr lang="fr-BE" dirty="0">
                <a:solidFill>
                  <a:srgbClr val="FFC000"/>
                </a:solidFill>
                <a:latin typeface="Bahnschrift SemiBold Condensed" panose="020B0502040204020203" pitchFamily="34" charset="0"/>
              </a:rPr>
              <a:t>Hommes semblables et égaux </a:t>
            </a:r>
            <a:r>
              <a:rPr lang="fr-BE" dirty="0">
                <a:latin typeface="Bahnschrift SemiBold Condensed" panose="020B0502040204020203" pitchFamily="34" charset="0"/>
              </a:rPr>
              <a:t>– Possédants les même droits, l’individu n’est plus capable de responsabiliser ses concitoyens. La tyrannie de la majorité cultive une </a:t>
            </a:r>
            <a:r>
              <a:rPr lang="fr-BE" dirty="0">
                <a:solidFill>
                  <a:srgbClr val="FFC000"/>
                </a:solidFill>
                <a:latin typeface="Bahnschrift SemiBold Condensed" panose="020B0502040204020203" pitchFamily="34" charset="0"/>
              </a:rPr>
              <a:t>pensée unique</a:t>
            </a:r>
            <a:r>
              <a:rPr lang="fr-BE" dirty="0">
                <a:latin typeface="Bahnschrift SemiBold Condensed" panose="020B0502040204020203" pitchFamily="34" charset="0"/>
              </a:rPr>
              <a:t>.   </a:t>
            </a:r>
          </a:p>
        </p:txBody>
      </p:sp>
      <p:sp>
        <p:nvSpPr>
          <p:cNvPr id="13" name="TextBox 12">
            <a:extLst>
              <a:ext uri="{FF2B5EF4-FFF2-40B4-BE49-F238E27FC236}">
                <a16:creationId xmlns:a16="http://schemas.microsoft.com/office/drawing/2014/main" id="{237EF973-DFA6-4A62-AEE0-89D091F4480A}"/>
              </a:ext>
            </a:extLst>
          </p:cNvPr>
          <p:cNvSpPr txBox="1"/>
          <p:nvPr/>
        </p:nvSpPr>
        <p:spPr>
          <a:xfrm>
            <a:off x="4714611" y="4538478"/>
            <a:ext cx="6937695" cy="923330"/>
          </a:xfrm>
          <a:prstGeom prst="rect">
            <a:avLst/>
          </a:prstGeom>
          <a:noFill/>
        </p:spPr>
        <p:txBody>
          <a:bodyPr wrap="square" rtlCol="0">
            <a:spAutoFit/>
          </a:bodyPr>
          <a:lstStyle/>
          <a:p>
            <a:r>
              <a:rPr lang="fr-BE" dirty="0">
                <a:solidFill>
                  <a:srgbClr val="ADD3B3"/>
                </a:solidFill>
                <a:latin typeface="Bahnschrift SemiBold Condensed" panose="020B0502040204020203" pitchFamily="34" charset="0"/>
              </a:rPr>
              <a:t>Sur eux—mêmes / vulgaires plaisirs </a:t>
            </a:r>
            <a:r>
              <a:rPr lang="fr-BE" dirty="0">
                <a:latin typeface="Bahnschrift SemiBold Condensed" panose="020B0502040204020203" pitchFamily="34" charset="0"/>
              </a:rPr>
              <a:t>– L’individu préfère rester dans l’ignorance confortable au lieu de s’engager dans sa société. Le </a:t>
            </a:r>
            <a:r>
              <a:rPr lang="fr-BE" dirty="0">
                <a:solidFill>
                  <a:srgbClr val="ADD3B3"/>
                </a:solidFill>
                <a:latin typeface="Bahnschrift SemiBold Condensed" panose="020B0502040204020203" pitchFamily="34" charset="0"/>
              </a:rPr>
              <a:t>plaisir privée</a:t>
            </a:r>
            <a:r>
              <a:rPr lang="fr-BE" dirty="0">
                <a:latin typeface="Bahnschrift SemiBold Condensed" panose="020B0502040204020203" pitchFamily="34" charset="0"/>
              </a:rPr>
              <a:t> est plus important que les problèmes sociaux.   </a:t>
            </a:r>
          </a:p>
        </p:txBody>
      </p:sp>
      <p:sp>
        <p:nvSpPr>
          <p:cNvPr id="15" name="TextBox 14">
            <a:extLst>
              <a:ext uri="{FF2B5EF4-FFF2-40B4-BE49-F238E27FC236}">
                <a16:creationId xmlns:a16="http://schemas.microsoft.com/office/drawing/2014/main" id="{336CC8C3-95E7-4A05-BAF1-A134415487D1}"/>
              </a:ext>
            </a:extLst>
          </p:cNvPr>
          <p:cNvSpPr txBox="1"/>
          <p:nvPr/>
        </p:nvSpPr>
        <p:spPr>
          <a:xfrm>
            <a:off x="4714611" y="5799066"/>
            <a:ext cx="6937696" cy="646331"/>
          </a:xfrm>
          <a:prstGeom prst="rect">
            <a:avLst/>
          </a:prstGeom>
          <a:noFill/>
        </p:spPr>
        <p:txBody>
          <a:bodyPr wrap="square" rtlCol="0">
            <a:spAutoFit/>
          </a:bodyPr>
          <a:lstStyle/>
          <a:p>
            <a:r>
              <a:rPr lang="fr-BE" dirty="0">
                <a:solidFill>
                  <a:srgbClr val="FF0000"/>
                </a:solidFill>
                <a:latin typeface="Bahnschrift SemiBold Condensed" panose="020B0502040204020203" pitchFamily="34" charset="0"/>
              </a:rPr>
              <a:t>Etranger à la destinée des autres </a:t>
            </a:r>
            <a:r>
              <a:rPr lang="fr-BE" dirty="0">
                <a:latin typeface="Bahnschrift SemiBold Condensed" panose="020B0502040204020203" pitchFamily="34" charset="0"/>
              </a:rPr>
              <a:t>– L’individualisation exagérée mène à la dépolitisation et l’</a:t>
            </a:r>
            <a:r>
              <a:rPr lang="fr-BE" dirty="0" err="1">
                <a:latin typeface="Bahnschrift SemiBold Condensed" panose="020B0502040204020203" pitchFamily="34" charset="0"/>
              </a:rPr>
              <a:t>égoisme</a:t>
            </a:r>
            <a:r>
              <a:rPr lang="fr-BE" dirty="0">
                <a:latin typeface="Bahnschrift SemiBold Condensed" panose="020B0502040204020203" pitchFamily="34" charset="0"/>
              </a:rPr>
              <a:t>. L’individu ne s’intéresse plus pour les autres.</a:t>
            </a:r>
          </a:p>
        </p:txBody>
      </p:sp>
      <p:pic>
        <p:nvPicPr>
          <p:cNvPr id="11" name="Picture 10">
            <a:extLst>
              <a:ext uri="{FF2B5EF4-FFF2-40B4-BE49-F238E27FC236}">
                <a16:creationId xmlns:a16="http://schemas.microsoft.com/office/drawing/2014/main" id="{ECC1BB18-6A59-48EE-AFB6-712503503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44" y="2701788"/>
            <a:ext cx="2898134" cy="1826728"/>
          </a:xfrm>
          <a:prstGeom prst="rect">
            <a:avLst/>
          </a:prstGeom>
        </p:spPr>
      </p:pic>
    </p:spTree>
    <p:extLst>
      <p:ext uri="{BB962C8B-B14F-4D97-AF65-F5344CB8AC3E}">
        <p14:creationId xmlns:p14="http://schemas.microsoft.com/office/powerpoint/2010/main" val="384719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3708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2</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 Analyse de texte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0" name="Rectangle: Rounded Corners 9">
            <a:extLst>
              <a:ext uri="{FF2B5EF4-FFF2-40B4-BE49-F238E27FC236}">
                <a16:creationId xmlns:a16="http://schemas.microsoft.com/office/drawing/2014/main" id="{4FEE18F4-969E-4FAE-B212-C439432CE0A4}"/>
              </a:ext>
            </a:extLst>
          </p:cNvPr>
          <p:cNvSpPr/>
          <p:nvPr/>
        </p:nvSpPr>
        <p:spPr>
          <a:xfrm>
            <a:off x="539694" y="1229030"/>
            <a:ext cx="7328672"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2968C9E8-1E73-4F61-B996-59FAA6058A9B}"/>
              </a:ext>
            </a:extLst>
          </p:cNvPr>
          <p:cNvSpPr/>
          <p:nvPr/>
        </p:nvSpPr>
        <p:spPr>
          <a:xfrm>
            <a:off x="581635" y="1229030"/>
            <a:ext cx="11070671" cy="382092"/>
          </a:xfrm>
          <a:prstGeom prst="rect">
            <a:avLst/>
          </a:prstGeom>
        </p:spPr>
        <p:txBody>
          <a:bodyPr wrap="square">
            <a:spAutoFit/>
          </a:bodyPr>
          <a:lstStyle/>
          <a:p>
            <a:pPr algn="just">
              <a:lnSpc>
                <a:spcPct val="150000"/>
              </a:lnSpc>
              <a:spcAft>
                <a:spcPts val="800"/>
              </a:spcAft>
            </a:pPr>
            <a:r>
              <a:rPr lang="fr-FR" sz="1400" dirty="0">
                <a:solidFill>
                  <a:schemeClr val="bg1">
                    <a:lumMod val="95000"/>
                  </a:schemeClr>
                </a:solidFill>
                <a:latin typeface="Bahnschrift SemiBold SemiConden" panose="020B0502040204020203" pitchFamily="34" charset="0"/>
              </a:rPr>
              <a:t>Lisez les lignes 15 à 35. Le danger énoncé par Tocqueville fait-il référence à Orwell ou à Huxley ?</a:t>
            </a:r>
          </a:p>
        </p:txBody>
      </p:sp>
      <p:sp>
        <p:nvSpPr>
          <p:cNvPr id="13" name="TextBox 12">
            <a:extLst>
              <a:ext uri="{FF2B5EF4-FFF2-40B4-BE49-F238E27FC236}">
                <a16:creationId xmlns:a16="http://schemas.microsoft.com/office/drawing/2014/main" id="{237EF973-DFA6-4A62-AEE0-89D091F4480A}"/>
              </a:ext>
            </a:extLst>
          </p:cNvPr>
          <p:cNvSpPr txBox="1"/>
          <p:nvPr/>
        </p:nvSpPr>
        <p:spPr>
          <a:xfrm>
            <a:off x="4811391" y="2338043"/>
            <a:ext cx="6137861" cy="2338076"/>
          </a:xfrm>
          <a:prstGeom prst="rect">
            <a:avLst/>
          </a:prstGeom>
          <a:noFill/>
        </p:spPr>
        <p:txBody>
          <a:bodyPr wrap="square" rtlCol="0">
            <a:spAutoFit/>
          </a:bodyPr>
          <a:lstStyle/>
          <a:p>
            <a:pPr algn="just">
              <a:lnSpc>
                <a:spcPct val="150000"/>
              </a:lnSpc>
            </a:pPr>
            <a:r>
              <a:rPr lang="fr-BE" sz="2000" dirty="0">
                <a:latin typeface="Bahnschrift SemiBold Condensed" panose="020B0502040204020203" pitchFamily="34" charset="0"/>
              </a:rPr>
              <a:t>La danger énoncé par Huxley représente une </a:t>
            </a:r>
            <a:r>
              <a:rPr lang="fr-BE" sz="2000" dirty="0">
                <a:solidFill>
                  <a:srgbClr val="ADD3B3"/>
                </a:solidFill>
                <a:latin typeface="Bahnschrift SemiBold Condensed" panose="020B0502040204020203" pitchFamily="34" charset="0"/>
              </a:rPr>
              <a:t>tyrannie douce.</a:t>
            </a:r>
          </a:p>
          <a:p>
            <a:pPr algn="just">
              <a:lnSpc>
                <a:spcPct val="150000"/>
              </a:lnSpc>
            </a:pPr>
            <a:endParaRPr lang="fr-FR" sz="2000" dirty="0">
              <a:latin typeface="Bahnschrift SemiBold SemiConden" panose="020B0502040204020203" pitchFamily="34" charset="0"/>
            </a:endParaRPr>
          </a:p>
          <a:p>
            <a:pPr algn="just">
              <a:lnSpc>
                <a:spcPct val="150000"/>
              </a:lnSpc>
            </a:pPr>
            <a:r>
              <a:rPr lang="fr-FR" sz="2000" dirty="0">
                <a:latin typeface="Bahnschrift SemiBold SemiConden" panose="020B0502040204020203" pitchFamily="34" charset="0"/>
              </a:rPr>
              <a:t>Le citoyen se mène dans une dépendance exagérée. Ainsi le gouvernement devient le </a:t>
            </a:r>
            <a:r>
              <a:rPr lang="fr-FR" sz="2000" dirty="0">
                <a:solidFill>
                  <a:schemeClr val="accent2">
                    <a:lumMod val="75000"/>
                  </a:schemeClr>
                </a:solidFill>
                <a:latin typeface="Bahnschrift SemiBold SemiConden" panose="020B0502040204020203" pitchFamily="34" charset="0"/>
              </a:rPr>
              <a:t>« berger d’un troupeau d’animaux timides »</a:t>
            </a:r>
            <a:endParaRPr lang="fr-BE" sz="2000" dirty="0">
              <a:solidFill>
                <a:schemeClr val="accent2">
                  <a:lumMod val="75000"/>
                </a:schemeClr>
              </a:solidFill>
              <a:latin typeface="Bahnschrift SemiBold SemiConden" panose="020B0502040204020203" pitchFamily="34" charset="0"/>
            </a:endParaRPr>
          </a:p>
        </p:txBody>
      </p:sp>
      <p:pic>
        <p:nvPicPr>
          <p:cNvPr id="1026" name="Picture 2" descr="Real politics | Sheeple | Know Your Meme">
            <a:extLst>
              <a:ext uri="{FF2B5EF4-FFF2-40B4-BE49-F238E27FC236}">
                <a16:creationId xmlns:a16="http://schemas.microsoft.com/office/drawing/2014/main" id="{E63BA3F0-A751-E880-8B1E-6AAEA38CF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443" y="2108633"/>
            <a:ext cx="4156881" cy="34751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1602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3708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2</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 Analyse de texte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0" name="Rectangle: Rounded Corners 9">
            <a:extLst>
              <a:ext uri="{FF2B5EF4-FFF2-40B4-BE49-F238E27FC236}">
                <a16:creationId xmlns:a16="http://schemas.microsoft.com/office/drawing/2014/main" id="{4FEE18F4-969E-4FAE-B212-C439432CE0A4}"/>
              </a:ext>
            </a:extLst>
          </p:cNvPr>
          <p:cNvSpPr/>
          <p:nvPr/>
        </p:nvSpPr>
        <p:spPr>
          <a:xfrm>
            <a:off x="539694" y="1229030"/>
            <a:ext cx="7328672"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2968C9E8-1E73-4F61-B996-59FAA6058A9B}"/>
              </a:ext>
            </a:extLst>
          </p:cNvPr>
          <p:cNvSpPr/>
          <p:nvPr/>
        </p:nvSpPr>
        <p:spPr>
          <a:xfrm>
            <a:off x="581635" y="1229030"/>
            <a:ext cx="11070671" cy="382092"/>
          </a:xfrm>
          <a:prstGeom prst="rect">
            <a:avLst/>
          </a:prstGeom>
        </p:spPr>
        <p:txBody>
          <a:bodyPr wrap="square">
            <a:spAutoFit/>
          </a:bodyPr>
          <a:lstStyle/>
          <a:p>
            <a:pPr algn="just">
              <a:lnSpc>
                <a:spcPct val="150000"/>
              </a:lnSpc>
              <a:spcAft>
                <a:spcPts val="800"/>
              </a:spcAft>
            </a:pPr>
            <a:r>
              <a:rPr lang="fr-FR" sz="1400" dirty="0">
                <a:solidFill>
                  <a:schemeClr val="bg1">
                    <a:lumMod val="95000"/>
                  </a:schemeClr>
                </a:solidFill>
                <a:latin typeface="Bahnschrift SemiBold SemiConden" panose="020B0502040204020203" pitchFamily="34" charset="0"/>
              </a:rPr>
              <a:t>Pourquoi le citoyen n’est-il souverain qu’en apparence selon Tocqueville ?</a:t>
            </a:r>
          </a:p>
        </p:txBody>
      </p:sp>
      <p:sp>
        <p:nvSpPr>
          <p:cNvPr id="13" name="TextBox 12">
            <a:extLst>
              <a:ext uri="{FF2B5EF4-FFF2-40B4-BE49-F238E27FC236}">
                <a16:creationId xmlns:a16="http://schemas.microsoft.com/office/drawing/2014/main" id="{237EF973-DFA6-4A62-AEE0-89D091F4480A}"/>
              </a:ext>
            </a:extLst>
          </p:cNvPr>
          <p:cNvSpPr txBox="1"/>
          <p:nvPr/>
        </p:nvSpPr>
        <p:spPr>
          <a:xfrm>
            <a:off x="4846713" y="2338043"/>
            <a:ext cx="6102540" cy="3723070"/>
          </a:xfrm>
          <a:prstGeom prst="rect">
            <a:avLst/>
          </a:prstGeom>
          <a:noFill/>
        </p:spPr>
        <p:txBody>
          <a:bodyPr wrap="square" rtlCol="0">
            <a:spAutoFit/>
          </a:bodyPr>
          <a:lstStyle/>
          <a:p>
            <a:pPr algn="just">
              <a:lnSpc>
                <a:spcPct val="150000"/>
              </a:lnSpc>
            </a:pPr>
            <a:r>
              <a:rPr lang="fr-FR" sz="2000" i="1" dirty="0">
                <a:latin typeface="Bahnschrift SemiBold SemiConden" panose="020B0502040204020203" pitchFamily="34" charset="0"/>
              </a:rPr>
              <a:t>« Dans ce système, les citoyens sortent un moment de la dépendance pour indiquer leur maître, et y rentrent. » </a:t>
            </a:r>
          </a:p>
          <a:p>
            <a:pPr algn="just">
              <a:lnSpc>
                <a:spcPct val="150000"/>
              </a:lnSpc>
            </a:pPr>
            <a:endParaRPr lang="fr-FR" sz="2000" dirty="0">
              <a:latin typeface="Bahnschrift SemiBold SemiConden" panose="020B0502040204020203" pitchFamily="34" charset="0"/>
            </a:endParaRPr>
          </a:p>
          <a:p>
            <a:pPr algn="just">
              <a:lnSpc>
                <a:spcPct val="150000"/>
              </a:lnSpc>
            </a:pPr>
            <a:r>
              <a:rPr lang="fr-FR" sz="2000" dirty="0">
                <a:latin typeface="Bahnschrift SemiBold SemiConden" panose="020B0502040204020203" pitchFamily="34" charset="0"/>
              </a:rPr>
              <a:t>Dans </a:t>
            </a:r>
            <a:r>
              <a:rPr lang="fr-FR" sz="2000" dirty="0">
                <a:solidFill>
                  <a:schemeClr val="accent2">
                    <a:lumMod val="75000"/>
                  </a:schemeClr>
                </a:solidFill>
                <a:latin typeface="Bahnschrift SemiBold SemiConden" panose="020B0502040204020203" pitchFamily="34" charset="0"/>
              </a:rPr>
              <a:t>une démocratie représentative</a:t>
            </a:r>
            <a:r>
              <a:rPr lang="fr-FR" sz="2000" dirty="0">
                <a:latin typeface="Bahnschrift SemiBold SemiConden" panose="020B0502040204020203" pitchFamily="34" charset="0"/>
              </a:rPr>
              <a:t>, le citoyen ne participe pas directement aux décisions, il vote un représentant.</a:t>
            </a:r>
            <a:endParaRPr lang="fr-FR" sz="2000" dirty="0">
              <a:solidFill>
                <a:schemeClr val="accent2">
                  <a:lumMod val="75000"/>
                </a:schemeClr>
              </a:solidFill>
              <a:latin typeface="Bahnschrift SemiBold SemiConden" panose="020B0502040204020203" pitchFamily="34" charset="0"/>
            </a:endParaRPr>
          </a:p>
          <a:p>
            <a:pPr algn="just">
              <a:lnSpc>
                <a:spcPct val="150000"/>
              </a:lnSpc>
            </a:pPr>
            <a:r>
              <a:rPr lang="fr-FR" sz="2000" dirty="0">
                <a:latin typeface="Bahnschrift SemiBold SemiConden" panose="020B0502040204020203" pitchFamily="34" charset="0"/>
              </a:rPr>
              <a:t>Le seul pouvoir politique qu’il possède est le </a:t>
            </a:r>
            <a:r>
              <a:rPr lang="fr-FR" sz="2000" dirty="0">
                <a:solidFill>
                  <a:schemeClr val="accent4">
                    <a:lumMod val="75000"/>
                  </a:schemeClr>
                </a:solidFill>
                <a:latin typeface="Bahnschrift SemiBold SemiConden" panose="020B0502040204020203" pitchFamily="34" charset="0"/>
              </a:rPr>
              <a:t>droit de voter</a:t>
            </a:r>
            <a:r>
              <a:rPr lang="fr-FR" sz="2000" dirty="0">
                <a:latin typeface="Bahnschrift SemiBold SemiConden" panose="020B0502040204020203" pitchFamily="34" charset="0"/>
              </a:rPr>
              <a:t>. Entre les élections, le peuple </a:t>
            </a:r>
            <a:r>
              <a:rPr lang="fr-FR" sz="2000" dirty="0">
                <a:solidFill>
                  <a:schemeClr val="accent4">
                    <a:lumMod val="75000"/>
                  </a:schemeClr>
                </a:solidFill>
                <a:latin typeface="Bahnschrift SemiBold SemiConden" panose="020B0502040204020203" pitchFamily="34" charset="0"/>
              </a:rPr>
              <a:t>abdique son pouvoir </a:t>
            </a:r>
            <a:r>
              <a:rPr lang="fr-FR" sz="2000" dirty="0">
                <a:latin typeface="Bahnschrift SemiBold SemiConden" panose="020B0502040204020203" pitchFamily="34" charset="0"/>
              </a:rPr>
              <a:t>et n’a presque aucun moyen pour influencer le gouvernement.</a:t>
            </a:r>
            <a:endParaRPr lang="fr-BE" sz="2000" dirty="0">
              <a:latin typeface="Bahnschrift SemiBold SemiConden" panose="020B0502040204020203" pitchFamily="34" charset="0"/>
            </a:endParaRPr>
          </a:p>
        </p:txBody>
      </p:sp>
      <p:pic>
        <p:nvPicPr>
          <p:cNvPr id="2050" name="Picture 2">
            <a:extLst>
              <a:ext uri="{FF2B5EF4-FFF2-40B4-BE49-F238E27FC236}">
                <a16:creationId xmlns:a16="http://schemas.microsoft.com/office/drawing/2014/main" id="{85DAB171-1176-D668-6657-E044191979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63" t="61327" b="24321"/>
          <a:stretch/>
        </p:blipFill>
        <p:spPr bwMode="auto">
          <a:xfrm rot="21179159">
            <a:off x="918427" y="2060989"/>
            <a:ext cx="3499539" cy="4357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6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5104462"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46883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III.3. : Le danger d’une despotisme démocratique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2968C9E8-1E73-4F61-B996-59FAA6058A9B}"/>
              </a:ext>
            </a:extLst>
          </p:cNvPr>
          <p:cNvSpPr/>
          <p:nvPr/>
        </p:nvSpPr>
        <p:spPr>
          <a:xfrm>
            <a:off x="581635" y="1229030"/>
            <a:ext cx="11070671" cy="382092"/>
          </a:xfrm>
          <a:prstGeom prst="rect">
            <a:avLst/>
          </a:prstGeom>
        </p:spPr>
        <p:txBody>
          <a:bodyPr wrap="square">
            <a:spAutoFit/>
          </a:bodyPr>
          <a:lstStyle/>
          <a:p>
            <a:pPr algn="just">
              <a:lnSpc>
                <a:spcPct val="150000"/>
              </a:lnSpc>
              <a:spcAft>
                <a:spcPts val="800"/>
              </a:spcAft>
            </a:pPr>
            <a:r>
              <a:rPr lang="fr-FR" sz="1400" dirty="0">
                <a:solidFill>
                  <a:schemeClr val="bg1">
                    <a:lumMod val="95000"/>
                  </a:schemeClr>
                </a:solidFill>
                <a:latin typeface="Bahnschrift SemiBold SemiConden" panose="020B0502040204020203" pitchFamily="34" charset="0"/>
              </a:rPr>
              <a:t>Pourquoi le citoyen n’est-il souverain qu’en apparence selon Tocqueville ?</a:t>
            </a:r>
          </a:p>
        </p:txBody>
      </p:sp>
      <p:sp>
        <p:nvSpPr>
          <p:cNvPr id="13" name="TextBox 12">
            <a:extLst>
              <a:ext uri="{FF2B5EF4-FFF2-40B4-BE49-F238E27FC236}">
                <a16:creationId xmlns:a16="http://schemas.microsoft.com/office/drawing/2014/main" id="{237EF973-DFA6-4A62-AEE0-89D091F4480A}"/>
              </a:ext>
            </a:extLst>
          </p:cNvPr>
          <p:cNvSpPr txBox="1"/>
          <p:nvPr/>
        </p:nvSpPr>
        <p:spPr>
          <a:xfrm>
            <a:off x="4854561" y="1521754"/>
            <a:ext cx="6212426" cy="4606517"/>
          </a:xfrm>
          <a:prstGeom prst="rect">
            <a:avLst/>
          </a:prstGeom>
          <a:noFill/>
        </p:spPr>
        <p:txBody>
          <a:bodyPr wrap="square" rtlCol="0">
            <a:spAutoFit/>
          </a:bodyPr>
          <a:lstStyle/>
          <a:p>
            <a:pPr algn="just">
              <a:lnSpc>
                <a:spcPct val="150000"/>
              </a:lnSpc>
            </a:pPr>
            <a:r>
              <a:rPr lang="fr-FR" dirty="0">
                <a:latin typeface="Bahnschrift SemiBold SemiConden" panose="020B0502040204020203" pitchFamily="34" charset="0"/>
              </a:rPr>
              <a:t>En accordant une </a:t>
            </a:r>
            <a:r>
              <a:rPr lang="fr-FR" dirty="0">
                <a:solidFill>
                  <a:schemeClr val="accent4">
                    <a:lumMod val="75000"/>
                  </a:schemeClr>
                </a:solidFill>
                <a:latin typeface="Bahnschrift SemiBold SemiConden" panose="020B0502040204020203" pitchFamily="34" charset="0"/>
              </a:rPr>
              <a:t>importance exagérée à la vie privée</a:t>
            </a:r>
            <a:r>
              <a:rPr lang="fr-FR" dirty="0">
                <a:latin typeface="Bahnschrift SemiBold SemiConden" panose="020B0502040204020203" pitchFamily="34" charset="0"/>
              </a:rPr>
              <a:t>, le citoyen risque de se </a:t>
            </a:r>
            <a:r>
              <a:rPr lang="fr-FR" dirty="0">
                <a:solidFill>
                  <a:schemeClr val="accent4">
                    <a:lumMod val="75000"/>
                  </a:schemeClr>
                </a:solidFill>
                <a:latin typeface="Bahnschrift SemiBold SemiConden" panose="020B0502040204020203" pitchFamily="34" charset="0"/>
              </a:rPr>
              <a:t>désintéresser totalement de la vie publique</a:t>
            </a:r>
            <a:r>
              <a:rPr lang="fr-FR" dirty="0">
                <a:latin typeface="Bahnschrift SemiBold SemiConden" panose="020B0502040204020203" pitchFamily="34" charset="0"/>
              </a:rPr>
              <a:t>. En effet, les dirigeants politiques ont intérêt à ce que les citoyens s’intéressent exclusivement à leur vie privée et se désintéressent des affaires publiques. </a:t>
            </a:r>
          </a:p>
          <a:p>
            <a:pPr algn="just">
              <a:lnSpc>
                <a:spcPct val="150000"/>
              </a:lnSpc>
            </a:pPr>
            <a:endParaRPr lang="fr-FR" dirty="0">
              <a:latin typeface="Bahnschrift SemiBold SemiConden" panose="020B0502040204020203" pitchFamily="34" charset="0"/>
            </a:endParaRPr>
          </a:p>
          <a:p>
            <a:pPr algn="just">
              <a:lnSpc>
                <a:spcPct val="150000"/>
              </a:lnSpc>
            </a:pPr>
            <a:endParaRPr lang="fr-FR" dirty="0">
              <a:latin typeface="Bahnschrift SemiBold SemiConden" panose="020B0502040204020203" pitchFamily="34" charset="0"/>
            </a:endParaRPr>
          </a:p>
          <a:p>
            <a:pPr algn="just">
              <a:lnSpc>
                <a:spcPct val="150000"/>
              </a:lnSpc>
            </a:pPr>
            <a:r>
              <a:rPr lang="fr-FR" dirty="0">
                <a:latin typeface="Bahnschrift SemiBold SemiConden" panose="020B0502040204020203" pitchFamily="34" charset="0"/>
              </a:rPr>
              <a:t>C’est pour cette raison que dans une démocratie où le peuple se désintéresse du pouvoir </a:t>
            </a:r>
            <a:r>
              <a:rPr lang="fr-FR" dirty="0">
                <a:solidFill>
                  <a:schemeClr val="accent4">
                    <a:lumMod val="75000"/>
                  </a:schemeClr>
                </a:solidFill>
                <a:latin typeface="Bahnschrift SemiBold SemiConden" panose="020B0502040204020203" pitchFamily="34" charset="0"/>
              </a:rPr>
              <a:t>ne mérite plus le nom de démocratie</a:t>
            </a:r>
            <a:r>
              <a:rPr lang="fr-FR" dirty="0">
                <a:latin typeface="Bahnschrift SemiBold SemiConden" panose="020B0502040204020203" pitchFamily="34" charset="0"/>
              </a:rPr>
              <a:t>. C’est un </a:t>
            </a:r>
            <a:r>
              <a:rPr lang="fr-FR" dirty="0">
                <a:solidFill>
                  <a:schemeClr val="accent4">
                    <a:lumMod val="75000"/>
                  </a:schemeClr>
                </a:solidFill>
                <a:latin typeface="Bahnschrift SemiBold SemiConden" panose="020B0502040204020203" pitchFamily="34" charset="0"/>
              </a:rPr>
              <a:t>despotisme doux </a:t>
            </a:r>
            <a:r>
              <a:rPr lang="fr-FR" dirty="0">
                <a:latin typeface="Bahnschrift SemiBold SemiConden" panose="020B0502040204020203" pitchFamily="34" charset="0"/>
              </a:rPr>
              <a:t>où les dirigeants de l’Etat peuvent pourront diriger l’État à leur guise.</a:t>
            </a:r>
            <a:endParaRPr lang="fr-BE" dirty="0">
              <a:latin typeface="Bahnschrift SemiBold SemiConden" panose="020B0502040204020203" pitchFamily="34" charset="0"/>
            </a:endParaRPr>
          </a:p>
        </p:txBody>
      </p:sp>
      <p:pic>
        <p:nvPicPr>
          <p:cNvPr id="8" name="Picture 7">
            <a:extLst>
              <a:ext uri="{FF2B5EF4-FFF2-40B4-BE49-F238E27FC236}">
                <a16:creationId xmlns:a16="http://schemas.microsoft.com/office/drawing/2014/main" id="{73D9C6AE-10DC-685A-89B2-50B8736A809C}"/>
              </a:ext>
            </a:extLst>
          </p:cNvPr>
          <p:cNvPicPr>
            <a:picLocks noChangeAspect="1"/>
          </p:cNvPicPr>
          <p:nvPr/>
        </p:nvPicPr>
        <p:blipFill>
          <a:blip r:embed="rId2"/>
          <a:stretch>
            <a:fillRect/>
          </a:stretch>
        </p:blipFill>
        <p:spPr>
          <a:xfrm>
            <a:off x="342124" y="1564029"/>
            <a:ext cx="4310704" cy="3011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9372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5104462"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46883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III.4. : L’individualisme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2968C9E8-1E73-4F61-B996-59FAA6058A9B}"/>
              </a:ext>
            </a:extLst>
          </p:cNvPr>
          <p:cNvSpPr/>
          <p:nvPr/>
        </p:nvSpPr>
        <p:spPr>
          <a:xfrm>
            <a:off x="581635" y="1229030"/>
            <a:ext cx="11070671" cy="382092"/>
          </a:xfrm>
          <a:prstGeom prst="rect">
            <a:avLst/>
          </a:prstGeom>
        </p:spPr>
        <p:txBody>
          <a:bodyPr wrap="square">
            <a:spAutoFit/>
          </a:bodyPr>
          <a:lstStyle/>
          <a:p>
            <a:pPr algn="just">
              <a:lnSpc>
                <a:spcPct val="150000"/>
              </a:lnSpc>
              <a:spcAft>
                <a:spcPts val="800"/>
              </a:spcAft>
            </a:pPr>
            <a:r>
              <a:rPr lang="fr-FR" sz="1400" dirty="0">
                <a:solidFill>
                  <a:schemeClr val="bg1">
                    <a:lumMod val="95000"/>
                  </a:schemeClr>
                </a:solidFill>
                <a:latin typeface="Bahnschrift SemiBold SemiConden" panose="020B0502040204020203" pitchFamily="34" charset="0"/>
              </a:rPr>
              <a:t>Pourquoi le citoyen n’est-il souverain qu’en apparence selon Tocqueville ?</a:t>
            </a:r>
          </a:p>
        </p:txBody>
      </p:sp>
      <p:sp>
        <p:nvSpPr>
          <p:cNvPr id="13" name="TextBox 12">
            <a:extLst>
              <a:ext uri="{FF2B5EF4-FFF2-40B4-BE49-F238E27FC236}">
                <a16:creationId xmlns:a16="http://schemas.microsoft.com/office/drawing/2014/main" id="{237EF973-DFA6-4A62-AEE0-89D091F4480A}"/>
              </a:ext>
            </a:extLst>
          </p:cNvPr>
          <p:cNvSpPr txBox="1"/>
          <p:nvPr/>
        </p:nvSpPr>
        <p:spPr>
          <a:xfrm>
            <a:off x="5672153" y="1067933"/>
            <a:ext cx="6212426" cy="5022016"/>
          </a:xfrm>
          <a:prstGeom prst="rect">
            <a:avLst/>
          </a:prstGeom>
          <a:noFill/>
        </p:spPr>
        <p:txBody>
          <a:bodyPr wrap="square" rtlCol="0">
            <a:spAutoFit/>
          </a:bodyPr>
          <a:lstStyle/>
          <a:p>
            <a:pPr algn="just">
              <a:lnSpc>
                <a:spcPct val="150000"/>
              </a:lnSpc>
            </a:pPr>
            <a:r>
              <a:rPr lang="fr-FR" dirty="0">
                <a:latin typeface="Bahnschrift SemiBold SemiConden" panose="020B0502040204020203" pitchFamily="34" charset="0"/>
              </a:rPr>
              <a:t>Selon Tocqueville, la démocratie moderne est donc menacée du danger de…</a:t>
            </a:r>
          </a:p>
          <a:p>
            <a:pPr algn="just">
              <a:lnSpc>
                <a:spcPct val="150000"/>
              </a:lnSpc>
            </a:pPr>
            <a:endParaRPr lang="fr-FR" dirty="0">
              <a:latin typeface="Bahnschrift SemiBold SemiConden" panose="020B0502040204020203" pitchFamily="34" charset="0"/>
            </a:endParaRPr>
          </a:p>
          <a:p>
            <a:pPr marL="285750" indent="-285750" algn="just">
              <a:lnSpc>
                <a:spcPct val="150000"/>
              </a:lnSpc>
              <a:buFont typeface="Arial" panose="020B0604020202020204" pitchFamily="34" charset="0"/>
              <a:buChar char="•"/>
            </a:pPr>
            <a:r>
              <a:rPr lang="fr-FR" dirty="0">
                <a:solidFill>
                  <a:schemeClr val="accent4">
                    <a:lumMod val="75000"/>
                  </a:schemeClr>
                </a:solidFill>
                <a:latin typeface="Bahnschrift SemiBold SemiConden" panose="020B0502040204020203" pitchFamily="34" charset="0"/>
              </a:rPr>
              <a:t>…l’individualisme et de la </a:t>
            </a:r>
          </a:p>
          <a:p>
            <a:pPr marL="285750" indent="-285750" algn="just">
              <a:lnSpc>
                <a:spcPct val="150000"/>
              </a:lnSpc>
              <a:buFont typeface="Arial" panose="020B0604020202020204" pitchFamily="34" charset="0"/>
              <a:buChar char="•"/>
            </a:pPr>
            <a:r>
              <a:rPr lang="fr-FR" dirty="0">
                <a:solidFill>
                  <a:schemeClr val="accent4">
                    <a:lumMod val="75000"/>
                  </a:schemeClr>
                </a:solidFill>
                <a:latin typeface="Bahnschrift SemiBold SemiConden" panose="020B0502040204020203" pitchFamily="34" charset="0"/>
              </a:rPr>
              <a:t>dépolitisation.</a:t>
            </a:r>
          </a:p>
          <a:p>
            <a:pPr algn="just">
              <a:lnSpc>
                <a:spcPct val="150000"/>
              </a:lnSpc>
            </a:pPr>
            <a:endParaRPr lang="fr-FR" dirty="0">
              <a:latin typeface="Bahnschrift SemiBold SemiConden" panose="020B0502040204020203" pitchFamily="34" charset="0"/>
            </a:endParaRPr>
          </a:p>
          <a:p>
            <a:pPr algn="just">
              <a:lnSpc>
                <a:spcPct val="150000"/>
              </a:lnSpc>
            </a:pPr>
            <a:r>
              <a:rPr lang="fr-FR" dirty="0">
                <a:latin typeface="Bahnschrift SemiBold SemiConden" panose="020B0502040204020203" pitchFamily="34" charset="0"/>
              </a:rPr>
              <a:t>Ce qui intéresse le citoyen moderne avant tout, c’est la recherche du bonheur individuel. Il est replié sur soi-même et poursuit donc principalement ses intérêts particuliers. </a:t>
            </a:r>
          </a:p>
          <a:p>
            <a:pPr algn="just">
              <a:lnSpc>
                <a:spcPct val="150000"/>
              </a:lnSpc>
            </a:pPr>
            <a:endParaRPr lang="fr-FR" dirty="0">
              <a:latin typeface="Bahnschrift SemiBold SemiConden" panose="020B0502040204020203" pitchFamily="34" charset="0"/>
            </a:endParaRPr>
          </a:p>
          <a:p>
            <a:pPr algn="just">
              <a:lnSpc>
                <a:spcPct val="150000"/>
              </a:lnSpc>
            </a:pPr>
            <a:r>
              <a:rPr lang="fr-FR" dirty="0">
                <a:latin typeface="Bahnschrift SemiBold SemiConden" panose="020B0502040204020203" pitchFamily="34" charset="0"/>
                <a:sym typeface="Wingdings" panose="05000000000000000000" pitchFamily="2" charset="2"/>
              </a:rPr>
              <a:t> </a:t>
            </a:r>
            <a:r>
              <a:rPr lang="fr-FR" dirty="0">
                <a:latin typeface="Bahnschrift SemiBold SemiConden" panose="020B0502040204020203" pitchFamily="34" charset="0"/>
              </a:rPr>
              <a:t>Ainsi le citoyen risque de se désintéresser de ses concitoyens et des injustices dans sa société.</a:t>
            </a:r>
            <a:endParaRPr lang="fr-BE" dirty="0">
              <a:latin typeface="Bahnschrift SemiBold SemiConden" panose="020B0502040204020203" pitchFamily="34" charset="0"/>
            </a:endParaRPr>
          </a:p>
        </p:txBody>
      </p:sp>
      <p:pic>
        <p:nvPicPr>
          <p:cNvPr id="7" name="Picture 6">
            <a:extLst>
              <a:ext uri="{FF2B5EF4-FFF2-40B4-BE49-F238E27FC236}">
                <a16:creationId xmlns:a16="http://schemas.microsoft.com/office/drawing/2014/main" id="{AD65D6C1-1D37-3C3D-7016-34718C7BA03B}"/>
              </a:ext>
            </a:extLst>
          </p:cNvPr>
          <p:cNvPicPr>
            <a:picLocks noChangeAspect="1"/>
          </p:cNvPicPr>
          <p:nvPr/>
        </p:nvPicPr>
        <p:blipFill>
          <a:blip r:embed="rId2"/>
          <a:stretch>
            <a:fillRect/>
          </a:stretch>
        </p:blipFill>
        <p:spPr>
          <a:xfrm>
            <a:off x="307421" y="1067933"/>
            <a:ext cx="4635020" cy="2783927"/>
          </a:xfrm>
          <a:prstGeom prst="rect">
            <a:avLst/>
          </a:prstGeom>
        </p:spPr>
      </p:pic>
      <p:pic>
        <p:nvPicPr>
          <p:cNvPr id="3074" name="Picture 2" descr="The Social Class in Today's Society | by Mikel Pollard | Medium">
            <a:extLst>
              <a:ext uri="{FF2B5EF4-FFF2-40B4-BE49-F238E27FC236}">
                <a16:creationId xmlns:a16="http://schemas.microsoft.com/office/drawing/2014/main" id="{7717E095-B206-5E0D-B5E9-A996B22913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84"/>
          <a:stretch/>
        </p:blipFill>
        <p:spPr bwMode="auto">
          <a:xfrm rot="21085459">
            <a:off x="308576" y="3936735"/>
            <a:ext cx="3116705" cy="20189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hakib on Twitter: &quot;The social network . #art #arte #socialmedia  #illustration #dessin #fashion #fashionillustration #twitter #cartoon  #sketch #coronavirus #satira #politica #italy #sciacalli #isolation  #coronavirus #socialdistancing #iorestoacasa ...">
            <a:extLst>
              <a:ext uri="{FF2B5EF4-FFF2-40B4-BE49-F238E27FC236}">
                <a16:creationId xmlns:a16="http://schemas.microsoft.com/office/drawing/2014/main" id="{C28E73CE-6A70-4A0A-E31E-BF50E2F58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05214">
            <a:off x="2768557" y="4067561"/>
            <a:ext cx="2569277" cy="2374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1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25138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III : TOCQUEVILLE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5104462"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57131"/>
            <a:ext cx="46883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III.4. : L’individualisme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2968C9E8-1E73-4F61-B996-59FAA6058A9B}"/>
              </a:ext>
            </a:extLst>
          </p:cNvPr>
          <p:cNvSpPr/>
          <p:nvPr/>
        </p:nvSpPr>
        <p:spPr>
          <a:xfrm>
            <a:off x="581635" y="1229030"/>
            <a:ext cx="11070671" cy="382092"/>
          </a:xfrm>
          <a:prstGeom prst="rect">
            <a:avLst/>
          </a:prstGeom>
        </p:spPr>
        <p:txBody>
          <a:bodyPr wrap="square">
            <a:spAutoFit/>
          </a:bodyPr>
          <a:lstStyle/>
          <a:p>
            <a:pPr algn="just">
              <a:lnSpc>
                <a:spcPct val="150000"/>
              </a:lnSpc>
              <a:spcAft>
                <a:spcPts val="800"/>
              </a:spcAft>
            </a:pPr>
            <a:r>
              <a:rPr lang="fr-FR" sz="1400" dirty="0">
                <a:solidFill>
                  <a:schemeClr val="bg1">
                    <a:lumMod val="95000"/>
                  </a:schemeClr>
                </a:solidFill>
                <a:latin typeface="Bahnschrift SemiBold SemiConden" panose="020B0502040204020203" pitchFamily="34" charset="0"/>
              </a:rPr>
              <a:t>Pourquoi le citoyen n’est-il souverain qu’en apparence selon Tocqueville ?</a:t>
            </a:r>
          </a:p>
        </p:txBody>
      </p:sp>
      <p:sp>
        <p:nvSpPr>
          <p:cNvPr id="13" name="TextBox 12">
            <a:extLst>
              <a:ext uri="{FF2B5EF4-FFF2-40B4-BE49-F238E27FC236}">
                <a16:creationId xmlns:a16="http://schemas.microsoft.com/office/drawing/2014/main" id="{237EF973-DFA6-4A62-AEE0-89D091F4480A}"/>
              </a:ext>
            </a:extLst>
          </p:cNvPr>
          <p:cNvSpPr txBox="1"/>
          <p:nvPr/>
        </p:nvSpPr>
        <p:spPr>
          <a:xfrm>
            <a:off x="364975" y="1118951"/>
            <a:ext cx="10204909" cy="867032"/>
          </a:xfrm>
          <a:prstGeom prst="rect">
            <a:avLst/>
          </a:prstGeom>
          <a:noFill/>
        </p:spPr>
        <p:txBody>
          <a:bodyPr wrap="square" rtlCol="0">
            <a:spAutoFit/>
          </a:bodyPr>
          <a:lstStyle/>
          <a:p>
            <a:pPr algn="just">
              <a:lnSpc>
                <a:spcPct val="150000"/>
              </a:lnSpc>
            </a:pPr>
            <a:r>
              <a:rPr lang="fr-FR" dirty="0">
                <a:latin typeface="Bahnschrift SemiBold SemiConden" panose="020B0502040204020203" pitchFamily="34" charset="0"/>
              </a:rPr>
              <a:t>Le texte de Tocqueville est un avertissement que </a:t>
            </a:r>
            <a:r>
              <a:rPr lang="fr-FR" dirty="0">
                <a:solidFill>
                  <a:schemeClr val="accent4">
                    <a:lumMod val="75000"/>
                  </a:schemeClr>
                </a:solidFill>
                <a:latin typeface="Bahnschrift SemiBold SemiConden" panose="020B0502040204020203" pitchFamily="34" charset="0"/>
              </a:rPr>
              <a:t>la liberté n'est jamais acquise</a:t>
            </a:r>
            <a:r>
              <a:rPr lang="fr-FR" dirty="0">
                <a:latin typeface="Bahnschrift SemiBold SemiConden" panose="020B0502040204020203" pitchFamily="34" charset="0"/>
              </a:rPr>
              <a:t>.</a:t>
            </a:r>
          </a:p>
          <a:p>
            <a:pPr algn="just">
              <a:lnSpc>
                <a:spcPct val="150000"/>
              </a:lnSpc>
            </a:pPr>
            <a:r>
              <a:rPr lang="fr-FR" dirty="0">
                <a:latin typeface="Bahnschrift SemiBold SemiConden" panose="020B0502040204020203" pitchFamily="34" charset="0"/>
              </a:rPr>
              <a:t>Et cela est difficile lorsqu'elle est mise en concurrence avec les </a:t>
            </a:r>
            <a:r>
              <a:rPr lang="fr-FR" dirty="0">
                <a:solidFill>
                  <a:schemeClr val="accent4">
                    <a:lumMod val="75000"/>
                  </a:schemeClr>
                </a:solidFill>
                <a:latin typeface="Bahnschrift SemiBold SemiConden" panose="020B0502040204020203" pitchFamily="34" charset="0"/>
              </a:rPr>
              <a:t>séductions du plaisir et du divertissement</a:t>
            </a:r>
            <a:r>
              <a:rPr lang="fr-FR" dirty="0">
                <a:latin typeface="Bahnschrift SemiBold SemiConden" panose="020B0502040204020203" pitchFamily="34" charset="0"/>
              </a:rPr>
              <a:t>. </a:t>
            </a:r>
            <a:endParaRPr lang="fr-BE" dirty="0">
              <a:latin typeface="Bahnschrift SemiBold SemiConden" panose="020B0502040204020203" pitchFamily="34" charset="0"/>
            </a:endParaRPr>
          </a:p>
        </p:txBody>
      </p:sp>
      <p:grpSp>
        <p:nvGrpSpPr>
          <p:cNvPr id="8" name="Group 7">
            <a:extLst>
              <a:ext uri="{FF2B5EF4-FFF2-40B4-BE49-F238E27FC236}">
                <a16:creationId xmlns:a16="http://schemas.microsoft.com/office/drawing/2014/main" id="{8816B805-DA3F-DB37-BE31-EEE746650083}"/>
              </a:ext>
            </a:extLst>
          </p:cNvPr>
          <p:cNvGrpSpPr/>
          <p:nvPr/>
        </p:nvGrpSpPr>
        <p:grpSpPr>
          <a:xfrm>
            <a:off x="364975" y="2140383"/>
            <a:ext cx="6903308" cy="2200439"/>
            <a:chOff x="2236397" y="3767721"/>
            <a:chExt cx="7434875" cy="2402268"/>
          </a:xfrm>
        </p:grpSpPr>
        <p:pic>
          <p:nvPicPr>
            <p:cNvPr id="9" name="Picture 8">
              <a:extLst>
                <a:ext uri="{FF2B5EF4-FFF2-40B4-BE49-F238E27FC236}">
                  <a16:creationId xmlns:a16="http://schemas.microsoft.com/office/drawing/2014/main" id="{E7977400-A8DB-8EA1-4BA2-FD18A7CA11BB}"/>
                </a:ext>
              </a:extLst>
            </p:cNvPr>
            <p:cNvPicPr>
              <a:picLocks noChangeAspect="1"/>
            </p:cNvPicPr>
            <p:nvPr/>
          </p:nvPicPr>
          <p:blipFill rotWithShape="1">
            <a:blip r:embed="rId2"/>
            <a:srcRect l="42953"/>
            <a:stretch/>
          </p:blipFill>
          <p:spPr>
            <a:xfrm>
              <a:off x="2236397" y="3767722"/>
              <a:ext cx="1401917" cy="2402267"/>
            </a:xfrm>
            <a:prstGeom prst="rect">
              <a:avLst/>
            </a:prstGeom>
          </p:spPr>
        </p:pic>
        <p:pic>
          <p:nvPicPr>
            <p:cNvPr id="10" name="Picture 9">
              <a:extLst>
                <a:ext uri="{FF2B5EF4-FFF2-40B4-BE49-F238E27FC236}">
                  <a16:creationId xmlns:a16="http://schemas.microsoft.com/office/drawing/2014/main" id="{2F42A19C-5328-6317-A900-EAB3BFDE9427}"/>
                </a:ext>
              </a:extLst>
            </p:cNvPr>
            <p:cNvPicPr>
              <a:picLocks noChangeAspect="1"/>
            </p:cNvPicPr>
            <p:nvPr/>
          </p:nvPicPr>
          <p:blipFill>
            <a:blip r:embed="rId3"/>
            <a:stretch>
              <a:fillRect/>
            </a:stretch>
          </p:blipFill>
          <p:spPr>
            <a:xfrm>
              <a:off x="3638315" y="3767722"/>
              <a:ext cx="1802827" cy="2402267"/>
            </a:xfrm>
            <a:prstGeom prst="rect">
              <a:avLst/>
            </a:prstGeom>
          </p:spPr>
        </p:pic>
        <p:pic>
          <p:nvPicPr>
            <p:cNvPr id="11" name="Picture 10">
              <a:extLst>
                <a:ext uri="{FF2B5EF4-FFF2-40B4-BE49-F238E27FC236}">
                  <a16:creationId xmlns:a16="http://schemas.microsoft.com/office/drawing/2014/main" id="{F84F67D4-99BB-E847-88C2-333ACD9421EF}"/>
                </a:ext>
              </a:extLst>
            </p:cNvPr>
            <p:cNvPicPr>
              <a:picLocks noChangeAspect="1"/>
            </p:cNvPicPr>
            <p:nvPr/>
          </p:nvPicPr>
          <p:blipFill>
            <a:blip r:embed="rId4"/>
            <a:stretch>
              <a:fillRect/>
            </a:stretch>
          </p:blipFill>
          <p:spPr>
            <a:xfrm>
              <a:off x="5441142" y="3767721"/>
              <a:ext cx="4230130" cy="2402267"/>
            </a:xfrm>
            <a:prstGeom prst="rect">
              <a:avLst/>
            </a:prstGeom>
          </p:spPr>
        </p:pic>
      </p:grpSp>
      <p:pic>
        <p:nvPicPr>
          <p:cNvPr id="12" name="Picture 11">
            <a:extLst>
              <a:ext uri="{FF2B5EF4-FFF2-40B4-BE49-F238E27FC236}">
                <a16:creationId xmlns:a16="http://schemas.microsoft.com/office/drawing/2014/main" id="{321DAD80-C2B3-FB8E-FB63-541C07CF30B1}"/>
              </a:ext>
            </a:extLst>
          </p:cNvPr>
          <p:cNvPicPr>
            <a:picLocks noChangeAspect="1"/>
          </p:cNvPicPr>
          <p:nvPr/>
        </p:nvPicPr>
        <p:blipFill>
          <a:blip r:embed="rId5"/>
          <a:stretch>
            <a:fillRect/>
          </a:stretch>
        </p:blipFill>
        <p:spPr>
          <a:xfrm>
            <a:off x="7373833" y="2140383"/>
            <a:ext cx="4655692" cy="3163330"/>
          </a:xfrm>
          <a:prstGeom prst="rect">
            <a:avLst/>
          </a:prstGeom>
        </p:spPr>
      </p:pic>
      <p:pic>
        <p:nvPicPr>
          <p:cNvPr id="14" name="Picture 13">
            <a:extLst>
              <a:ext uri="{FF2B5EF4-FFF2-40B4-BE49-F238E27FC236}">
                <a16:creationId xmlns:a16="http://schemas.microsoft.com/office/drawing/2014/main" id="{65B0652D-2F46-C727-BE47-EC7245EE25D2}"/>
              </a:ext>
            </a:extLst>
          </p:cNvPr>
          <p:cNvPicPr>
            <a:picLocks noChangeAspect="1"/>
          </p:cNvPicPr>
          <p:nvPr/>
        </p:nvPicPr>
        <p:blipFill>
          <a:blip r:embed="rId6"/>
          <a:stretch>
            <a:fillRect/>
          </a:stretch>
        </p:blipFill>
        <p:spPr>
          <a:xfrm>
            <a:off x="364032" y="4436165"/>
            <a:ext cx="2976560" cy="1988021"/>
          </a:xfrm>
          <a:prstGeom prst="rect">
            <a:avLst/>
          </a:prstGeom>
        </p:spPr>
      </p:pic>
      <p:pic>
        <p:nvPicPr>
          <p:cNvPr id="15" name="Picture 14">
            <a:extLst>
              <a:ext uri="{FF2B5EF4-FFF2-40B4-BE49-F238E27FC236}">
                <a16:creationId xmlns:a16="http://schemas.microsoft.com/office/drawing/2014/main" id="{399E9C9A-8EA7-A20E-A9B5-B3CF3DAA1093}"/>
              </a:ext>
            </a:extLst>
          </p:cNvPr>
          <p:cNvPicPr>
            <a:picLocks noChangeAspect="1"/>
          </p:cNvPicPr>
          <p:nvPr/>
        </p:nvPicPr>
        <p:blipFill>
          <a:blip r:embed="rId7"/>
          <a:stretch>
            <a:fillRect/>
          </a:stretch>
        </p:blipFill>
        <p:spPr>
          <a:xfrm>
            <a:off x="3446142" y="4436165"/>
            <a:ext cx="3349384" cy="1988021"/>
          </a:xfrm>
          <a:prstGeom prst="rect">
            <a:avLst/>
          </a:prstGeom>
        </p:spPr>
      </p:pic>
    </p:spTree>
    <p:extLst>
      <p:ext uri="{BB962C8B-B14F-4D97-AF65-F5344CB8AC3E}">
        <p14:creationId xmlns:p14="http://schemas.microsoft.com/office/powerpoint/2010/main" val="419020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4" name="Picture 3" descr="A group of people posing for the camera&#10;&#10;Description automatically generated with medium confidence">
            <a:extLst>
              <a:ext uri="{FF2B5EF4-FFF2-40B4-BE49-F238E27FC236}">
                <a16:creationId xmlns:a16="http://schemas.microsoft.com/office/drawing/2014/main" id="{1EFEDA66-145E-81B3-6AB3-F2407C9C8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410" y="3608663"/>
            <a:ext cx="7387590" cy="3279140"/>
          </a:xfrm>
          <a:prstGeom prst="rect">
            <a:avLst/>
          </a:prstGeom>
        </p:spPr>
      </p:pic>
      <p:sp>
        <p:nvSpPr>
          <p:cNvPr id="7" name="TextBox 6">
            <a:extLst>
              <a:ext uri="{FF2B5EF4-FFF2-40B4-BE49-F238E27FC236}">
                <a16:creationId xmlns:a16="http://schemas.microsoft.com/office/drawing/2014/main" id="{453CB15B-749F-7BFF-7EDA-B67F1C21D24C}"/>
              </a:ext>
            </a:extLst>
          </p:cNvPr>
          <p:cNvSpPr txBox="1"/>
          <p:nvPr/>
        </p:nvSpPr>
        <p:spPr>
          <a:xfrm>
            <a:off x="2172494" y="1226634"/>
            <a:ext cx="7847020" cy="1569660"/>
          </a:xfrm>
          <a:prstGeom prst="rect">
            <a:avLst/>
          </a:prstGeom>
          <a:noFill/>
        </p:spPr>
        <p:txBody>
          <a:bodyPr wrap="none" rtlCol="0">
            <a:spAutoFit/>
          </a:bodyPr>
          <a:lstStyle/>
          <a:p>
            <a:pPr algn="ctr"/>
            <a:r>
              <a:rPr lang="en-GB" sz="3200" dirty="0">
                <a:solidFill>
                  <a:schemeClr val="bg1">
                    <a:lumMod val="95000"/>
                  </a:schemeClr>
                </a:solidFill>
                <a:latin typeface="Bahnschrift SemiBold SemiConden" panose="020B0502040204020203" pitchFamily="34" charset="0"/>
              </a:rPr>
              <a:t>PHILOSOPHIE POLITIQUE</a:t>
            </a:r>
          </a:p>
          <a:p>
            <a:pPr algn="ctr"/>
            <a:endParaRPr lang="en-GB" sz="3200" dirty="0">
              <a:latin typeface="Bahnschrift SemiBold SemiConden" panose="020B0502040204020203" pitchFamily="34" charset="0"/>
            </a:endParaRPr>
          </a:p>
          <a:p>
            <a:pPr algn="ctr"/>
            <a:r>
              <a:rPr lang="en-GB" sz="3200" dirty="0">
                <a:solidFill>
                  <a:schemeClr val="tx1">
                    <a:lumMod val="50000"/>
                    <a:lumOff val="50000"/>
                  </a:schemeClr>
                </a:solidFill>
                <a:latin typeface="Bahnschrift SemiBold SemiConden" panose="020B0502040204020203" pitchFamily="34" charset="0"/>
              </a:rPr>
              <a:t>HOBBES       LOCKE       TOCQUEVILLE       RAWLS</a:t>
            </a:r>
            <a:endParaRPr lang="en-US" sz="3200" dirty="0">
              <a:solidFill>
                <a:schemeClr val="tx1">
                  <a:lumMod val="50000"/>
                  <a:lumOff val="50000"/>
                </a:schemeClr>
              </a:solidFill>
              <a:latin typeface="Bahnschrift SemiBold SemiConden" panose="020B0502040204020203" pitchFamily="34" charset="0"/>
            </a:endParaRPr>
          </a:p>
        </p:txBody>
      </p:sp>
    </p:spTree>
    <p:extLst>
      <p:ext uri="{BB962C8B-B14F-4D97-AF65-F5344CB8AC3E}">
        <p14:creationId xmlns:p14="http://schemas.microsoft.com/office/powerpoint/2010/main" val="419279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0" y="307974"/>
            <a:ext cx="7247061"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488568" y="335080"/>
            <a:ext cx="45528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IV</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 RAWLS </a:t>
            </a:r>
            <a:r>
              <a:rPr kumimoji="0" lang="fr-BE" altLang="en-US"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Schleier</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des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Nichtwissens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3" name="Rectangle: Rounded Corners 12">
            <a:extLst>
              <a:ext uri="{FF2B5EF4-FFF2-40B4-BE49-F238E27FC236}">
                <a16:creationId xmlns:a16="http://schemas.microsoft.com/office/drawing/2014/main" id="{2F97673B-10EF-49B4-9DCB-AD2B922D0B77}"/>
              </a:ext>
            </a:extLst>
          </p:cNvPr>
          <p:cNvSpPr/>
          <p:nvPr/>
        </p:nvSpPr>
        <p:spPr>
          <a:xfrm>
            <a:off x="3959225" y="11195050"/>
            <a:ext cx="2292350" cy="298450"/>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lb-LU"/>
          </a:p>
        </p:txBody>
      </p:sp>
      <p:sp>
        <p:nvSpPr>
          <p:cNvPr id="5" name="Rectangle 5">
            <a:extLst>
              <a:ext uri="{FF2B5EF4-FFF2-40B4-BE49-F238E27FC236}">
                <a16:creationId xmlns:a16="http://schemas.microsoft.com/office/drawing/2014/main" id="{C066196F-9022-4976-A8A9-8F38D6D63949}"/>
              </a:ext>
            </a:extLst>
          </p:cNvPr>
          <p:cNvSpPr>
            <a:spLocks noChangeArrowheads="1"/>
          </p:cNvSpPr>
          <p:nvPr/>
        </p:nvSpPr>
        <p:spPr bwMode="auto">
          <a:xfrm>
            <a:off x="3146425" y="3378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b-LU"/>
          </a:p>
        </p:txBody>
      </p:sp>
      <p:sp>
        <p:nvSpPr>
          <p:cNvPr id="18" name="Rectangle 17">
            <a:extLst>
              <a:ext uri="{FF2B5EF4-FFF2-40B4-BE49-F238E27FC236}">
                <a16:creationId xmlns:a16="http://schemas.microsoft.com/office/drawing/2014/main" id="{4A0A258E-CCC3-46B8-BB03-148A8D40F7BE}"/>
              </a:ext>
            </a:extLst>
          </p:cNvPr>
          <p:cNvSpPr/>
          <p:nvPr/>
        </p:nvSpPr>
        <p:spPr>
          <a:xfrm>
            <a:off x="3070787" y="1443431"/>
            <a:ext cx="6050423" cy="623843"/>
          </a:xfrm>
          <a:prstGeom prst="rect">
            <a:avLst/>
          </a:prstGeom>
          <a:solidFill>
            <a:srgbClr val="ADD3B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b-LU"/>
          </a:p>
        </p:txBody>
      </p:sp>
      <p:sp>
        <p:nvSpPr>
          <p:cNvPr id="17" name="Rectangle 16">
            <a:extLst>
              <a:ext uri="{FF2B5EF4-FFF2-40B4-BE49-F238E27FC236}">
                <a16:creationId xmlns:a16="http://schemas.microsoft.com/office/drawing/2014/main" id="{7E72D416-C8BD-4132-9238-8040B4407796}"/>
              </a:ext>
            </a:extLst>
          </p:cNvPr>
          <p:cNvSpPr/>
          <p:nvPr/>
        </p:nvSpPr>
        <p:spPr>
          <a:xfrm>
            <a:off x="3478144" y="1579168"/>
            <a:ext cx="5235729" cy="372731"/>
          </a:xfrm>
          <a:prstGeom prst="rect">
            <a:avLst/>
          </a:prstGeom>
        </p:spPr>
        <p:txBody>
          <a:bodyPr wrap="none">
            <a:spAutoFit/>
          </a:bodyPr>
          <a:lstStyle/>
          <a:p>
            <a:pPr algn="ctr">
              <a:lnSpc>
                <a:spcPct val="107000"/>
              </a:lnSpc>
              <a:spcAft>
                <a:spcPts val="800"/>
              </a:spcAft>
            </a:pPr>
            <a:r>
              <a:rPr lang="fr-BE" kern="100" dirty="0" err="1">
                <a:latin typeface="Bahnschrift SemiBold SemiConden" panose="020B0502040204020203" pitchFamily="34" charset="0"/>
                <a:ea typeface="Calibri" panose="020F0502020204030204" pitchFamily="34" charset="0"/>
                <a:cs typeface="Times New Roman" panose="02020603050405020304" pitchFamily="18" charset="0"/>
              </a:rPr>
              <a:t>Was</a:t>
            </a: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fr-BE" kern="100" dirty="0" err="1">
                <a:latin typeface="Bahnschrift SemiBold SemiConden" panose="020B0502040204020203" pitchFamily="34" charset="0"/>
                <a:ea typeface="Calibri" panose="020F0502020204030204" pitchFamily="34" charset="0"/>
                <a:cs typeface="Times New Roman" panose="02020603050405020304" pitchFamily="18" charset="0"/>
              </a:rPr>
              <a:t>sind</a:t>
            </a: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 die </a:t>
            </a:r>
            <a:r>
              <a:rPr lang="fr-BE" kern="100" dirty="0" err="1">
                <a:latin typeface="Bahnschrift SemiBold SemiConden" panose="020B0502040204020203" pitchFamily="34" charset="0"/>
                <a:ea typeface="Calibri" panose="020F0502020204030204" pitchFamily="34" charset="0"/>
                <a:cs typeface="Times New Roman" panose="02020603050405020304" pitchFamily="18" charset="0"/>
              </a:rPr>
              <a:t>Grundlagen</a:t>
            </a: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fr-BE" kern="100" dirty="0" err="1">
                <a:latin typeface="Bahnschrift SemiBold SemiConden" panose="020B0502040204020203" pitchFamily="34" charset="0"/>
                <a:ea typeface="Calibri" panose="020F0502020204030204" pitchFamily="34" charset="0"/>
                <a:cs typeface="Times New Roman" panose="02020603050405020304" pitchFamily="18" charset="0"/>
              </a:rPr>
              <a:t>einer</a:t>
            </a: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fr-BE" kern="100" dirty="0" err="1">
                <a:latin typeface="Bahnschrift SemiBold SemiConden" panose="020B0502040204020203" pitchFamily="34" charset="0"/>
                <a:ea typeface="Calibri" panose="020F0502020204030204" pitchFamily="34" charset="0"/>
                <a:cs typeface="Times New Roman" panose="02020603050405020304" pitchFamily="18" charset="0"/>
              </a:rPr>
              <a:t>gerechten</a:t>
            </a:r>
            <a:r>
              <a:rPr lang="fr-BE" kern="100" dirty="0">
                <a:latin typeface="Bahnschrift SemiBold SemiConden" panose="020B0502040204020203" pitchFamily="34" charset="0"/>
                <a:ea typeface="Calibri" panose="020F0502020204030204" pitchFamily="34" charset="0"/>
                <a:cs typeface="Times New Roman" panose="02020603050405020304" pitchFamily="18" charset="0"/>
              </a:rPr>
              <a:t> Gesellschaft ?</a:t>
            </a:r>
            <a:endParaRPr lang="lb-L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A group of people posing for the camera&#10;&#10;Description automatically generated with medium confidence">
            <a:extLst>
              <a:ext uri="{FF2B5EF4-FFF2-40B4-BE49-F238E27FC236}">
                <a16:creationId xmlns:a16="http://schemas.microsoft.com/office/drawing/2014/main" id="{F9F67FED-2834-7365-D8E3-4F7BB30EA911}"/>
              </a:ext>
            </a:extLst>
          </p:cNvPr>
          <p:cNvPicPr>
            <a:picLocks noChangeAspect="1"/>
          </p:cNvPicPr>
          <p:nvPr/>
        </p:nvPicPr>
        <p:blipFill rotWithShape="1">
          <a:blip r:embed="rId2">
            <a:extLst>
              <a:ext uri="{28A0092B-C50C-407E-A947-70E740481C1C}">
                <a14:useLocalDpi xmlns:a14="http://schemas.microsoft.com/office/drawing/2010/main" val="0"/>
              </a:ext>
            </a:extLst>
          </a:blip>
          <a:srcRect l="70629"/>
          <a:stretch/>
        </p:blipFill>
        <p:spPr>
          <a:xfrm>
            <a:off x="0" y="1425000"/>
            <a:ext cx="3613484" cy="5460940"/>
          </a:xfrm>
          <a:prstGeom prst="rect">
            <a:avLst/>
          </a:prstGeom>
        </p:spPr>
      </p:pic>
      <p:sp>
        <p:nvSpPr>
          <p:cNvPr id="7" name="TextBox 6">
            <a:extLst>
              <a:ext uri="{FF2B5EF4-FFF2-40B4-BE49-F238E27FC236}">
                <a16:creationId xmlns:a16="http://schemas.microsoft.com/office/drawing/2014/main" id="{6159D7DA-124D-C4CE-030C-332342527178}"/>
              </a:ext>
            </a:extLst>
          </p:cNvPr>
          <p:cNvSpPr txBox="1"/>
          <p:nvPr/>
        </p:nvSpPr>
        <p:spPr>
          <a:xfrm>
            <a:off x="3333750" y="4203923"/>
            <a:ext cx="7670130" cy="923330"/>
          </a:xfrm>
          <a:prstGeom prst="rect">
            <a:avLst/>
          </a:prstGeom>
          <a:noFill/>
        </p:spPr>
        <p:txBody>
          <a:bodyPr wrap="square">
            <a:spAutoFit/>
          </a:bodyPr>
          <a:lstStyle/>
          <a:p>
            <a:r>
              <a:rPr lang="en-US" sz="1800" b="1" i="1" dirty="0">
                <a:effectLst/>
                <a:latin typeface="Times New Roman" panose="02020603050405020304" pitchFamily="18" charset="0"/>
                <a:ea typeface="Times New Roman" panose="02020603050405020304" pitchFamily="18" charset="0"/>
              </a:rPr>
              <a:t>"A just society is a society that if you knew everything </a:t>
            </a:r>
            <a:endParaRPr lang="en-US" sz="1400" dirty="0">
              <a:effectLst/>
              <a:latin typeface="Times New Roman" panose="02020603050405020304" pitchFamily="18" charset="0"/>
              <a:ea typeface="Times New Roman" panose="02020603050405020304" pitchFamily="18" charset="0"/>
            </a:endParaRPr>
          </a:p>
          <a:p>
            <a:r>
              <a:rPr lang="en-US" sz="1800" b="1" i="1" dirty="0">
                <a:effectLst/>
                <a:latin typeface="Times New Roman" panose="02020603050405020304" pitchFamily="18" charset="0"/>
                <a:ea typeface="Times New Roman" panose="02020603050405020304" pitchFamily="18" charset="0"/>
              </a:rPr>
              <a:t>         about it, you'd be willing to enter it in a random place." </a:t>
            </a:r>
            <a:endParaRPr lang="en-US" sz="1400" dirty="0">
              <a:effectLst/>
              <a:latin typeface="Times New Roman" panose="02020603050405020304" pitchFamily="18" charset="0"/>
              <a:ea typeface="Times New Roman" panose="02020603050405020304" pitchFamily="18" charset="0"/>
            </a:endParaRPr>
          </a:p>
          <a:p>
            <a:r>
              <a:rPr lang="en-US" sz="1800" b="1" i="1" dirty="0">
                <a:effectLst/>
                <a:latin typeface="Times New Roman" panose="02020603050405020304" pitchFamily="18" charset="0"/>
                <a:ea typeface="Times New Roman" panose="02020603050405020304" pitchFamily="18" charset="0"/>
              </a:rPr>
              <a:t>                                                                 (A Theory of Justice)</a:t>
            </a:r>
            <a:endParaRPr lang="en-US"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9046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2392873" y="335080"/>
            <a:ext cx="29883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I.1. Hobbes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und</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der </a:t>
            </a:r>
            <a:r>
              <a:rPr lang="fr-BE" altLang="en-US" dirty="0" err="1">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Bürgerkrieg</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64BE7A50-A56E-0F69-A328-AEC76CB26284}"/>
              </a:ext>
            </a:extLst>
          </p:cNvPr>
          <p:cNvGraphicFramePr>
            <a:graphicFrameLocks noGrp="1"/>
          </p:cNvGraphicFramePr>
          <p:nvPr>
            <p:extLst>
              <p:ext uri="{D42A27DB-BD31-4B8C-83A1-F6EECF244321}">
                <p14:modId xmlns:p14="http://schemas.microsoft.com/office/powerpoint/2010/main" val="3918928308"/>
              </p:ext>
            </p:extLst>
          </p:nvPr>
        </p:nvGraphicFramePr>
        <p:xfrm>
          <a:off x="1870746" y="2785289"/>
          <a:ext cx="8476956" cy="562753"/>
        </p:xfrm>
        <a:graphic>
          <a:graphicData uri="http://schemas.openxmlformats.org/drawingml/2006/table">
            <a:tbl>
              <a:tblPr firstRow="1" bandRow="1">
                <a:tableStyleId>{5C22544A-7EE6-4342-B048-85BDC9FD1C3A}</a:tableStyleId>
              </a:tblPr>
              <a:tblGrid>
                <a:gridCol w="2054042">
                  <a:extLst>
                    <a:ext uri="{9D8B030D-6E8A-4147-A177-3AD203B41FA5}">
                      <a16:colId xmlns:a16="http://schemas.microsoft.com/office/drawing/2014/main" val="2160418396"/>
                    </a:ext>
                  </a:extLst>
                </a:gridCol>
                <a:gridCol w="1546168">
                  <a:extLst>
                    <a:ext uri="{9D8B030D-6E8A-4147-A177-3AD203B41FA5}">
                      <a16:colId xmlns:a16="http://schemas.microsoft.com/office/drawing/2014/main" val="4030637495"/>
                    </a:ext>
                  </a:extLst>
                </a:gridCol>
                <a:gridCol w="2757507">
                  <a:extLst>
                    <a:ext uri="{9D8B030D-6E8A-4147-A177-3AD203B41FA5}">
                      <a16:colId xmlns:a16="http://schemas.microsoft.com/office/drawing/2014/main" val="2433390817"/>
                    </a:ext>
                  </a:extLst>
                </a:gridCol>
                <a:gridCol w="2119239">
                  <a:extLst>
                    <a:ext uri="{9D8B030D-6E8A-4147-A177-3AD203B41FA5}">
                      <a16:colId xmlns:a16="http://schemas.microsoft.com/office/drawing/2014/main" val="1567131550"/>
                    </a:ext>
                  </a:extLst>
                </a:gridCol>
              </a:tblGrid>
              <a:tr h="562753">
                <a:tc>
                  <a:txBody>
                    <a:bodyPr/>
                    <a:lstStyle/>
                    <a:p>
                      <a:endParaRPr lang="fr-BE" dirty="0"/>
                    </a:p>
                  </a:txBody>
                  <a:tcPr>
                    <a:solidFill>
                      <a:schemeClr val="accent3">
                        <a:lumMod val="60000"/>
                        <a:lumOff val="40000"/>
                      </a:schemeClr>
                    </a:solidFill>
                  </a:tcPr>
                </a:tc>
                <a:tc>
                  <a:txBody>
                    <a:bodyPr/>
                    <a:lstStyle/>
                    <a:p>
                      <a:endParaRPr lang="fr-BE" dirty="0"/>
                    </a:p>
                  </a:txBody>
                  <a:tcPr>
                    <a:solidFill>
                      <a:srgbClr val="92D050"/>
                    </a:solidFill>
                  </a:tcPr>
                </a:tc>
                <a:tc>
                  <a:txBody>
                    <a:bodyPr/>
                    <a:lstStyle/>
                    <a:p>
                      <a:endParaRPr lang="fr-BE" dirty="0"/>
                    </a:p>
                  </a:txBody>
                  <a:tcPr>
                    <a:solidFill>
                      <a:schemeClr val="accent5">
                        <a:lumMod val="60000"/>
                        <a:lumOff val="40000"/>
                      </a:schemeClr>
                    </a:solidFill>
                  </a:tcPr>
                </a:tc>
                <a:tc>
                  <a:txBody>
                    <a:bodyPr/>
                    <a:lstStyle/>
                    <a:p>
                      <a:endParaRPr lang="fr-BE" dirty="0"/>
                    </a:p>
                  </a:txBody>
                  <a:tcPr>
                    <a:solidFill>
                      <a:srgbClr val="FF9900"/>
                    </a:solidFill>
                  </a:tcPr>
                </a:tc>
                <a:extLst>
                  <a:ext uri="{0D108BD9-81ED-4DB2-BD59-A6C34878D82A}">
                    <a16:rowId xmlns:a16="http://schemas.microsoft.com/office/drawing/2014/main" val="530626265"/>
                  </a:ext>
                </a:extLst>
              </a:tr>
            </a:tbl>
          </a:graphicData>
        </a:graphic>
      </p:graphicFrame>
      <p:sp>
        <p:nvSpPr>
          <p:cNvPr id="9" name="TextBox 8">
            <a:extLst>
              <a:ext uri="{FF2B5EF4-FFF2-40B4-BE49-F238E27FC236}">
                <a16:creationId xmlns:a16="http://schemas.microsoft.com/office/drawing/2014/main" id="{3EFE79F6-814A-E22F-9DFE-4C7250E46ECF}"/>
              </a:ext>
            </a:extLst>
          </p:cNvPr>
          <p:cNvSpPr txBox="1"/>
          <p:nvPr/>
        </p:nvSpPr>
        <p:spPr>
          <a:xfrm>
            <a:off x="2112286" y="2857633"/>
            <a:ext cx="7890302" cy="338554"/>
          </a:xfrm>
          <a:prstGeom prst="rect">
            <a:avLst/>
          </a:prstGeom>
          <a:noFill/>
        </p:spPr>
        <p:txBody>
          <a:bodyPr wrap="none" rtlCol="0">
            <a:spAutoFit/>
          </a:bodyPr>
          <a:lstStyle/>
          <a:p>
            <a:r>
              <a:rPr lang="en-GB" sz="1600" dirty="0"/>
              <a:t>1629               1640       1641       1642            1649                     1649                                         1660</a:t>
            </a:r>
            <a:endParaRPr lang="fr-BE" sz="1600" dirty="0"/>
          </a:p>
        </p:txBody>
      </p:sp>
      <p:sp>
        <p:nvSpPr>
          <p:cNvPr id="10" name="TextBox 9">
            <a:extLst>
              <a:ext uri="{FF2B5EF4-FFF2-40B4-BE49-F238E27FC236}">
                <a16:creationId xmlns:a16="http://schemas.microsoft.com/office/drawing/2014/main" id="{12FA1A8F-7BA5-BFCD-EBEE-587079D5B08D}"/>
              </a:ext>
            </a:extLst>
          </p:cNvPr>
          <p:cNvSpPr txBox="1"/>
          <p:nvPr/>
        </p:nvSpPr>
        <p:spPr>
          <a:xfrm>
            <a:off x="1870746" y="3858770"/>
            <a:ext cx="1394670" cy="2492990"/>
          </a:xfrm>
          <a:prstGeom prst="rect">
            <a:avLst/>
          </a:prstGeom>
          <a:noFill/>
          <a:ln>
            <a:solidFill>
              <a:schemeClr val="tx1"/>
            </a:solidFill>
          </a:ln>
        </p:spPr>
        <p:txBody>
          <a:bodyPr wrap="square" rtlCol="0">
            <a:spAutoFit/>
          </a:bodyPr>
          <a:lstStyle/>
          <a:p>
            <a:r>
              <a:rPr lang="de-DE" sz="1200" dirty="0"/>
              <a:t>Karl I. (Regierungszeit: 1625-1649 ) versteht sich als absolutistischer Herrscher von Gottes Gnaden &amp; regiert von 1629 – 1640 ohne ein Parlament einzuberufen („</a:t>
            </a:r>
            <a:r>
              <a:rPr lang="de-DE" sz="1200" dirty="0" err="1"/>
              <a:t>Elven</a:t>
            </a:r>
            <a:r>
              <a:rPr lang="de-DE" sz="1200" dirty="0"/>
              <a:t> </a:t>
            </a:r>
            <a:r>
              <a:rPr lang="de-DE" sz="1200" dirty="0" err="1"/>
              <a:t>Years</a:t>
            </a:r>
            <a:r>
              <a:rPr lang="de-DE" sz="1200" dirty="0"/>
              <a:t>‘ </a:t>
            </a:r>
            <a:r>
              <a:rPr lang="de-DE" sz="1200" dirty="0" err="1"/>
              <a:t>Tyranny</a:t>
            </a:r>
            <a:r>
              <a:rPr lang="de-DE" sz="1200" dirty="0"/>
              <a:t>“)</a:t>
            </a:r>
          </a:p>
        </p:txBody>
      </p:sp>
      <p:sp>
        <p:nvSpPr>
          <p:cNvPr id="11" name="TextBox 10">
            <a:extLst>
              <a:ext uri="{FF2B5EF4-FFF2-40B4-BE49-F238E27FC236}">
                <a16:creationId xmlns:a16="http://schemas.microsoft.com/office/drawing/2014/main" id="{95BEC641-4EDE-9B44-17F2-A63DBF4924C1}"/>
              </a:ext>
            </a:extLst>
          </p:cNvPr>
          <p:cNvSpPr txBox="1"/>
          <p:nvPr/>
        </p:nvSpPr>
        <p:spPr>
          <a:xfrm>
            <a:off x="3394469" y="985059"/>
            <a:ext cx="1721229" cy="1384995"/>
          </a:xfrm>
          <a:prstGeom prst="rect">
            <a:avLst/>
          </a:prstGeom>
          <a:noFill/>
          <a:ln w="6350">
            <a:solidFill>
              <a:schemeClr val="tx1"/>
            </a:solidFill>
          </a:ln>
        </p:spPr>
        <p:txBody>
          <a:bodyPr wrap="square" rtlCol="0">
            <a:spAutoFit/>
          </a:bodyPr>
          <a:lstStyle/>
          <a:p>
            <a:r>
              <a:rPr lang="de-DE" sz="1400" dirty="0"/>
              <a:t>Karl I. verliert den Bischofskrieg, nachdem er in Schottland die anglikanische Kirche durchsetzen will</a:t>
            </a:r>
            <a:endParaRPr lang="fr-FR" sz="1400" dirty="0"/>
          </a:p>
        </p:txBody>
      </p:sp>
      <p:sp>
        <p:nvSpPr>
          <p:cNvPr id="12" name="TextBox 11">
            <a:extLst>
              <a:ext uri="{FF2B5EF4-FFF2-40B4-BE49-F238E27FC236}">
                <a16:creationId xmlns:a16="http://schemas.microsoft.com/office/drawing/2014/main" id="{4FFDAE64-323D-6662-74FF-DF195AD15608}"/>
              </a:ext>
            </a:extLst>
          </p:cNvPr>
          <p:cNvSpPr txBox="1"/>
          <p:nvPr/>
        </p:nvSpPr>
        <p:spPr>
          <a:xfrm>
            <a:off x="3455579" y="3862829"/>
            <a:ext cx="1421547" cy="1169551"/>
          </a:xfrm>
          <a:prstGeom prst="rect">
            <a:avLst/>
          </a:prstGeom>
          <a:noFill/>
          <a:ln w="3175">
            <a:solidFill>
              <a:schemeClr val="tx1"/>
            </a:solidFill>
          </a:ln>
        </p:spPr>
        <p:txBody>
          <a:bodyPr wrap="square" rtlCol="0">
            <a:spAutoFit/>
          </a:bodyPr>
          <a:lstStyle/>
          <a:p>
            <a:r>
              <a:rPr lang="de-DE" sz="1400" dirty="0"/>
              <a:t>Nach vergeblichem Versuch beruft Charles ein Parlament ein</a:t>
            </a:r>
            <a:endParaRPr lang="fr-BE" sz="1400" dirty="0"/>
          </a:p>
        </p:txBody>
      </p:sp>
      <p:sp>
        <p:nvSpPr>
          <p:cNvPr id="13" name="TextBox 12">
            <a:extLst>
              <a:ext uri="{FF2B5EF4-FFF2-40B4-BE49-F238E27FC236}">
                <a16:creationId xmlns:a16="http://schemas.microsoft.com/office/drawing/2014/main" id="{2BE56C55-6F2C-A959-0505-0AC35512D329}"/>
              </a:ext>
            </a:extLst>
          </p:cNvPr>
          <p:cNvSpPr txBox="1"/>
          <p:nvPr/>
        </p:nvSpPr>
        <p:spPr>
          <a:xfrm>
            <a:off x="4006188" y="5134252"/>
            <a:ext cx="2406770" cy="1384995"/>
          </a:xfrm>
          <a:prstGeom prst="rect">
            <a:avLst/>
          </a:prstGeom>
          <a:noFill/>
          <a:ln>
            <a:solidFill>
              <a:schemeClr val="tx1"/>
            </a:solidFill>
          </a:ln>
        </p:spPr>
        <p:txBody>
          <a:bodyPr wrap="square" rtlCol="0">
            <a:spAutoFit/>
          </a:bodyPr>
          <a:lstStyle/>
          <a:p>
            <a:r>
              <a:rPr lang="de-DE" sz="1200" dirty="0"/>
              <a:t>Ein gescheiterter Staatsstreich von Charles, bei dem er führende Mitglieder des Parlaments verhaften lassen will, löst Empörung in London &amp; England aus</a:t>
            </a:r>
          </a:p>
          <a:p>
            <a:r>
              <a:rPr lang="de-DE" sz="1200" dirty="0"/>
              <a:t>Die Bevölkerung spaltet sich in Royalisten &amp; Parlamentarier</a:t>
            </a:r>
          </a:p>
        </p:txBody>
      </p:sp>
      <p:sp>
        <p:nvSpPr>
          <p:cNvPr id="14" name="TextBox 13">
            <a:extLst>
              <a:ext uri="{FF2B5EF4-FFF2-40B4-BE49-F238E27FC236}">
                <a16:creationId xmlns:a16="http://schemas.microsoft.com/office/drawing/2014/main" id="{21DE70AE-BD4D-E857-666E-9A052E078439}"/>
              </a:ext>
            </a:extLst>
          </p:cNvPr>
          <p:cNvSpPr txBox="1"/>
          <p:nvPr/>
        </p:nvSpPr>
        <p:spPr>
          <a:xfrm>
            <a:off x="5555992" y="860660"/>
            <a:ext cx="1815871" cy="1815882"/>
          </a:xfrm>
          <a:prstGeom prst="rect">
            <a:avLst/>
          </a:prstGeom>
          <a:noFill/>
          <a:ln>
            <a:solidFill>
              <a:schemeClr val="tx1"/>
            </a:solidFill>
          </a:ln>
        </p:spPr>
        <p:txBody>
          <a:bodyPr wrap="square" rtlCol="0">
            <a:spAutoFit/>
          </a:bodyPr>
          <a:lstStyle/>
          <a:p>
            <a:r>
              <a:rPr lang="de-DE" sz="1400" dirty="0"/>
              <a:t>Oliver Cromwell steigt im Bürgerkrieg des Parlaments gegen König Karl I. erst zum Organisator, dann zum entscheidenden Feldherrn des Parlamentsheeres auf</a:t>
            </a:r>
            <a:endParaRPr lang="fr-FR" sz="1400" dirty="0"/>
          </a:p>
        </p:txBody>
      </p:sp>
      <p:sp>
        <p:nvSpPr>
          <p:cNvPr id="15" name="TextBox 14">
            <a:extLst>
              <a:ext uri="{FF2B5EF4-FFF2-40B4-BE49-F238E27FC236}">
                <a16:creationId xmlns:a16="http://schemas.microsoft.com/office/drawing/2014/main" id="{B54C4A7B-B2FC-A208-D0DF-E0EF09652369}"/>
              </a:ext>
            </a:extLst>
          </p:cNvPr>
          <p:cNvSpPr txBox="1"/>
          <p:nvPr/>
        </p:nvSpPr>
        <p:spPr>
          <a:xfrm>
            <a:off x="6467967" y="3858907"/>
            <a:ext cx="1958195" cy="954107"/>
          </a:xfrm>
          <a:prstGeom prst="rect">
            <a:avLst/>
          </a:prstGeom>
          <a:noFill/>
          <a:ln>
            <a:solidFill>
              <a:schemeClr val="tx1"/>
            </a:solidFill>
          </a:ln>
        </p:spPr>
        <p:txBody>
          <a:bodyPr wrap="square" rtlCol="0">
            <a:spAutoFit/>
          </a:bodyPr>
          <a:lstStyle/>
          <a:p>
            <a:r>
              <a:rPr lang="de-DE" sz="1400" dirty="0"/>
              <a:t>König Karl I. wird zum Tode verurteilt und Cromwell ruft die Republik aus</a:t>
            </a:r>
            <a:endParaRPr lang="fr-FR" sz="1400" dirty="0"/>
          </a:p>
        </p:txBody>
      </p:sp>
      <p:sp>
        <p:nvSpPr>
          <p:cNvPr id="16" name="TextBox 15">
            <a:extLst>
              <a:ext uri="{FF2B5EF4-FFF2-40B4-BE49-F238E27FC236}">
                <a16:creationId xmlns:a16="http://schemas.microsoft.com/office/drawing/2014/main" id="{961ED3C1-9A74-958C-5EC7-A153A749ABC4}"/>
              </a:ext>
            </a:extLst>
          </p:cNvPr>
          <p:cNvSpPr txBox="1"/>
          <p:nvPr/>
        </p:nvSpPr>
        <p:spPr>
          <a:xfrm>
            <a:off x="8877894" y="3864787"/>
            <a:ext cx="1711347" cy="2246769"/>
          </a:xfrm>
          <a:prstGeom prst="rect">
            <a:avLst/>
          </a:prstGeom>
          <a:noFill/>
          <a:ln>
            <a:solidFill>
              <a:schemeClr val="tx1"/>
            </a:solidFill>
          </a:ln>
        </p:spPr>
        <p:txBody>
          <a:bodyPr wrap="square" rtlCol="0">
            <a:spAutoFit/>
          </a:bodyPr>
          <a:lstStyle/>
          <a:p>
            <a:pPr algn="just"/>
            <a:r>
              <a:rPr lang="de-DE" sz="1400" dirty="0"/>
              <a:t>Als er 1658 starb, wurde demnach die Rückkehr zur Monarchie von mehreren Seiten angestrebt. Es wird ein Parlament gewählt und Karl II. wird zum König ernannt.</a:t>
            </a:r>
            <a:endParaRPr lang="fr-FR" sz="1400" dirty="0"/>
          </a:p>
        </p:txBody>
      </p:sp>
      <p:sp>
        <p:nvSpPr>
          <p:cNvPr id="17" name="Flowchart: Connector 16">
            <a:extLst>
              <a:ext uri="{FF2B5EF4-FFF2-40B4-BE49-F238E27FC236}">
                <a16:creationId xmlns:a16="http://schemas.microsoft.com/office/drawing/2014/main" id="{8F85FBA9-1FA7-5855-151F-2D6D833753EA}"/>
              </a:ext>
            </a:extLst>
          </p:cNvPr>
          <p:cNvSpPr/>
          <p:nvPr/>
        </p:nvSpPr>
        <p:spPr>
          <a:xfrm>
            <a:off x="3659732" y="3213559"/>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Flowchart: Connector 17">
            <a:extLst>
              <a:ext uri="{FF2B5EF4-FFF2-40B4-BE49-F238E27FC236}">
                <a16:creationId xmlns:a16="http://schemas.microsoft.com/office/drawing/2014/main" id="{3F18AC03-CB60-2669-2FD8-62BD994B4596}"/>
              </a:ext>
            </a:extLst>
          </p:cNvPr>
          <p:cNvSpPr/>
          <p:nvPr/>
        </p:nvSpPr>
        <p:spPr>
          <a:xfrm>
            <a:off x="2339349" y="3196187"/>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Flowchart: Connector 18">
            <a:extLst>
              <a:ext uri="{FF2B5EF4-FFF2-40B4-BE49-F238E27FC236}">
                <a16:creationId xmlns:a16="http://schemas.microsoft.com/office/drawing/2014/main" id="{DBB0BC04-B586-279A-27D4-F3357E4ACA96}"/>
              </a:ext>
            </a:extLst>
          </p:cNvPr>
          <p:cNvSpPr/>
          <p:nvPr/>
        </p:nvSpPr>
        <p:spPr>
          <a:xfrm>
            <a:off x="4194795" y="3213559"/>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Flowchart: Connector 19">
            <a:extLst>
              <a:ext uri="{FF2B5EF4-FFF2-40B4-BE49-F238E27FC236}">
                <a16:creationId xmlns:a16="http://schemas.microsoft.com/office/drawing/2014/main" id="{FE5B093C-579B-3070-115B-12496A4FB37E}"/>
              </a:ext>
            </a:extLst>
          </p:cNvPr>
          <p:cNvSpPr/>
          <p:nvPr/>
        </p:nvSpPr>
        <p:spPr>
          <a:xfrm>
            <a:off x="4946763" y="3213204"/>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Flowchart: Connector 20">
            <a:extLst>
              <a:ext uri="{FF2B5EF4-FFF2-40B4-BE49-F238E27FC236}">
                <a16:creationId xmlns:a16="http://schemas.microsoft.com/office/drawing/2014/main" id="{ED185805-9188-4190-5402-ABA380D33113}"/>
              </a:ext>
            </a:extLst>
          </p:cNvPr>
          <p:cNvSpPr/>
          <p:nvPr/>
        </p:nvSpPr>
        <p:spPr>
          <a:xfrm>
            <a:off x="9623663" y="3196187"/>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Flowchart: Connector 21">
            <a:extLst>
              <a:ext uri="{FF2B5EF4-FFF2-40B4-BE49-F238E27FC236}">
                <a16:creationId xmlns:a16="http://schemas.microsoft.com/office/drawing/2014/main" id="{3AFECECA-4468-992E-C670-535003D0716F}"/>
              </a:ext>
            </a:extLst>
          </p:cNvPr>
          <p:cNvSpPr/>
          <p:nvPr/>
        </p:nvSpPr>
        <p:spPr>
          <a:xfrm>
            <a:off x="7314713" y="3209811"/>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lowchart: Connector 22">
            <a:extLst>
              <a:ext uri="{FF2B5EF4-FFF2-40B4-BE49-F238E27FC236}">
                <a16:creationId xmlns:a16="http://schemas.microsoft.com/office/drawing/2014/main" id="{85262D53-A948-58B1-8B38-A6ED4FBC9D63}"/>
              </a:ext>
            </a:extLst>
          </p:cNvPr>
          <p:cNvSpPr/>
          <p:nvPr/>
        </p:nvSpPr>
        <p:spPr>
          <a:xfrm>
            <a:off x="6134092" y="3209811"/>
            <a:ext cx="114300" cy="10127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4" name="Elbow Connector 27">
            <a:extLst>
              <a:ext uri="{FF2B5EF4-FFF2-40B4-BE49-F238E27FC236}">
                <a16:creationId xmlns:a16="http://schemas.microsoft.com/office/drawing/2014/main" id="{CA89955D-88EE-B40F-7C66-145FD4C2B760}"/>
              </a:ext>
            </a:extLst>
          </p:cNvPr>
          <p:cNvCxnSpPr>
            <a:stCxn id="17" idx="7"/>
            <a:endCxn id="11" idx="2"/>
          </p:cNvCxnSpPr>
          <p:nvPr/>
        </p:nvCxnSpPr>
        <p:spPr>
          <a:xfrm rot="5400000" flipH="1" flipV="1">
            <a:off x="3577020" y="2550327"/>
            <a:ext cx="858336" cy="497791"/>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25" name="Elbow Connector 28">
            <a:extLst>
              <a:ext uri="{FF2B5EF4-FFF2-40B4-BE49-F238E27FC236}">
                <a16:creationId xmlns:a16="http://schemas.microsoft.com/office/drawing/2014/main" id="{4F508D47-22C0-008B-639D-FD202B8E74A0}"/>
              </a:ext>
            </a:extLst>
          </p:cNvPr>
          <p:cNvCxnSpPr>
            <a:stCxn id="19" idx="4"/>
            <a:endCxn id="12" idx="0"/>
          </p:cNvCxnSpPr>
          <p:nvPr/>
        </p:nvCxnSpPr>
        <p:spPr>
          <a:xfrm rot="5400000">
            <a:off x="3935151" y="3546035"/>
            <a:ext cx="547996" cy="85592"/>
          </a:xfrm>
          <a:prstGeom prst="bentConnector3">
            <a:avLst/>
          </a:prstGeom>
        </p:spPr>
        <p:style>
          <a:lnRef idx="1">
            <a:schemeClr val="dk1"/>
          </a:lnRef>
          <a:fillRef idx="0">
            <a:schemeClr val="dk1"/>
          </a:fillRef>
          <a:effectRef idx="0">
            <a:schemeClr val="dk1"/>
          </a:effectRef>
          <a:fontRef idx="minor">
            <a:schemeClr val="tx1"/>
          </a:fontRef>
        </p:style>
      </p:cxnSp>
      <p:cxnSp>
        <p:nvCxnSpPr>
          <p:cNvPr id="26" name="Elbow Connector 29">
            <a:extLst>
              <a:ext uri="{FF2B5EF4-FFF2-40B4-BE49-F238E27FC236}">
                <a16:creationId xmlns:a16="http://schemas.microsoft.com/office/drawing/2014/main" id="{9671B71D-CA25-9EF3-5292-4AEE48C2822B}"/>
              </a:ext>
            </a:extLst>
          </p:cNvPr>
          <p:cNvCxnSpPr>
            <a:endCxn id="10" idx="0"/>
          </p:cNvCxnSpPr>
          <p:nvPr/>
        </p:nvCxnSpPr>
        <p:spPr>
          <a:xfrm rot="16200000" flipH="1">
            <a:off x="2201635" y="3492324"/>
            <a:ext cx="561310" cy="171582"/>
          </a:xfrm>
          <a:prstGeom prst="bentConnector3">
            <a:avLst/>
          </a:prstGeom>
        </p:spPr>
        <p:style>
          <a:lnRef idx="1">
            <a:schemeClr val="dk1"/>
          </a:lnRef>
          <a:fillRef idx="0">
            <a:schemeClr val="dk1"/>
          </a:fillRef>
          <a:effectRef idx="0">
            <a:schemeClr val="dk1"/>
          </a:effectRef>
          <a:fontRef idx="minor">
            <a:schemeClr val="tx1"/>
          </a:fontRef>
        </p:style>
      </p:cxnSp>
      <p:cxnSp>
        <p:nvCxnSpPr>
          <p:cNvPr id="27" name="Elbow Connector 30">
            <a:extLst>
              <a:ext uri="{FF2B5EF4-FFF2-40B4-BE49-F238E27FC236}">
                <a16:creationId xmlns:a16="http://schemas.microsoft.com/office/drawing/2014/main" id="{D77BA25E-4F26-57B4-FC88-F147B877C3F1}"/>
              </a:ext>
            </a:extLst>
          </p:cNvPr>
          <p:cNvCxnSpPr>
            <a:stCxn id="20" idx="4"/>
            <a:endCxn id="13" idx="0"/>
          </p:cNvCxnSpPr>
          <p:nvPr/>
        </p:nvCxnSpPr>
        <p:spPr>
          <a:xfrm rot="16200000" flipH="1">
            <a:off x="4196856" y="4121535"/>
            <a:ext cx="1819774" cy="20566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28" name="Elbow Connector 32">
            <a:extLst>
              <a:ext uri="{FF2B5EF4-FFF2-40B4-BE49-F238E27FC236}">
                <a16:creationId xmlns:a16="http://schemas.microsoft.com/office/drawing/2014/main" id="{D361389F-A2F1-813B-6DCA-356F554C5D84}"/>
              </a:ext>
            </a:extLst>
          </p:cNvPr>
          <p:cNvCxnSpPr>
            <a:endCxn id="14" idx="2"/>
          </p:cNvCxnSpPr>
          <p:nvPr/>
        </p:nvCxnSpPr>
        <p:spPr>
          <a:xfrm rot="5400000" flipH="1" flipV="1">
            <a:off x="6117817" y="2803079"/>
            <a:ext cx="472647" cy="219575"/>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29" name="Elbow Connector 33">
            <a:extLst>
              <a:ext uri="{FF2B5EF4-FFF2-40B4-BE49-F238E27FC236}">
                <a16:creationId xmlns:a16="http://schemas.microsoft.com/office/drawing/2014/main" id="{5FBE5ACD-1AB1-0669-F774-54B05346DE18}"/>
              </a:ext>
            </a:extLst>
          </p:cNvPr>
          <p:cNvCxnSpPr>
            <a:stCxn id="22" idx="4"/>
            <a:endCxn id="15" idx="0"/>
          </p:cNvCxnSpPr>
          <p:nvPr/>
        </p:nvCxnSpPr>
        <p:spPr>
          <a:xfrm rot="16200000" flipH="1">
            <a:off x="7135553" y="3547395"/>
            <a:ext cx="547822" cy="75202"/>
          </a:xfrm>
          <a:prstGeom prst="bentConnector3">
            <a:avLst/>
          </a:prstGeom>
        </p:spPr>
        <p:style>
          <a:lnRef idx="1">
            <a:schemeClr val="dk1"/>
          </a:lnRef>
          <a:fillRef idx="0">
            <a:schemeClr val="dk1"/>
          </a:fillRef>
          <a:effectRef idx="0">
            <a:schemeClr val="dk1"/>
          </a:effectRef>
          <a:fontRef idx="minor">
            <a:schemeClr val="tx1"/>
          </a:fontRef>
        </p:style>
      </p:cxnSp>
      <p:cxnSp>
        <p:nvCxnSpPr>
          <p:cNvPr id="30" name="Elbow Connector 34">
            <a:extLst>
              <a:ext uri="{FF2B5EF4-FFF2-40B4-BE49-F238E27FC236}">
                <a16:creationId xmlns:a16="http://schemas.microsoft.com/office/drawing/2014/main" id="{E1816523-7437-2799-7B09-A5E7552A9660}"/>
              </a:ext>
            </a:extLst>
          </p:cNvPr>
          <p:cNvCxnSpPr>
            <a:stCxn id="21" idx="4"/>
            <a:endCxn id="16" idx="0"/>
          </p:cNvCxnSpPr>
          <p:nvPr/>
        </p:nvCxnSpPr>
        <p:spPr>
          <a:xfrm rot="16200000" flipH="1">
            <a:off x="9423527" y="3554746"/>
            <a:ext cx="567326" cy="52755"/>
          </a:xfrm>
          <a:prstGeom prst="bentConnector3">
            <a:avLst/>
          </a:prstGeom>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1A976D9A-A102-C76E-A92A-914BF96684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51" t="7884" b="36246"/>
          <a:stretch/>
        </p:blipFill>
        <p:spPr>
          <a:xfrm>
            <a:off x="2117356" y="985059"/>
            <a:ext cx="1286571" cy="1384995"/>
          </a:xfrm>
          <a:prstGeom prst="rect">
            <a:avLst/>
          </a:prstGeom>
        </p:spPr>
      </p:pic>
      <p:pic>
        <p:nvPicPr>
          <p:cNvPr id="32" name="Picture 31">
            <a:extLst>
              <a:ext uri="{FF2B5EF4-FFF2-40B4-BE49-F238E27FC236}">
                <a16:creationId xmlns:a16="http://schemas.microsoft.com/office/drawing/2014/main" id="{9525EF6D-A61C-5750-B45B-821DEDA92E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863" y="860659"/>
            <a:ext cx="1528352" cy="1823357"/>
          </a:xfrm>
          <a:prstGeom prst="rect">
            <a:avLst/>
          </a:prstGeom>
        </p:spPr>
      </p:pic>
      <p:pic>
        <p:nvPicPr>
          <p:cNvPr id="33" name="Picture 32">
            <a:extLst>
              <a:ext uri="{FF2B5EF4-FFF2-40B4-BE49-F238E27FC236}">
                <a16:creationId xmlns:a16="http://schemas.microsoft.com/office/drawing/2014/main" id="{E3D1915E-8A41-20B6-9F07-F8FD9D8C9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5900" y="5032380"/>
            <a:ext cx="1330262" cy="1699108"/>
          </a:xfrm>
          <a:prstGeom prst="rect">
            <a:avLst/>
          </a:prstGeom>
        </p:spPr>
      </p:pic>
      <p:cxnSp>
        <p:nvCxnSpPr>
          <p:cNvPr id="34" name="Straight Connector 33">
            <a:extLst>
              <a:ext uri="{FF2B5EF4-FFF2-40B4-BE49-F238E27FC236}">
                <a16:creationId xmlns:a16="http://schemas.microsoft.com/office/drawing/2014/main" id="{2AECFCB1-4825-C933-38F4-0A314EF4869C}"/>
              </a:ext>
            </a:extLst>
          </p:cNvPr>
          <p:cNvCxnSpPr>
            <a:stCxn id="33" idx="3"/>
          </p:cNvCxnSpPr>
          <p:nvPr/>
        </p:nvCxnSpPr>
        <p:spPr>
          <a:xfrm>
            <a:off x="8426162" y="5881934"/>
            <a:ext cx="451732" cy="0"/>
          </a:xfrm>
          <a:prstGeom prst="line">
            <a:avLst/>
          </a:prstGeom>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97656239-2859-17AD-96C1-CCD67A661287}"/>
              </a:ext>
            </a:extLst>
          </p:cNvPr>
          <p:cNvSpPr txBox="1"/>
          <p:nvPr/>
        </p:nvSpPr>
        <p:spPr>
          <a:xfrm>
            <a:off x="8946997" y="1303361"/>
            <a:ext cx="1769089" cy="138499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e-DE" sz="1400" dirty="0"/>
              <a:t>Der Krieg fordert einen massiven Bevölkerungsverlust:</a:t>
            </a:r>
          </a:p>
          <a:p>
            <a:r>
              <a:rPr lang="de-DE" sz="1400" dirty="0"/>
              <a:t>England: ca.   4 %</a:t>
            </a:r>
          </a:p>
          <a:p>
            <a:r>
              <a:rPr lang="de-DE" sz="1400" dirty="0"/>
              <a:t>Schottland: ca.   6 %</a:t>
            </a:r>
          </a:p>
          <a:p>
            <a:r>
              <a:rPr lang="de-DE" sz="1400" dirty="0"/>
              <a:t>Irland: ca. 40 %</a:t>
            </a:r>
          </a:p>
        </p:txBody>
      </p:sp>
    </p:spTree>
    <p:extLst>
      <p:ext uri="{BB962C8B-B14F-4D97-AF65-F5344CB8AC3E}">
        <p14:creationId xmlns:p14="http://schemas.microsoft.com/office/powerpoint/2010/main" val="396273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0" y="307974"/>
            <a:ext cx="7247061"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488568" y="335080"/>
            <a:ext cx="45528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a:t>
            </a:r>
            <a:r>
              <a:rPr lang="fr-BE" altLang="en-US" dirty="0">
                <a:solidFill>
                  <a:srgbClr val="FFFFFF"/>
                </a:solidFill>
                <a:latin typeface="Bahnschrift SemiBold SemiConden" panose="020B0502040204020203" pitchFamily="34" charset="0"/>
                <a:ea typeface="Calibri" panose="020F0502020204030204" pitchFamily="34" charset="0"/>
                <a:cs typeface="Times New Roman" panose="02020603050405020304" pitchFamily="18" charset="0"/>
              </a:rPr>
              <a:t>IV</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 RAWLS </a:t>
            </a:r>
            <a:r>
              <a:rPr kumimoji="0" lang="fr-BE" altLang="en-US"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Schleier</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des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Nichtwissens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3" name="Rectangle: Rounded Corners 12">
            <a:extLst>
              <a:ext uri="{FF2B5EF4-FFF2-40B4-BE49-F238E27FC236}">
                <a16:creationId xmlns:a16="http://schemas.microsoft.com/office/drawing/2014/main" id="{2F97673B-10EF-49B4-9DCB-AD2B922D0B77}"/>
              </a:ext>
            </a:extLst>
          </p:cNvPr>
          <p:cNvSpPr/>
          <p:nvPr/>
        </p:nvSpPr>
        <p:spPr>
          <a:xfrm>
            <a:off x="3959225" y="11195050"/>
            <a:ext cx="2292350" cy="298450"/>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lb-LU"/>
          </a:p>
        </p:txBody>
      </p:sp>
      <p:sp>
        <p:nvSpPr>
          <p:cNvPr id="5" name="Rectangle 5">
            <a:extLst>
              <a:ext uri="{FF2B5EF4-FFF2-40B4-BE49-F238E27FC236}">
                <a16:creationId xmlns:a16="http://schemas.microsoft.com/office/drawing/2014/main" id="{C066196F-9022-4976-A8A9-8F38D6D63949}"/>
              </a:ext>
            </a:extLst>
          </p:cNvPr>
          <p:cNvSpPr>
            <a:spLocks noChangeArrowheads="1"/>
          </p:cNvSpPr>
          <p:nvPr/>
        </p:nvSpPr>
        <p:spPr bwMode="auto">
          <a:xfrm>
            <a:off x="3146425" y="3378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b-LU"/>
          </a:p>
        </p:txBody>
      </p:sp>
      <p:sp>
        <p:nvSpPr>
          <p:cNvPr id="17" name="Rectangle 16">
            <a:extLst>
              <a:ext uri="{FF2B5EF4-FFF2-40B4-BE49-F238E27FC236}">
                <a16:creationId xmlns:a16="http://schemas.microsoft.com/office/drawing/2014/main" id="{7E72D416-C8BD-4132-9238-8040B4407796}"/>
              </a:ext>
            </a:extLst>
          </p:cNvPr>
          <p:cNvSpPr/>
          <p:nvPr/>
        </p:nvSpPr>
        <p:spPr>
          <a:xfrm>
            <a:off x="3446061" y="1210200"/>
            <a:ext cx="8449160" cy="5028556"/>
          </a:xfrm>
          <a:prstGeom prst="rect">
            <a:avLst/>
          </a:prstGeom>
        </p:spPr>
        <p:txBody>
          <a:bodyPr wrap="square">
            <a:spAutoFit/>
          </a:bodyPr>
          <a:lstStyle/>
          <a:p>
            <a:pPr>
              <a:lnSpc>
                <a:spcPct val="150000"/>
              </a:lnSpc>
              <a:spcBef>
                <a:spcPts val="600"/>
              </a:spcBef>
            </a:pPr>
            <a:r>
              <a:rPr lang="de-DE" sz="1800" kern="900">
                <a:effectLst/>
                <a:latin typeface="Bahnschrift SemiBold SemiConden" panose="020B0502040204020203" pitchFamily="34" charset="0"/>
                <a:ea typeface="Times New Roman" panose="02020603050405020304" pitchFamily="18" charset="0"/>
              </a:rPr>
              <a:t>Was </a:t>
            </a:r>
            <a:r>
              <a:rPr lang="de-DE" sz="1800" kern="900" dirty="0">
                <a:effectLst/>
                <a:latin typeface="Bahnschrift SemiBold SemiConden" panose="020B0502040204020203" pitchFamily="34" charset="0"/>
                <a:ea typeface="Times New Roman" panose="02020603050405020304" pitchFamily="18" charset="0"/>
              </a:rPr>
              <a:t>macht eine gerechte Gesellschaft aus? Worin besteht soziale Gerechtigkeit? Und wie kann man sie konkret verwirklichen? Dies sind zentrale, aktuelle und viel diskutierte Fragen der Politischen Philosophie. Der amerikanische Philosoph John Rawls (1921–2002)  bietet mit seinem Hauptwerk </a:t>
            </a:r>
            <a:r>
              <a:rPr lang="de-DE" sz="1800" i="1" kern="900" dirty="0">
                <a:effectLst/>
                <a:latin typeface="Bahnschrift SemiBold SemiConden" panose="020B0502040204020203" pitchFamily="34" charset="0"/>
                <a:ea typeface="Times New Roman" panose="02020603050405020304" pitchFamily="18" charset="0"/>
              </a:rPr>
              <a:t>A Theory </a:t>
            </a:r>
            <a:r>
              <a:rPr lang="de-DE" sz="1800" i="1" kern="900" dirty="0" err="1">
                <a:effectLst/>
                <a:latin typeface="Bahnschrift SemiBold SemiConden" panose="020B0502040204020203" pitchFamily="34" charset="0"/>
                <a:ea typeface="Times New Roman" panose="02020603050405020304" pitchFamily="18" charset="0"/>
              </a:rPr>
              <a:t>of</a:t>
            </a:r>
            <a:r>
              <a:rPr lang="de-DE" sz="1800" i="1" kern="900" dirty="0">
                <a:effectLst/>
                <a:latin typeface="Bahnschrift SemiBold SemiConden" panose="020B0502040204020203" pitchFamily="34" charset="0"/>
                <a:ea typeface="Times New Roman" panose="02020603050405020304" pitchFamily="18" charset="0"/>
              </a:rPr>
              <a:t> Justice</a:t>
            </a:r>
            <a:r>
              <a:rPr lang="de-DE" sz="1800" kern="900" dirty="0">
                <a:effectLst/>
                <a:latin typeface="Bahnschrift SemiBold SemiConden" panose="020B0502040204020203" pitchFamily="34" charset="0"/>
                <a:ea typeface="Times New Roman" panose="02020603050405020304" pitchFamily="18" charset="0"/>
              </a:rPr>
              <a:t> (deutsch: </a:t>
            </a:r>
            <a:r>
              <a:rPr lang="de-DE" sz="1800" i="1" kern="900" dirty="0">
                <a:effectLst/>
                <a:latin typeface="Bahnschrift SemiBold SemiConden" panose="020B0502040204020203" pitchFamily="34" charset="0"/>
                <a:ea typeface="Times New Roman" panose="02020603050405020304" pitchFamily="18" charset="0"/>
              </a:rPr>
              <a:t>Eine Theorie der Gerechtigkeit</a:t>
            </a:r>
            <a:r>
              <a:rPr lang="de-DE" sz="1800" kern="900" dirty="0">
                <a:effectLst/>
                <a:latin typeface="Bahnschrift SemiBold SemiConden" panose="020B0502040204020203" pitchFamily="34" charset="0"/>
                <a:ea typeface="Times New Roman" panose="02020603050405020304" pitchFamily="18" charset="0"/>
              </a:rPr>
              <a:t>) eine bis heute grundlegende und viel beachtete Antwort auf diese Fragen.</a:t>
            </a:r>
            <a:endParaRPr lang="en-US" sz="1800" dirty="0">
              <a:effectLst/>
              <a:latin typeface="Bahnschrift SemiBold SemiConden" panose="020B0502040204020203" pitchFamily="34" charset="0"/>
              <a:ea typeface="Times New Roman" panose="02020603050405020304" pitchFamily="18" charset="0"/>
            </a:endParaRPr>
          </a:p>
          <a:p>
            <a:pPr>
              <a:lnSpc>
                <a:spcPct val="150000"/>
              </a:lnSpc>
            </a:pPr>
            <a:r>
              <a:rPr lang="de-DE" sz="1800" dirty="0">
                <a:effectLst/>
                <a:latin typeface="Bahnschrift SemiBold SemiConden" panose="020B0502040204020203" pitchFamily="34" charset="0"/>
                <a:ea typeface="Times New Roman" panose="02020603050405020304" pitchFamily="18" charset="0"/>
              </a:rPr>
              <a:t> </a:t>
            </a:r>
            <a:endParaRPr lang="en-US" sz="1800" dirty="0">
              <a:effectLst/>
              <a:latin typeface="Bahnschrift SemiBold SemiConden" panose="020B0502040204020203" pitchFamily="34" charset="0"/>
              <a:ea typeface="Times New Roman" panose="02020603050405020304" pitchFamily="18" charset="0"/>
            </a:endParaRPr>
          </a:p>
          <a:p>
            <a:pPr>
              <a:lnSpc>
                <a:spcPct val="150000"/>
              </a:lnSpc>
            </a:pPr>
            <a:r>
              <a:rPr lang="de-DE" sz="1800" dirty="0">
                <a:effectLst/>
                <a:latin typeface="Bahnschrift SemiBold SemiConden" panose="020B0502040204020203" pitchFamily="34" charset="0"/>
                <a:ea typeface="Times New Roman" panose="02020603050405020304" pitchFamily="18" charset="0"/>
              </a:rPr>
              <a:t>Mit seinem Hauptwerk verfasste John Rawls eine bahnbrechende und grundlegende philosophische Abhandlung, welche eine Renaissance der Politischen Philosophie auslöste und diese zu neuem, intellektuellem Ansehen brachte. Kaum ein philosophisches Werk hat im 20. Jahrhundert eine so intensive und breit gefächerte Diskussion ausgelöst. Zentralen Ideen wie dem Kontraktualismus oder der Entscheidungstheorie verlieh Rawls nachhaltige Impulse.</a:t>
            </a:r>
            <a:endParaRPr lang="en-US" sz="1800" dirty="0">
              <a:effectLst/>
              <a:latin typeface="Bahnschrift SemiBold SemiConden" panose="020B0502040204020203" pitchFamily="34" charset="0"/>
              <a:ea typeface="Times New Roman" panose="02020603050405020304" pitchFamily="18" charset="0"/>
            </a:endParaRPr>
          </a:p>
        </p:txBody>
      </p:sp>
      <p:pic>
        <p:nvPicPr>
          <p:cNvPr id="2" name="Picture 1" descr="A group of people posing for the camera&#10;&#10;Description automatically generated with medium confidence">
            <a:extLst>
              <a:ext uri="{FF2B5EF4-FFF2-40B4-BE49-F238E27FC236}">
                <a16:creationId xmlns:a16="http://schemas.microsoft.com/office/drawing/2014/main" id="{F9F67FED-2834-7365-D8E3-4F7BB30EA911}"/>
              </a:ext>
            </a:extLst>
          </p:cNvPr>
          <p:cNvPicPr>
            <a:picLocks noChangeAspect="1"/>
          </p:cNvPicPr>
          <p:nvPr/>
        </p:nvPicPr>
        <p:blipFill rotWithShape="1">
          <a:blip r:embed="rId2">
            <a:extLst>
              <a:ext uri="{28A0092B-C50C-407E-A947-70E740481C1C}">
                <a14:useLocalDpi xmlns:a14="http://schemas.microsoft.com/office/drawing/2010/main" val="0"/>
              </a:ext>
            </a:extLst>
          </a:blip>
          <a:srcRect l="70629"/>
          <a:stretch/>
        </p:blipFill>
        <p:spPr>
          <a:xfrm>
            <a:off x="0" y="1425000"/>
            <a:ext cx="3613484" cy="5460940"/>
          </a:xfrm>
          <a:prstGeom prst="rect">
            <a:avLst/>
          </a:prstGeom>
        </p:spPr>
      </p:pic>
    </p:spTree>
    <p:extLst>
      <p:ext uri="{BB962C8B-B14F-4D97-AF65-F5344CB8AC3E}">
        <p14:creationId xmlns:p14="http://schemas.microsoft.com/office/powerpoint/2010/main" val="2831498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B693CD4B-2126-2842-E919-A14453B3E78D}"/>
              </a:ext>
            </a:extLst>
          </p:cNvPr>
          <p:cNvSpPr/>
          <p:nvPr/>
        </p:nvSpPr>
        <p:spPr>
          <a:xfrm>
            <a:off x="251777" y="2316647"/>
            <a:ext cx="6152298"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IV.1.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Gedankenexperiment</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CD099D8E-70DD-65B7-1E6A-9AFB9C9189D6}"/>
              </a:ext>
            </a:extLst>
          </p:cNvPr>
          <p:cNvSpPr txBox="1"/>
          <p:nvPr/>
        </p:nvSpPr>
        <p:spPr>
          <a:xfrm>
            <a:off x="307421" y="845268"/>
            <a:ext cx="11516988" cy="1282531"/>
          </a:xfrm>
          <a:prstGeom prst="rect">
            <a:avLst/>
          </a:prstGeom>
          <a:noFill/>
        </p:spPr>
        <p:txBody>
          <a:bodyPr wrap="square">
            <a:spAutoFit/>
          </a:bodyPr>
          <a:lstStyle/>
          <a:p>
            <a:pPr algn="just">
              <a:lnSpc>
                <a:spcPct val="150000"/>
              </a:lnSpc>
              <a:spcAft>
                <a:spcPts val="800"/>
              </a:spcAft>
            </a:pPr>
            <a:r>
              <a:rPr lang="de-DE"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Stellt euch vor eine Gruppe von Menschen wäre mit ihrem Raumschiff auf dem Weg zu einem neuen bewohnbaren Planeten. Dieser Planet wäre unbewohnt und würde eine Menge von Ressourcen anbieten, die beliebig teilbar, jedoch nicht in unbegrenztem Maße vorhanden wären. </a:t>
            </a:r>
          </a:p>
        </p:txBody>
      </p:sp>
      <p:sp>
        <p:nvSpPr>
          <p:cNvPr id="17" name="TextBox 16">
            <a:extLst>
              <a:ext uri="{FF2B5EF4-FFF2-40B4-BE49-F238E27FC236}">
                <a16:creationId xmlns:a16="http://schemas.microsoft.com/office/drawing/2014/main" id="{4BC2D1F9-A556-47BB-5963-8F893169967F}"/>
              </a:ext>
            </a:extLst>
          </p:cNvPr>
          <p:cNvSpPr txBox="1"/>
          <p:nvPr/>
        </p:nvSpPr>
        <p:spPr>
          <a:xfrm>
            <a:off x="307421" y="2241548"/>
            <a:ext cx="6096654" cy="462050"/>
          </a:xfrm>
          <a:prstGeom prst="rect">
            <a:avLst/>
          </a:prstGeom>
          <a:noFill/>
        </p:spPr>
        <p:txBody>
          <a:bodyPr wrap="square">
            <a:spAutoFit/>
          </a:bodyPr>
          <a:lstStyle/>
          <a:p>
            <a:pPr algn="just">
              <a:lnSpc>
                <a:spcPct val="150000"/>
              </a:lnSpc>
              <a:spcAft>
                <a:spcPts val="800"/>
              </a:spcAft>
            </a:pPr>
            <a:r>
              <a:rPr lang="de-DE" sz="1800" kern="100" dirty="0">
                <a:solidFill>
                  <a:schemeClr val="bg1"/>
                </a:solidFill>
                <a:effectLst/>
                <a:latin typeface="Bahnschrift SemiBold SemiConden" panose="020B0502040204020203" pitchFamily="34" charset="0"/>
                <a:ea typeface="Calibri" panose="020F0502020204030204" pitchFamily="34" charset="0"/>
                <a:cs typeface="Times New Roman" panose="02020603050405020304" pitchFamily="18" charset="0"/>
              </a:rPr>
              <a:t>Nach welchen Prinzipien sollen die Ressourcen verteilt werden?</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F16A5889-EB28-57AD-622B-07906DD155D3}"/>
              </a:ext>
            </a:extLst>
          </p:cNvPr>
          <p:cNvSpPr txBox="1"/>
          <p:nvPr/>
        </p:nvSpPr>
        <p:spPr>
          <a:xfrm>
            <a:off x="548443" y="3053128"/>
            <a:ext cx="11464340" cy="3277820"/>
          </a:xfrm>
          <a:prstGeom prst="rect">
            <a:avLst/>
          </a:prstGeom>
          <a:noFill/>
        </p:spPr>
        <p:txBody>
          <a:bodyPr wrap="square">
            <a:spAutoFit/>
          </a:bodyPr>
          <a:lstStyle/>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r>
              <a:rPr lang="de-DE" sz="1400" dirty="0">
                <a:solidFill>
                  <a:srgbClr val="ADD3B3"/>
                </a:solidFill>
                <a:latin typeface="Bahnschrift SemiBold SemiConden" panose="020B0502040204020203" pitchFamily="34" charset="0"/>
              </a:rPr>
              <a:t>Soziale Gerechtigkeit </a:t>
            </a:r>
            <a:r>
              <a:rPr lang="de-DE" sz="1400" dirty="0">
                <a:latin typeface="Bahnschrift SemiBold SemiConden" panose="020B0502040204020203" pitchFamily="34" charset="0"/>
              </a:rPr>
              <a:t>hängt stark mit der politischen Gerechtigkeit und der Verteilungsgerechtigkeit zusammen. Ihren Ausdruck findet sie in den Gesetzen, also dem positiven Recht (z. B. Steuergesetze).</a:t>
            </a: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endParaRPr lang="en-US" sz="1400" dirty="0">
              <a:latin typeface="Bahnschrift SemiBold SemiConden" panose="020B0502040204020203" pitchFamily="34" charset="0"/>
            </a:endParaRP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r>
              <a:rPr lang="de-DE" sz="1400" dirty="0">
                <a:solidFill>
                  <a:srgbClr val="ADD3B3"/>
                </a:solidFill>
                <a:latin typeface="Bahnschrift SemiBold SemiConden" panose="020B0502040204020203" pitchFamily="34" charset="0"/>
              </a:rPr>
              <a:t>Die Generationengerechtigkeit </a:t>
            </a:r>
            <a:r>
              <a:rPr lang="de-DE" sz="1400" dirty="0">
                <a:latin typeface="Bahnschrift SemiBold SemiConden" panose="020B0502040204020203" pitchFamily="34" charset="0"/>
              </a:rPr>
              <a:t>(auch sie Teil der politisch-gesetzlichen Regelung) kann auch als Verteilungsgerechtigkeit oder als generationenübergreifende Tauschgerechtigkeit (Kindererziehung in Bezug zur Altersversorgung) betrachtet werden.</a:t>
            </a: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endParaRPr lang="en-US" sz="1400" dirty="0">
              <a:latin typeface="Bahnschrift SemiBold SemiConden" panose="020B0502040204020203" pitchFamily="34" charset="0"/>
            </a:endParaRP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r>
              <a:rPr lang="de-DE" sz="1400" dirty="0">
                <a:solidFill>
                  <a:srgbClr val="ADD3B3"/>
                </a:solidFill>
                <a:latin typeface="Bahnschrift SemiBold SemiConden" panose="020B0502040204020203" pitchFamily="34" charset="0"/>
              </a:rPr>
              <a:t>Die Leistungsgerechtigkeit </a:t>
            </a:r>
            <a:r>
              <a:rPr lang="de-DE" sz="1400" dirty="0">
                <a:latin typeface="Bahnschrift SemiBold SemiConden" panose="020B0502040204020203" pitchFamily="34" charset="0"/>
              </a:rPr>
              <a:t>kann unter die Tauschgerechtigkeit subsumiert werden, da einer bestimmten Leistung auch ein bestimmter Verdienst entspricht.</a:t>
            </a: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endParaRPr lang="en-US" sz="1400" dirty="0">
              <a:latin typeface="Bahnschrift SemiBold SemiConden" panose="020B0502040204020203" pitchFamily="34" charset="0"/>
            </a:endParaRP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r>
              <a:rPr lang="de-DE" sz="1400" dirty="0">
                <a:solidFill>
                  <a:srgbClr val="ADD3B3"/>
                </a:solidFill>
                <a:latin typeface="Bahnschrift SemiBold SemiConden" panose="020B0502040204020203" pitchFamily="34" charset="0"/>
              </a:rPr>
              <a:t>Die Verteilungsgerechtigkeit </a:t>
            </a:r>
            <a:r>
              <a:rPr lang="de-DE" sz="1400" dirty="0">
                <a:latin typeface="Bahnschrift SemiBold SemiConden" panose="020B0502040204020203" pitchFamily="34" charset="0"/>
              </a:rPr>
              <a:t>bezieht sich auf die faire Verteilung von </a:t>
            </a:r>
            <a:r>
              <a:rPr lang="de-DE" sz="1400" b="1" i="0" dirty="0">
                <a:effectLst/>
                <a:latin typeface="Bahnschrift SemiBold SemiConden" panose="020B0502040204020203" pitchFamily="34" charset="0"/>
              </a:rPr>
              <a:t>Sozialleistungen und Renten. </a:t>
            </a:r>
            <a:endParaRPr lang="de-DE" sz="1400" dirty="0">
              <a:latin typeface="Bahnschrift SemiBold SemiConden" panose="020B0502040204020203" pitchFamily="34" charset="0"/>
            </a:endParaRP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endParaRPr lang="en-US" sz="1400" dirty="0">
              <a:latin typeface="Bahnschrift SemiBold SemiConden" panose="020B0502040204020203" pitchFamily="34" charset="0"/>
            </a:endParaRP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r>
              <a:rPr lang="de-DE" sz="1400" dirty="0">
                <a:solidFill>
                  <a:srgbClr val="ADD3B3"/>
                </a:solidFill>
                <a:latin typeface="Bahnschrift SemiBold SemiConden" panose="020B0502040204020203" pitchFamily="34" charset="0"/>
              </a:rPr>
              <a:t>Die Chancengerechtigkeit </a:t>
            </a:r>
            <a:r>
              <a:rPr lang="de-DE" sz="1400" dirty="0">
                <a:latin typeface="Bahnschrift SemiBold SemiConden" panose="020B0502040204020203" pitchFamily="34" charset="0"/>
              </a:rPr>
              <a:t>bezeichnet den gleichen Zugang zur Bildung, Karriere und sozialem Status.</a:t>
            </a: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endParaRPr lang="de-DE" sz="1400" dirty="0">
              <a:latin typeface="Bahnschrift SemiBold SemiConden" panose="020B0502040204020203" pitchFamily="34" charset="0"/>
            </a:endParaRPr>
          </a:p>
          <a:p>
            <a:pPr marL="342900" lvl="0" indent="-342900" algn="just" eaLnBrk="0" hangingPunct="0">
              <a:spcAft>
                <a:spcPts val="300"/>
              </a:spcAft>
              <a:buClr>
                <a:srgbClr val="231F20"/>
              </a:buClr>
              <a:buSzPts val="1050"/>
              <a:buFont typeface="Symbol" panose="05050102010706020507" pitchFamily="18" charset="2"/>
              <a:buChar char=""/>
              <a:tabLst>
                <a:tab pos="430530" algn="l"/>
              </a:tabLst>
            </a:pPr>
            <a:r>
              <a:rPr lang="de-DE" sz="1400" dirty="0">
                <a:solidFill>
                  <a:srgbClr val="ADD3B3"/>
                </a:solidFill>
                <a:latin typeface="Bahnschrift SemiBold SemiConden" panose="020B0502040204020203" pitchFamily="34" charset="0"/>
              </a:rPr>
              <a:t>Das Recht des Stärkeren</a:t>
            </a:r>
            <a:r>
              <a:rPr lang="de-DE" sz="1400" dirty="0">
                <a:latin typeface="Bahnschrift SemiBold SemiConden" panose="020B0502040204020203" pitchFamily="34" charset="0"/>
              </a:rPr>
              <a:t>, siehe Hobbes. </a:t>
            </a:r>
            <a:endParaRPr lang="en-US" sz="1400" dirty="0">
              <a:latin typeface="Bahnschrift SemiBold SemiConden" panose="020B0502040204020203" pitchFamily="34" charset="0"/>
            </a:endParaRPr>
          </a:p>
        </p:txBody>
      </p:sp>
    </p:spTree>
    <p:extLst>
      <p:ext uri="{BB962C8B-B14F-4D97-AF65-F5344CB8AC3E}">
        <p14:creationId xmlns:p14="http://schemas.microsoft.com/office/powerpoint/2010/main" val="101474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Box 11">
            <a:extLst>
              <a:ext uri="{FF2B5EF4-FFF2-40B4-BE49-F238E27FC236}">
                <a16:creationId xmlns:a16="http://schemas.microsoft.com/office/drawing/2014/main" id="{CD099D8E-70DD-65B7-1E6A-9AFB9C9189D6}"/>
              </a:ext>
            </a:extLst>
          </p:cNvPr>
          <p:cNvSpPr txBox="1"/>
          <p:nvPr/>
        </p:nvSpPr>
        <p:spPr>
          <a:xfrm>
            <a:off x="307421" y="1237714"/>
            <a:ext cx="11516988" cy="5232586"/>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Für Rawls ist die </a:t>
            </a:r>
            <a:r>
              <a:rPr lang="de-CH" sz="1800" b="1"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Gerechtigkeit</a:t>
            </a:r>
            <a:r>
              <a:rPr lang="de-CH" sz="1800"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ein </a:t>
            </a:r>
            <a:r>
              <a:rPr lang="de-CH" sz="1800" b="1" kern="100" dirty="0">
                <a:effectLst/>
                <a:latin typeface="Bahnschrift SemiBold SemiConden" panose="020B0502040204020203" pitchFamily="34" charset="0"/>
                <a:ea typeface="Calibri" panose="020F0502020204030204" pitchFamily="34" charset="0"/>
                <a:cs typeface="Times New Roman" panose="02020603050405020304" pitchFamily="18" charset="0"/>
              </a:rPr>
              <a:t>Grundpfeiler der Gesellschaft, der </a:t>
            </a:r>
            <a:r>
              <a:rPr lang="de-CH" sz="1800" b="1"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Verteilung und Bereitstellung von Gütern sowie der Zuweisung von Rechten und Pflichten</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a:t>
            </a:r>
          </a:p>
          <a:p>
            <a:pPr marL="285750" indent="-285750" algn="just">
              <a:lnSpc>
                <a:spcPct val="150000"/>
              </a:lnSpc>
              <a:spcAft>
                <a:spcPts val="800"/>
              </a:spcAft>
              <a:buFont typeface="Arial" panose="020B0604020202020204" pitchFamily="34" charset="0"/>
              <a:buChar char="•"/>
            </a:pPr>
            <a:endPar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Arial" panose="020B0604020202020204" pitchFamily="34" charset="0"/>
              <a:buChar char="•"/>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Je nach Staatsform kann dieser Grundpfeiler sehr unterschiedlich aussehen. Zudem hat ein Millionenerbe in einem kapitalistischen Staat definitiv bessere Startbedingungen als die Tochter arbeitsloser Eltern. </a:t>
            </a:r>
          </a:p>
          <a:p>
            <a:pPr marL="285750" indent="-285750" algn="just">
              <a:lnSpc>
                <a:spcPct val="150000"/>
              </a:lnSpc>
              <a:spcAft>
                <a:spcPts val="80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Arial" panose="020B0604020202020204" pitchFamily="34" charset="0"/>
              <a:buChar char="•"/>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Um diese Frage zu beantworten, greift Rawls auf die klassische Idee des Gesellschaftsvertrages zurück. Er ist </a:t>
            </a:r>
            <a:r>
              <a:rPr lang="de-CH" sz="1800" kern="100" dirty="0" err="1">
                <a:effectLst/>
                <a:latin typeface="Bahnschrift SemiBold SemiConden" panose="020B0502040204020203" pitchFamily="34" charset="0"/>
                <a:ea typeface="Calibri" panose="020F0502020204030204" pitchFamily="34" charset="0"/>
                <a:cs typeface="Times New Roman" panose="02020603050405020304" pitchFamily="18" charset="0"/>
              </a:rPr>
              <a:t>Kontraktualist</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a:t>
            </a:r>
          </a:p>
          <a:p>
            <a:pPr marL="285750" indent="-285750" algn="just">
              <a:lnSpc>
                <a:spcPct val="150000"/>
              </a:lnSpc>
              <a:spcAft>
                <a:spcPts val="800"/>
              </a:spcAft>
              <a:buFont typeface="Arial" panose="020B0604020202020204" pitchFamily="34" charset="0"/>
              <a:buChar char="•"/>
            </a:pPr>
            <a:endParaRPr lang="de-CH" kern="100" dirty="0">
              <a:latin typeface="Bahnschrift SemiBold SemiConden" panose="020B0502040204020203" pitchFamily="34" charset="0"/>
              <a:ea typeface="Calibri" panose="020F0502020204030204" pitchFamily="34" charset="0"/>
              <a:cs typeface="Times New Roman" panose="02020603050405020304" pitchFamily="18" charset="0"/>
            </a:endParaRPr>
          </a:p>
          <a:p>
            <a:pPr marL="285750" indent="-285750" algn="just">
              <a:lnSpc>
                <a:spcPct val="150000"/>
              </a:lnSpc>
              <a:spcAft>
                <a:spcPts val="800"/>
              </a:spcAft>
              <a:buFont typeface="Arial" panose="020B0604020202020204" pitchFamily="34" charset="0"/>
              <a:buChar char="•"/>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Allerdings geht es ihm hierbei um die </a:t>
            </a:r>
            <a:r>
              <a:rPr lang="de-CH" sz="1800" b="1" kern="100" dirty="0">
                <a:effectLst/>
                <a:latin typeface="Bahnschrift SemiBold SemiConden" panose="020B0502040204020203" pitchFamily="34" charset="0"/>
                <a:ea typeface="Calibri" panose="020F0502020204030204" pitchFamily="34" charset="0"/>
                <a:cs typeface="Times New Roman" panose="02020603050405020304" pitchFamily="18" charset="0"/>
              </a:rPr>
              <a:t>Legitimation einer bestimmten Konzeption der </a:t>
            </a:r>
            <a:r>
              <a:rPr lang="de-CH" sz="1800" b="1"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sozialen Gerechtigkeit</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die politisch umgesetzt und garantiert werden muss.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5A1E752C-6C99-E7A0-D628-984C7D7C78CD}"/>
              </a:ext>
            </a:extLst>
          </p:cNvPr>
          <p:cNvSpPr>
            <a:spLocks noChangeArrowheads="1"/>
          </p:cNvSpPr>
          <p:nvPr/>
        </p:nvSpPr>
        <p:spPr bwMode="auto">
          <a:xfrm>
            <a:off x="3153687" y="333587"/>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IV.3.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Textanalyse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12192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3CB003A-20EA-1C7C-135E-08A19F8DB506}"/>
              </a:ext>
            </a:extLst>
          </p:cNvPr>
          <p:cNvSpPr/>
          <p:nvPr/>
        </p:nvSpPr>
        <p:spPr>
          <a:xfrm>
            <a:off x="307421" y="1219663"/>
            <a:ext cx="7443256"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IV.3.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Textanalyse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CD099D8E-70DD-65B7-1E6A-9AFB9C9189D6}"/>
              </a:ext>
            </a:extLst>
          </p:cNvPr>
          <p:cNvSpPr txBox="1"/>
          <p:nvPr/>
        </p:nvSpPr>
        <p:spPr>
          <a:xfrm>
            <a:off x="307421" y="1237714"/>
            <a:ext cx="11516988" cy="372731"/>
          </a:xfrm>
          <a:prstGeom prst="rect">
            <a:avLst/>
          </a:prstGeom>
          <a:noFill/>
        </p:spPr>
        <p:txBody>
          <a:bodyPr wrap="square">
            <a:spAutoFit/>
          </a:bodyPr>
          <a:lstStyle/>
          <a:p>
            <a:pPr>
              <a:lnSpc>
                <a:spcPct val="107000"/>
              </a:lnSpc>
              <a:spcAft>
                <a:spcPts val="800"/>
              </a:spcAft>
            </a:pPr>
            <a:r>
              <a:rPr lang="de-LU" sz="1800" kern="100" dirty="0">
                <a:solidFill>
                  <a:schemeClr val="bg1"/>
                </a:solidFill>
                <a:effectLst/>
                <a:latin typeface="Bahnschrift SemiBold SemiConden" panose="020B0502040204020203" pitchFamily="34" charset="0"/>
                <a:ea typeface="Calibri" panose="020F0502020204030204" pitchFamily="34" charset="0"/>
                <a:cs typeface="Times New Roman" panose="02020603050405020304" pitchFamily="18" charset="0"/>
              </a:rPr>
              <a:t>Zu welchem Problem führt das Prinzip, dass „jeder das Gleiche“ bekommt?</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6CE4D99-4781-86D5-8D60-8F51DDEF2DA2}"/>
              </a:ext>
            </a:extLst>
          </p:cNvPr>
          <p:cNvSpPr txBox="1"/>
          <p:nvPr/>
        </p:nvSpPr>
        <p:spPr>
          <a:xfrm>
            <a:off x="279295" y="1930274"/>
            <a:ext cx="10689581" cy="1916550"/>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pPr>
            <a:r>
              <a:rPr lang="de-LU" kern="100" dirty="0">
                <a:latin typeface="Bahnschrift SemiBold SemiConden" panose="020B0502040204020203" pitchFamily="34" charset="0"/>
                <a:ea typeface="Calibri" panose="020F0502020204030204" pitchFamily="34" charset="0"/>
                <a:cs typeface="Times New Roman" panose="02020603050405020304" pitchFamily="18" charset="0"/>
              </a:rPr>
              <a:t>Die Bedürfnisse der Menschen sind unterschiedlich.</a:t>
            </a:r>
          </a:p>
          <a:p>
            <a:pPr marL="285750" indent="-285750">
              <a:lnSpc>
                <a:spcPct val="150000"/>
              </a:lnSpc>
              <a:spcAft>
                <a:spcPts val="800"/>
              </a:spcAft>
              <a:buFont typeface="Arial" panose="020B0604020202020204" pitchFamily="34" charset="0"/>
              <a:buChar char="•"/>
            </a:pPr>
            <a:r>
              <a:rPr lang="de-LU"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Besonders schutzbedürftige </a:t>
            </a:r>
            <a:r>
              <a:rPr lang="de-LU" kern="100" dirty="0">
                <a:latin typeface="Bahnschrift SemiBold SemiConden" panose="020B0502040204020203" pitchFamily="34" charset="0"/>
                <a:ea typeface="Calibri" panose="020F0502020204030204" pitchFamily="34" charset="0"/>
                <a:cs typeface="Times New Roman" panose="02020603050405020304" pitchFamily="18" charset="0"/>
              </a:rPr>
              <a:t>Menschen (z.B. Behinderte, Senioren, Kinder, Kranke, </a:t>
            </a:r>
            <a:r>
              <a:rPr lang="de-LU" kern="100" dirty="0" err="1">
                <a:latin typeface="Bahnschrift SemiBold SemiConden" panose="020B0502040204020203" pitchFamily="34" charset="0"/>
                <a:ea typeface="Calibri" panose="020F0502020204030204" pitchFamily="34" charset="0"/>
                <a:cs typeface="Times New Roman" panose="02020603050405020304" pitchFamily="18" charset="0"/>
              </a:rPr>
              <a:t>usw</a:t>
            </a:r>
            <a:r>
              <a:rPr lang="de-LU" kern="100" dirty="0">
                <a:latin typeface="Bahnschrift SemiBold SemiConden" panose="020B0502040204020203" pitchFamily="34" charset="0"/>
                <a:ea typeface="Calibri" panose="020F0502020204030204" pitchFamily="34" charset="0"/>
                <a:cs typeface="Times New Roman" panose="02020603050405020304" pitchFamily="18" charset="0"/>
              </a:rPr>
              <a:t>…) benötigen mehr soziale Fürsorge, als andere Menschen.</a:t>
            </a:r>
          </a:p>
          <a:p>
            <a:pPr marL="285750" indent="-285750">
              <a:lnSpc>
                <a:spcPct val="150000"/>
              </a:lnSpc>
              <a:spcAft>
                <a:spcPts val="800"/>
              </a:spcAft>
              <a:buFont typeface="Arial" panose="020B0604020202020204" pitchFamily="34" charset="0"/>
              <a:buChar char="•"/>
            </a:pPr>
            <a:r>
              <a:rPr lang="de-LU"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Wenn jeder das Gleiche bekommt, gibt es keinen Anreiz mehr zu leisten.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Handicap&quot; ist das falsche Wort: Wie behinderte Menschen genannt werden  wollen - FOCUS online">
            <a:extLst>
              <a:ext uri="{FF2B5EF4-FFF2-40B4-BE49-F238E27FC236}">
                <a16:creationId xmlns:a16="http://schemas.microsoft.com/office/drawing/2014/main" id="{B37F693A-6AF3-333F-4151-E7C5C8BF8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42" y="4124481"/>
            <a:ext cx="3555982" cy="24255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e Zukunft der Pfleger - Infos zu Jobs im Gesundheitswesen und  medizinischen Bereich">
            <a:extLst>
              <a:ext uri="{FF2B5EF4-FFF2-40B4-BE49-F238E27FC236}">
                <a16:creationId xmlns:a16="http://schemas.microsoft.com/office/drawing/2014/main" id="{0402B81B-2919-24BC-0D62-9E2161DEA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4499" y="4133890"/>
            <a:ext cx="3643001" cy="24286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inderbetreuung: Wie steht es wirklich um die Vereinbarkeit von Kind und  Beruf?">
            <a:extLst>
              <a:ext uri="{FF2B5EF4-FFF2-40B4-BE49-F238E27FC236}">
                <a16:creationId xmlns:a16="http://schemas.microsoft.com/office/drawing/2014/main" id="{8D0E31E8-EF50-4BB5-0304-05EBFDEE93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5298" y="4124480"/>
            <a:ext cx="3638318" cy="242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78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0"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nodeType="with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fade">
                                      <p:cBhvr>
                                        <p:cTn id="18"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3CB003A-20EA-1C7C-135E-08A19F8DB506}"/>
              </a:ext>
            </a:extLst>
          </p:cNvPr>
          <p:cNvSpPr/>
          <p:nvPr/>
        </p:nvSpPr>
        <p:spPr>
          <a:xfrm>
            <a:off x="307421" y="1219663"/>
            <a:ext cx="7443256"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Box 11">
            <a:extLst>
              <a:ext uri="{FF2B5EF4-FFF2-40B4-BE49-F238E27FC236}">
                <a16:creationId xmlns:a16="http://schemas.microsoft.com/office/drawing/2014/main" id="{CD099D8E-70DD-65B7-1E6A-9AFB9C9189D6}"/>
              </a:ext>
            </a:extLst>
          </p:cNvPr>
          <p:cNvSpPr txBox="1"/>
          <p:nvPr/>
        </p:nvSpPr>
        <p:spPr>
          <a:xfrm>
            <a:off x="307421" y="1237714"/>
            <a:ext cx="11516988" cy="372731"/>
          </a:xfrm>
          <a:prstGeom prst="rect">
            <a:avLst/>
          </a:prstGeom>
          <a:noFill/>
        </p:spPr>
        <p:txBody>
          <a:bodyPr wrap="square">
            <a:spAutoFit/>
          </a:bodyPr>
          <a:lstStyle/>
          <a:p>
            <a:pPr>
              <a:lnSpc>
                <a:spcPct val="107000"/>
              </a:lnSpc>
              <a:spcAft>
                <a:spcPts val="800"/>
              </a:spcAft>
            </a:pPr>
            <a:r>
              <a:rPr lang="de-LU" sz="1800" b="1" kern="100" dirty="0">
                <a:solidFill>
                  <a:schemeClr val="bg1"/>
                </a:solidFill>
                <a:effectLst/>
                <a:latin typeface="Bahnschrift SemiBold SemiConden" panose="020B0502040204020203" pitchFamily="34" charset="0"/>
                <a:ea typeface="Calibri" panose="020F0502020204030204" pitchFamily="34" charset="0"/>
                <a:cs typeface="Times New Roman" panose="02020603050405020304" pitchFamily="18" charset="0"/>
              </a:rPr>
              <a:t>Was meint Rawls mit dem Schleier des Nichtwissens</a:t>
            </a:r>
            <a:r>
              <a:rPr lang="de-LU" sz="1800" kern="100" dirty="0">
                <a:solidFill>
                  <a:schemeClr val="bg1"/>
                </a:solidFill>
                <a:effectLst/>
                <a:latin typeface="Bahnschrift SemiBold SemiConden" panose="020B0502040204020203" pitchFamily="34" charset="0"/>
                <a:ea typeface="Calibri" panose="020F0502020204030204" pitchFamily="34" charset="0"/>
                <a:cs typeface="Times New Roman" panose="02020603050405020304" pitchFamily="18" charset="0"/>
              </a:rPr>
              <a:t>?</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0DDF49C-99C0-246C-686E-D6C7794A8E87}"/>
              </a:ext>
            </a:extLst>
          </p:cNvPr>
          <p:cNvSpPr txBox="1"/>
          <p:nvPr/>
        </p:nvSpPr>
        <p:spPr>
          <a:xfrm>
            <a:off x="279295" y="1930274"/>
            <a:ext cx="10689581" cy="3198953"/>
          </a:xfrm>
          <a:prstGeom prst="rect">
            <a:avLst/>
          </a:prstGeom>
          <a:noFill/>
        </p:spPr>
        <p:txBody>
          <a:bodyPr wrap="square">
            <a:spAutoFit/>
          </a:bodyPr>
          <a:lstStyle/>
          <a:p>
            <a:pPr>
              <a:lnSpc>
                <a:spcPct val="150000"/>
              </a:lnSpc>
              <a:spcAft>
                <a:spcPts val="800"/>
              </a:spcAft>
            </a:pPr>
            <a:r>
              <a:rPr lang="de-LU" kern="100" dirty="0">
                <a:latin typeface="Bahnschrift SemiBold SemiConden" panose="020B0502040204020203" pitchFamily="34" charset="0"/>
                <a:ea typeface="Calibri" panose="020F0502020204030204" pitchFamily="34" charset="0"/>
                <a:cs typeface="Times New Roman" panose="02020603050405020304" pitchFamily="18" charset="0"/>
              </a:rPr>
              <a:t>Niemand kennt seine Rolle in der zukünftigen Gesellschaft:</a:t>
            </a:r>
          </a:p>
          <a:p>
            <a:pPr marL="742950" lvl="1" indent="-285750">
              <a:lnSpc>
                <a:spcPct val="200000"/>
              </a:lnSpc>
              <a:buFont typeface="Arial" panose="020B0604020202020204" pitchFamily="34" charset="0"/>
              <a:buChar char="•"/>
            </a:pPr>
            <a:r>
              <a:rPr lang="de-DE" dirty="0">
                <a:latin typeface="Bahnschrift SemiBold SemiConden" panose="020B0502040204020203" pitchFamily="34" charset="0"/>
              </a:rPr>
              <a:t>geistige, physische und soziale Eigenschaften wie Hautfarbe, Ethnie, Geschlecht, Religionszugehörigkeit</a:t>
            </a:r>
          </a:p>
          <a:p>
            <a:pPr marL="742950" lvl="1" indent="-285750">
              <a:lnSpc>
                <a:spcPct val="200000"/>
              </a:lnSpc>
              <a:buFont typeface="Arial" panose="020B0604020202020204" pitchFamily="34" charset="0"/>
              <a:buChar char="•"/>
            </a:pPr>
            <a:r>
              <a:rPr lang="de-DE" dirty="0">
                <a:latin typeface="Bahnschrift SemiBold SemiConden" panose="020B0502040204020203" pitchFamily="34" charset="0"/>
              </a:rPr>
              <a:t>Stellung innerhalb der Gesellschaft, sozialer Status</a:t>
            </a:r>
          </a:p>
          <a:p>
            <a:pPr marL="742950" lvl="1" indent="-285750">
              <a:lnSpc>
                <a:spcPct val="200000"/>
              </a:lnSpc>
              <a:buFont typeface="Arial" panose="020B0604020202020204" pitchFamily="34" charset="0"/>
              <a:buChar char="•"/>
            </a:pPr>
            <a:r>
              <a:rPr lang="de-DE" dirty="0">
                <a:latin typeface="Bahnschrift SemiBold SemiConden" panose="020B0502040204020203" pitchFamily="34" charset="0"/>
              </a:rPr>
              <a:t>materieller Besitz</a:t>
            </a:r>
          </a:p>
          <a:p>
            <a:pPr marL="742950" lvl="1" indent="-285750">
              <a:lnSpc>
                <a:spcPct val="200000"/>
              </a:lnSpc>
              <a:buFont typeface="Arial" panose="020B0604020202020204" pitchFamily="34" charset="0"/>
              <a:buChar char="•"/>
            </a:pPr>
            <a:r>
              <a:rPr lang="de-DE" dirty="0">
                <a:latin typeface="Bahnschrift SemiBold SemiConden" panose="020B0502040204020203" pitchFamily="34" charset="0"/>
              </a:rPr>
              <a:t>Zugehörigkeit zu einer bestimmten Generation</a:t>
            </a:r>
            <a:endParaRPr lang="de-LU" kern="100" dirty="0">
              <a:latin typeface="Bahnschrift SemiBold SemiConden" panose="020B0502040204020203" pitchFamily="34" charset="0"/>
              <a:ea typeface="Calibri" panose="020F0502020204030204" pitchFamily="34" charset="0"/>
              <a:cs typeface="Times New Roman" panose="02020603050405020304" pitchFamily="18" charset="0"/>
            </a:endParaRPr>
          </a:p>
          <a:p>
            <a:pPr marL="285750" indent="-285750">
              <a:lnSpc>
                <a:spcPct val="150000"/>
              </a:lnSpc>
              <a:spcAft>
                <a:spcPts val="80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DA30D41E-D603-1DFB-F5F4-323D4657F4E4}"/>
              </a:ext>
            </a:extLst>
          </p:cNvPr>
          <p:cNvPicPr>
            <a:picLocks noChangeAspect="1"/>
          </p:cNvPicPr>
          <p:nvPr/>
        </p:nvPicPr>
        <p:blipFill>
          <a:blip r:embed="rId2"/>
          <a:stretch>
            <a:fillRect/>
          </a:stretch>
        </p:blipFill>
        <p:spPr>
          <a:xfrm>
            <a:off x="8443936" y="4207025"/>
            <a:ext cx="3748064" cy="2650975"/>
          </a:xfrm>
          <a:prstGeom prst="rect">
            <a:avLst/>
          </a:prstGeom>
        </p:spPr>
      </p:pic>
      <p:pic>
        <p:nvPicPr>
          <p:cNvPr id="9" name="Picture 8" descr="Pin von Denise Gonzaga auf QUADROS | Justitia, Seidenmalerei, Gemälde">
            <a:extLst>
              <a:ext uri="{FF2B5EF4-FFF2-40B4-BE49-F238E27FC236}">
                <a16:creationId xmlns:a16="http://schemas.microsoft.com/office/drawing/2014/main" id="{4CA0B8A0-6A38-B5BA-6465-64ABE0919B48}"/>
              </a:ext>
            </a:extLst>
          </p:cNvPr>
          <p:cNvPicPr>
            <a:picLocks noChangeAspect="1"/>
          </p:cNvPicPr>
          <p:nvPr/>
        </p:nvPicPr>
        <p:blipFill rotWithShape="1">
          <a:blip r:embed="rId3">
            <a:duotone>
              <a:schemeClr val="accent6">
                <a:shade val="45000"/>
                <a:satMod val="135000"/>
              </a:schemeClr>
              <a:prstClr val="white"/>
            </a:duotone>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666"/>
          <a:stretch/>
        </p:blipFill>
        <p:spPr bwMode="auto">
          <a:xfrm>
            <a:off x="-47843" y="1930274"/>
            <a:ext cx="4870450" cy="4953000"/>
          </a:xfrm>
          <a:prstGeom prst="rect">
            <a:avLst/>
          </a:prstGeom>
          <a:noFill/>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56F069ED-019D-C579-48F9-6F400ABABECA}"/>
              </a:ext>
            </a:extLst>
          </p:cNvPr>
          <p:cNvSpPr>
            <a:spLocks noChangeArrowheads="1"/>
          </p:cNvSpPr>
          <p:nvPr/>
        </p:nvSpPr>
        <p:spPr bwMode="auto">
          <a:xfrm>
            <a:off x="3153687" y="333587"/>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IV.3.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Textanalyse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0867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3CB003A-20EA-1C7C-135E-08A19F8DB506}"/>
              </a:ext>
            </a:extLst>
          </p:cNvPr>
          <p:cNvSpPr/>
          <p:nvPr/>
        </p:nvSpPr>
        <p:spPr>
          <a:xfrm>
            <a:off x="307420" y="1219663"/>
            <a:ext cx="8632507"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Box 11">
            <a:extLst>
              <a:ext uri="{FF2B5EF4-FFF2-40B4-BE49-F238E27FC236}">
                <a16:creationId xmlns:a16="http://schemas.microsoft.com/office/drawing/2014/main" id="{CD099D8E-70DD-65B7-1E6A-9AFB9C9189D6}"/>
              </a:ext>
            </a:extLst>
          </p:cNvPr>
          <p:cNvSpPr txBox="1"/>
          <p:nvPr/>
        </p:nvSpPr>
        <p:spPr>
          <a:xfrm>
            <a:off x="307421" y="1237714"/>
            <a:ext cx="11516988" cy="372731"/>
          </a:xfrm>
          <a:prstGeom prst="rect">
            <a:avLst/>
          </a:prstGeom>
          <a:noFill/>
        </p:spPr>
        <p:txBody>
          <a:bodyPr wrap="square">
            <a:spAutoFit/>
          </a:bodyPr>
          <a:lstStyle/>
          <a:p>
            <a:pPr>
              <a:lnSpc>
                <a:spcPct val="107000"/>
              </a:lnSpc>
              <a:spcAft>
                <a:spcPts val="800"/>
              </a:spcAft>
            </a:pPr>
            <a:r>
              <a:rPr lang="de-LU" sz="1800" b="1" dirty="0">
                <a:solidFill>
                  <a:schemeClr val="bg1"/>
                </a:solidFill>
                <a:effectLst/>
                <a:latin typeface="Bahnschrift SemiBold SemiConden" panose="020B0502040204020203" pitchFamily="34" charset="0"/>
                <a:ea typeface="Calibri" panose="020F0502020204030204" pitchFamily="34" charset="0"/>
                <a:cs typeface="Times New Roman" panose="02020603050405020304" pitchFamily="18" charset="0"/>
              </a:rPr>
              <a:t>Weshalb führt nach Rawls der „Schleier des Nichtwissens“ zu gerechten Verteilungsregeln?</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7D820AA-D231-D533-2BC3-ECF38731197E}"/>
              </a:ext>
            </a:extLst>
          </p:cNvPr>
          <p:cNvSpPr txBox="1"/>
          <p:nvPr/>
        </p:nvSpPr>
        <p:spPr>
          <a:xfrm>
            <a:off x="279295" y="1930274"/>
            <a:ext cx="10689581" cy="969624"/>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pP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Da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niemand</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seine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zukünftige</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Position in der Gesellschaft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kennt</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entscheiden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alle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Beteiligten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unparteiisch</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a:t>
            </a:r>
          </a:p>
          <a:p>
            <a:pPr marL="285750" indent="-285750">
              <a:lnSpc>
                <a:spcPct val="150000"/>
              </a:lnSpc>
              <a:spcAft>
                <a:spcPts val="800"/>
              </a:spcAft>
              <a:buFont typeface="Arial" panose="020B0604020202020204" pitchFamily="34" charset="0"/>
              <a:buChar char="•"/>
            </a:pP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Niemand</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kann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also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egoistische</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Grundprinzipien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formulieren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die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nur</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einem</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selbst</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nützen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23E7ECD3-0A6B-537C-772A-0CD041659279}"/>
              </a:ext>
            </a:extLst>
          </p:cNvPr>
          <p:cNvSpPr txBox="1"/>
          <p:nvPr/>
        </p:nvSpPr>
        <p:spPr>
          <a:xfrm>
            <a:off x="5574700" y="4138731"/>
            <a:ext cx="6096654" cy="1282531"/>
          </a:xfrm>
          <a:prstGeom prst="rect">
            <a:avLst/>
          </a:prstGeom>
          <a:noFill/>
        </p:spPr>
        <p:txBody>
          <a:bodyPr wrap="square">
            <a:spAutoFit/>
          </a:bodyPr>
          <a:lstStyle/>
          <a:p>
            <a:pPr>
              <a:lnSpc>
                <a:spcPct val="150000"/>
              </a:lnSpc>
              <a:spcAft>
                <a:spcPts val="800"/>
              </a:spcAft>
            </a:pP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Die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Gerechtigkeitsprinzipien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orientieren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sich</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also an der </a:t>
            </a:r>
            <a:r>
              <a:rPr lang="en-GB" kern="100" dirty="0" err="1">
                <a:solidFill>
                  <a:srgbClr val="ADD3B3"/>
                </a:solidFill>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schlimmstmöglichen</a:t>
            </a:r>
            <a:r>
              <a:rPr lang="en-GB" kern="100" dirty="0">
                <a:solidFill>
                  <a:srgbClr val="ADD3B3"/>
                </a:solidFill>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Position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da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jeder</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riskiert</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diese</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 Position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einzunehmen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sym typeface="Wingdings" panose="05000000000000000000" pitchFamily="2" charset="2"/>
              </a:rPr>
              <a:t>.</a:t>
            </a:r>
            <a:endParaRPr lang="de-LU" kern="100" dirty="0">
              <a:latin typeface="Bahnschrift SemiBold SemiConden" panose="020B0502040204020203" pitchFamily="34" charset="0"/>
              <a:ea typeface="Calibri" panose="020F0502020204030204" pitchFamily="34" charset="0"/>
              <a:cs typeface="Times New Roman" panose="02020603050405020304" pitchFamily="18" charset="0"/>
            </a:endParaRPr>
          </a:p>
        </p:txBody>
      </p:sp>
      <p:pic>
        <p:nvPicPr>
          <p:cNvPr id="2050" name="Picture 2" descr="Finnland: Warum auf den Straßen kaum noch Obdachlose leben - [GEO]">
            <a:extLst>
              <a:ext uri="{FF2B5EF4-FFF2-40B4-BE49-F238E27FC236}">
                <a16:creationId xmlns:a16="http://schemas.microsoft.com/office/drawing/2014/main" id="{C3FC8CD3-10F1-5141-11C5-A6B53500E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774" y="3429000"/>
            <a:ext cx="4003628" cy="26662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B4803E5-47AD-1807-1FCD-AA50415F640C}"/>
              </a:ext>
            </a:extLst>
          </p:cNvPr>
          <p:cNvSpPr>
            <a:spLocks noChangeArrowheads="1"/>
          </p:cNvSpPr>
          <p:nvPr/>
        </p:nvSpPr>
        <p:spPr bwMode="auto">
          <a:xfrm>
            <a:off x="3153687" y="333587"/>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IV.3.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Textanalyse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454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3CB003A-20EA-1C7C-135E-08A19F8DB506}"/>
              </a:ext>
            </a:extLst>
          </p:cNvPr>
          <p:cNvSpPr/>
          <p:nvPr/>
        </p:nvSpPr>
        <p:spPr>
          <a:xfrm>
            <a:off x="307420" y="1219663"/>
            <a:ext cx="9629322"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Box 11">
            <a:extLst>
              <a:ext uri="{FF2B5EF4-FFF2-40B4-BE49-F238E27FC236}">
                <a16:creationId xmlns:a16="http://schemas.microsoft.com/office/drawing/2014/main" id="{CD099D8E-70DD-65B7-1E6A-9AFB9C9189D6}"/>
              </a:ext>
            </a:extLst>
          </p:cNvPr>
          <p:cNvSpPr txBox="1"/>
          <p:nvPr/>
        </p:nvSpPr>
        <p:spPr>
          <a:xfrm>
            <a:off x="307420" y="1236766"/>
            <a:ext cx="11516988" cy="389337"/>
          </a:xfrm>
          <a:prstGeom prst="rect">
            <a:avLst/>
          </a:prstGeom>
          <a:noFill/>
        </p:spPr>
        <p:txBody>
          <a:bodyPr wrap="square">
            <a:spAutoFit/>
          </a:bodyPr>
          <a:lstStyle/>
          <a:p>
            <a:pPr>
              <a:lnSpc>
                <a:spcPct val="115000"/>
              </a:lnSpc>
              <a:spcAft>
                <a:spcPts val="1000"/>
              </a:spcAft>
            </a:pPr>
            <a:r>
              <a:rPr lang="de-LU" sz="1800" b="1" kern="100" dirty="0">
                <a:solidFill>
                  <a:schemeClr val="bg1"/>
                </a:solidFill>
                <a:effectLst/>
                <a:latin typeface="Bahnschrift SemiBold SemiConden" panose="020B0502040204020203" pitchFamily="34" charset="0"/>
                <a:ea typeface="Calibri" panose="020F0502020204030204" pitchFamily="34" charset="0"/>
                <a:cs typeface="Times New Roman" panose="02020603050405020304" pitchFamily="18" charset="0"/>
              </a:rPr>
              <a:t>Inwiefern sind die Raumfahrer im Gedankenexperiment von einem „Schleier des Nichtwissens“ betroffen?</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633D0E2-8C87-4A8B-AFF1-5ED0CB72AEE2}"/>
              </a:ext>
            </a:extLst>
          </p:cNvPr>
          <p:cNvSpPr txBox="1"/>
          <p:nvPr/>
        </p:nvSpPr>
        <p:spPr>
          <a:xfrm>
            <a:off x="5942720" y="2460212"/>
            <a:ext cx="5529570" cy="2318712"/>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pP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Da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niemand</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seine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zukünftige</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Position in der Gesellschaft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kennt</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entscheiden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alle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Beteiligten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unparteiisch</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a:t>
            </a:r>
          </a:p>
          <a:p>
            <a:pPr marL="285750" indent="-285750">
              <a:lnSpc>
                <a:spcPct val="150000"/>
              </a:lnSpc>
              <a:spcAft>
                <a:spcPts val="800"/>
              </a:spcAft>
              <a:buFont typeface="Arial" panose="020B0604020202020204" pitchFamily="34" charset="0"/>
              <a:buChar char="•"/>
            </a:pPr>
            <a:endParaRPr lang="en-GB" kern="100" dirty="0">
              <a:latin typeface="Bahnschrift SemiBold SemiConden" panose="020B0502040204020203" pitchFamily="34" charset="0"/>
              <a:ea typeface="Calibri" panose="020F0502020204030204" pitchFamily="34" charset="0"/>
              <a:cs typeface="Times New Roman" panose="02020603050405020304" pitchFamily="18" charset="0"/>
            </a:endParaRPr>
          </a:p>
          <a:p>
            <a:pPr marL="285750" indent="-285750">
              <a:lnSpc>
                <a:spcPct val="150000"/>
              </a:lnSpc>
              <a:spcAft>
                <a:spcPts val="800"/>
              </a:spcAft>
              <a:buFont typeface="Arial" panose="020B0604020202020204" pitchFamily="34" charset="0"/>
              <a:buChar char="•"/>
            </a:pP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Niemand</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kann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also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egoistische</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Grundprinzipien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formulieren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die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nur</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einem</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selbst</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 </a:t>
            </a:r>
            <a:r>
              <a:rPr lang="en-GB" kern="100" dirty="0" err="1">
                <a:latin typeface="Bahnschrift SemiBold SemiConden" panose="020B0502040204020203" pitchFamily="34" charset="0"/>
                <a:ea typeface="Calibri" panose="020F0502020204030204" pitchFamily="34" charset="0"/>
                <a:cs typeface="Times New Roman" panose="02020603050405020304" pitchFamily="18" charset="0"/>
              </a:rPr>
              <a:t>nützen</a:t>
            </a:r>
            <a:r>
              <a:rPr lang="en-GB" kern="100" dirty="0">
                <a:latin typeface="Bahnschrift SemiBold SemiConden" panose="020B0502040204020203" pitchFamily="34" charset="0"/>
                <a:ea typeface="Calibri" panose="020F0502020204030204" pitchFamily="34" charset="0"/>
                <a:cs typeface="Times New Roman" panose="02020603050405020304" pitchFamily="18" charset="0"/>
              </a:rPr>
              <a:t>.</a:t>
            </a:r>
          </a:p>
        </p:txBody>
      </p:sp>
      <p:pic>
        <p:nvPicPr>
          <p:cNvPr id="3074" name="Picture 2" descr="Filosofix: 5. Schleier des Nichtwissens">
            <a:extLst>
              <a:ext uri="{FF2B5EF4-FFF2-40B4-BE49-F238E27FC236}">
                <a16:creationId xmlns:a16="http://schemas.microsoft.com/office/drawing/2014/main" id="{E2174C1E-C797-8A84-A7AD-C366A0946B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6517" y="2129533"/>
            <a:ext cx="5151659" cy="290606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C8EF28E-94A2-6EBA-76B6-8962837DECDD}"/>
              </a:ext>
            </a:extLst>
          </p:cNvPr>
          <p:cNvSpPr>
            <a:spLocks noChangeArrowheads="1"/>
          </p:cNvSpPr>
          <p:nvPr/>
        </p:nvSpPr>
        <p:spPr bwMode="auto">
          <a:xfrm>
            <a:off x="3153687" y="333587"/>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IV.3.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Textanalyse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588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EAE27F-3C4F-7A16-C63F-A4D4523FFE2F}"/>
              </a:ext>
            </a:extLst>
          </p:cNvPr>
          <p:cNvSpPr/>
          <p:nvPr/>
        </p:nvSpPr>
        <p:spPr>
          <a:xfrm>
            <a:off x="0" y="2083890"/>
            <a:ext cx="12192000" cy="4774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3CB003A-20EA-1C7C-135E-08A19F8DB506}"/>
              </a:ext>
            </a:extLst>
          </p:cNvPr>
          <p:cNvSpPr/>
          <p:nvPr/>
        </p:nvSpPr>
        <p:spPr>
          <a:xfrm>
            <a:off x="307419" y="1219663"/>
            <a:ext cx="11418877" cy="719022"/>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Box 11">
            <a:extLst>
              <a:ext uri="{FF2B5EF4-FFF2-40B4-BE49-F238E27FC236}">
                <a16:creationId xmlns:a16="http://schemas.microsoft.com/office/drawing/2014/main" id="{CD099D8E-70DD-65B7-1E6A-9AFB9C9189D6}"/>
              </a:ext>
            </a:extLst>
          </p:cNvPr>
          <p:cNvSpPr txBox="1"/>
          <p:nvPr/>
        </p:nvSpPr>
        <p:spPr>
          <a:xfrm>
            <a:off x="337506" y="1256008"/>
            <a:ext cx="11516988" cy="646331"/>
          </a:xfrm>
          <a:prstGeom prst="rect">
            <a:avLst/>
          </a:prstGeom>
          <a:noFill/>
        </p:spPr>
        <p:txBody>
          <a:bodyPr wrap="square">
            <a:spAutoFit/>
          </a:bodyPr>
          <a:lstStyle/>
          <a:p>
            <a:pPr>
              <a:spcBef>
                <a:spcPts val="300"/>
              </a:spcBef>
              <a:spcAft>
                <a:spcPts val="300"/>
              </a:spcAft>
            </a:pPr>
            <a:r>
              <a:rPr lang="de-DE" sz="1800" dirty="0">
                <a:solidFill>
                  <a:schemeClr val="bg1"/>
                </a:solidFill>
                <a:effectLst/>
                <a:latin typeface="Bahnschrift SemiBold SemiConden" panose="020B0502040204020203" pitchFamily="34" charset="0"/>
                <a:ea typeface="Times New Roman" panose="02020603050405020304" pitchFamily="18" charset="0"/>
              </a:rPr>
              <a:t>Auf welche Grundsätze würden die Menschen in der ursprünglichen Situation sich Ihrer Meinung nach einigen? Teilen Sie die vorgeschlagenen Grundsätze den drei folgenden Kategorien zu! </a:t>
            </a:r>
            <a:endParaRPr lang="en-US" sz="1800" dirty="0">
              <a:solidFill>
                <a:schemeClr val="bg1"/>
              </a:solidFill>
              <a:effectLst/>
              <a:latin typeface="Bahnschrift SemiBold SemiConden" panose="020B0502040204020203" pitchFamily="34" charset="0"/>
              <a:ea typeface="Times New Roman" panose="02020603050405020304" pitchFamily="18" charset="0"/>
            </a:endParaRPr>
          </a:p>
        </p:txBody>
      </p:sp>
      <p:pic>
        <p:nvPicPr>
          <p:cNvPr id="14" name="Picture 13">
            <a:extLst>
              <a:ext uri="{FF2B5EF4-FFF2-40B4-BE49-F238E27FC236}">
                <a16:creationId xmlns:a16="http://schemas.microsoft.com/office/drawing/2014/main" id="{D3077B43-434C-BF91-958B-A856D2F78AD2}"/>
              </a:ext>
            </a:extLst>
          </p:cNvPr>
          <p:cNvPicPr>
            <a:picLocks noChangeAspect="1"/>
          </p:cNvPicPr>
          <p:nvPr/>
        </p:nvPicPr>
        <p:blipFill>
          <a:blip r:embed="rId2"/>
          <a:stretch>
            <a:fillRect/>
          </a:stretch>
        </p:blipFill>
        <p:spPr>
          <a:xfrm>
            <a:off x="1739630" y="2147567"/>
            <a:ext cx="8554453" cy="4528657"/>
          </a:xfrm>
          <a:prstGeom prst="rect">
            <a:avLst/>
          </a:prstGeom>
        </p:spPr>
      </p:pic>
      <p:sp>
        <p:nvSpPr>
          <p:cNvPr id="7" name="Rectangle 6">
            <a:extLst>
              <a:ext uri="{FF2B5EF4-FFF2-40B4-BE49-F238E27FC236}">
                <a16:creationId xmlns:a16="http://schemas.microsoft.com/office/drawing/2014/main" id="{46D83446-CA9D-E668-91BD-CADEF2AA4BD9}"/>
              </a:ext>
            </a:extLst>
          </p:cNvPr>
          <p:cNvSpPr>
            <a:spLocks noChangeArrowheads="1"/>
          </p:cNvSpPr>
          <p:nvPr/>
        </p:nvSpPr>
        <p:spPr bwMode="auto">
          <a:xfrm>
            <a:off x="3153687" y="333587"/>
            <a:ext cx="27890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IV.3.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Textanalyse</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07175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3886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IV.4. : 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Schleier</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des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Nichtwissens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E143D7EC-BC23-3C11-DBF2-188E28CA969E}"/>
              </a:ext>
            </a:extLst>
          </p:cNvPr>
          <p:cNvSpPr txBox="1"/>
          <p:nvPr/>
        </p:nvSpPr>
        <p:spPr>
          <a:xfrm>
            <a:off x="533726" y="986580"/>
            <a:ext cx="11322078" cy="5455724"/>
          </a:xfrm>
          <a:prstGeom prst="rect">
            <a:avLst/>
          </a:prstGeom>
          <a:noFill/>
        </p:spPr>
        <p:txBody>
          <a:bodyPr wrap="square">
            <a:spAutoFit/>
          </a:bodyPr>
          <a:lstStyle/>
          <a:p>
            <a:pPr algn="just">
              <a:lnSpc>
                <a:spcPct val="150000"/>
              </a:lnSpc>
              <a:spcAft>
                <a:spcPts val="800"/>
              </a:spcAft>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Der Schleier des Nichtwissens ist ein Entscheidungsprinzip, der garantieren soll, dass die Verteilungsprinzipien einer Gesellschaft für jeden fair sind.</a:t>
            </a:r>
          </a:p>
          <a:p>
            <a:pPr algn="just">
              <a:lnSpc>
                <a:spcPct val="150000"/>
              </a:lnSpc>
              <a:spcAft>
                <a:spcPts val="800"/>
              </a:spcAft>
            </a:pPr>
            <a:endParaRPr lang="de-CH" kern="100" dirty="0">
              <a:latin typeface="Bahnschrift SemiBold SemiConden" panose="020B0502040204020203"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Um dies zu erreichen verhüllt dieser dichte Schleier jegliche Kenntnis der eigenen…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de-CH" sz="1800" b="1" dirty="0">
                <a:solidFill>
                  <a:srgbClr val="000000"/>
                </a:solidFill>
                <a:effectLst/>
                <a:latin typeface="Bahnschrift SemiBold SemiConden" panose="020B0502040204020203" pitchFamily="34" charset="0"/>
                <a:ea typeface="Calibri" panose="020F0502020204030204" pitchFamily="34" charset="0"/>
              </a:rPr>
              <a:t>natürlichen Eigenschaften</a:t>
            </a:r>
            <a:r>
              <a:rPr lang="de-CH" sz="1800" dirty="0">
                <a:solidFill>
                  <a:srgbClr val="000000"/>
                </a:solidFill>
                <a:effectLst/>
                <a:latin typeface="Bahnschrift SemiBold SemiConden" panose="020B0502040204020203" pitchFamily="34" charset="0"/>
                <a:ea typeface="Calibri" panose="020F0502020204030204" pitchFamily="34" charset="0"/>
              </a:rPr>
              <a:t>: Hautfarbe, Geschlecht, Intelligenz, Körperkraft; </a:t>
            </a:r>
            <a:endParaRPr lang="en-US" sz="1600" dirty="0">
              <a:solidFill>
                <a:srgbClr val="000000"/>
              </a:solidFill>
              <a:effectLst/>
              <a:latin typeface="Calibri" panose="020F0502020204030204" pitchFamily="34" charset="0"/>
              <a:ea typeface="Calibri" panose="020F0502020204030204" pitchFamily="34" charset="0"/>
            </a:endParaRPr>
          </a:p>
          <a:p>
            <a:pPr marL="342900" lvl="0" indent="-342900" algn="just">
              <a:lnSpc>
                <a:spcPct val="150000"/>
              </a:lnSpc>
              <a:buFont typeface="Symbol" panose="05050102010706020507" pitchFamily="18" charset="2"/>
              <a:buChar char=""/>
            </a:pPr>
            <a:r>
              <a:rPr lang="de-CH" sz="1800" b="1" dirty="0">
                <a:solidFill>
                  <a:srgbClr val="000000"/>
                </a:solidFill>
                <a:effectLst/>
                <a:latin typeface="Bahnschrift SemiBold SemiConden" panose="020B0502040204020203" pitchFamily="34" charset="0"/>
                <a:ea typeface="Calibri" panose="020F0502020204030204" pitchFamily="34" charset="0"/>
              </a:rPr>
              <a:t>psychologischen Merkmalen</a:t>
            </a:r>
            <a:r>
              <a:rPr lang="de-CH" sz="1800" dirty="0">
                <a:solidFill>
                  <a:srgbClr val="000000"/>
                </a:solidFill>
                <a:effectLst/>
                <a:latin typeface="Bahnschrift SemiBold SemiConden" panose="020B0502040204020203" pitchFamily="34" charset="0"/>
                <a:ea typeface="Calibri" panose="020F0502020204030204" pitchFamily="34" charset="0"/>
              </a:rPr>
              <a:t>: Wünsche oder Risikoneigung;</a:t>
            </a:r>
            <a:endParaRPr lang="en-US" sz="1600" dirty="0">
              <a:solidFill>
                <a:srgbClr val="000000"/>
              </a:solidFill>
              <a:effectLst/>
              <a:latin typeface="Calibri" panose="020F0502020204030204" pitchFamily="34" charset="0"/>
              <a:ea typeface="Calibri" panose="020F0502020204030204" pitchFamily="34" charset="0"/>
            </a:endParaRPr>
          </a:p>
          <a:p>
            <a:pPr marL="342900" lvl="0" indent="-342900" algn="just">
              <a:lnSpc>
                <a:spcPct val="150000"/>
              </a:lnSpc>
              <a:buFont typeface="Symbol" panose="05050102010706020507" pitchFamily="18" charset="2"/>
              <a:buChar char=""/>
            </a:pPr>
            <a:r>
              <a:rPr lang="de-CH" sz="1800" b="1" dirty="0">
                <a:solidFill>
                  <a:srgbClr val="000000"/>
                </a:solidFill>
                <a:effectLst/>
                <a:latin typeface="Bahnschrift SemiBold SemiConden" panose="020B0502040204020203" pitchFamily="34" charset="0"/>
                <a:ea typeface="Calibri" panose="020F0502020204030204" pitchFamily="34" charset="0"/>
              </a:rPr>
              <a:t>gesellschaftlichen Stellung</a:t>
            </a:r>
            <a:r>
              <a:rPr lang="de-CH" sz="1800" dirty="0">
                <a:solidFill>
                  <a:srgbClr val="000000"/>
                </a:solidFill>
                <a:effectLst/>
                <a:latin typeface="Bahnschrift SemiBold SemiConden" panose="020B0502040204020203" pitchFamily="34" charset="0"/>
                <a:ea typeface="Calibri" panose="020F0502020204030204" pitchFamily="34" charset="0"/>
              </a:rPr>
              <a:t>: Klassenzugehörigkeit, Sozialstatus oder Beruf;</a:t>
            </a:r>
            <a:endParaRPr lang="en-US" sz="1600" dirty="0">
              <a:solidFill>
                <a:srgbClr val="000000"/>
              </a:solidFill>
              <a:effectLst/>
              <a:latin typeface="Calibri" panose="020F0502020204030204" pitchFamily="34" charset="0"/>
              <a:ea typeface="Calibri" panose="020F0502020204030204" pitchFamily="34" charset="0"/>
            </a:endParaRPr>
          </a:p>
          <a:p>
            <a:pPr marL="685800" indent="-6350" algn="just">
              <a:lnSpc>
                <a:spcPct val="150000"/>
              </a:lnSpc>
              <a:spcAft>
                <a:spcPts val="125"/>
              </a:spcAft>
            </a:pPr>
            <a:r>
              <a:rPr lang="de-CH" sz="1800" dirty="0">
                <a:solidFill>
                  <a:srgbClr val="000000"/>
                </a:solidFill>
                <a:effectLst/>
                <a:latin typeface="Bahnschrift SemiBold SemiConden" panose="020B0502040204020203" pitchFamily="34" charset="0"/>
                <a:ea typeface="Calibri" panose="020F0502020204030204" pitchFamily="34" charset="0"/>
              </a:rPr>
              <a:t> </a:t>
            </a:r>
            <a:endParaRPr lang="en-US" sz="1600" dirty="0">
              <a:solidFill>
                <a:srgbClr val="000000"/>
              </a:solidFill>
              <a:effectLst/>
              <a:latin typeface="Calibri" panose="020F0502020204030204" pitchFamily="34" charset="0"/>
              <a:ea typeface="Calibri" panose="020F0502020204030204" pitchFamily="34" charset="0"/>
            </a:endParaRPr>
          </a:p>
          <a:p>
            <a:pPr algn="just">
              <a:lnSpc>
                <a:spcPct val="150000"/>
              </a:lnSpc>
              <a:spcAft>
                <a:spcPts val="800"/>
              </a:spcAft>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Die </a:t>
            </a:r>
            <a:r>
              <a:rPr lang="de-CH" sz="1800" b="1" kern="100" dirty="0">
                <a:effectLst/>
                <a:latin typeface="Bahnschrift SemiBold SemiConden" panose="020B0502040204020203" pitchFamily="34" charset="0"/>
                <a:ea typeface="Calibri" panose="020F0502020204030204" pitchFamily="34" charset="0"/>
                <a:cs typeface="Times New Roman" panose="02020603050405020304" pitchFamily="18" charset="0"/>
              </a:rPr>
              <a:t>Grundprinzipien der Gerechtigkeit</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werden im Urzustand also in einer </a:t>
            </a:r>
            <a:r>
              <a:rPr lang="de-CH" sz="1800" b="1"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fairen Ausgangssituation</a:t>
            </a:r>
            <a:r>
              <a:rPr lang="de-CH" sz="1800"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von rational denkenden Individuen bestimmt. </a:t>
            </a:r>
          </a:p>
          <a:p>
            <a:pPr algn="just">
              <a:lnSpc>
                <a:spcPct val="150000"/>
              </a:lnSpc>
              <a:spcAft>
                <a:spcPts val="800"/>
              </a:spcAft>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Da niemand weiss, welche Position er in der Gesellschaft einnehmen wird, </a:t>
            </a:r>
            <a:r>
              <a:rPr lang="de-CH" sz="1800"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orientiert sich jeder an der am meisten Benachteiligten sozialen Stellung</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 Egoistische Motive werden so ausgeschlossen</a:t>
            </a:r>
            <a:r>
              <a:rPr lang="de-CH" sz="1800" kern="100" dirty="0">
                <a:effectLst/>
                <a:latin typeface="Bahnschrift SemiBold SemiConden" panose="020B0502040204020203" pitchFamily="34" charset="0"/>
                <a:ea typeface="Calibri" panose="020F0502020204030204" pitchFamily="34" charset="0"/>
                <a:cs typeface="ArialMT"/>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9491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3886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IV.4. : 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Schleier</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des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Nichtwissens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3BB8CCA4-E2BE-CE0D-F790-963BCC91EF70}"/>
              </a:ext>
            </a:extLst>
          </p:cNvPr>
          <p:cNvSpPr txBox="1"/>
          <p:nvPr/>
        </p:nvSpPr>
        <p:spPr>
          <a:xfrm>
            <a:off x="4033368" y="5760897"/>
            <a:ext cx="6096654" cy="369332"/>
          </a:xfrm>
          <a:prstGeom prst="rect">
            <a:avLst/>
          </a:prstGeom>
          <a:noFill/>
        </p:spPr>
        <p:txBody>
          <a:bodyPr wrap="square">
            <a:spAutoFit/>
          </a:bodyPr>
          <a:lstStyle/>
          <a:p>
            <a:r>
              <a:rPr lang="en-US" dirty="0">
                <a:hlinkClick r:id="rId2"/>
              </a:rPr>
              <a:t>https://youtu.be/A8GDEaJtbq4</a:t>
            </a:r>
            <a:r>
              <a:rPr lang="en-US" dirty="0"/>
              <a:t> </a:t>
            </a:r>
          </a:p>
        </p:txBody>
      </p:sp>
      <p:pic>
        <p:nvPicPr>
          <p:cNvPr id="9" name="Picture 8">
            <a:extLst>
              <a:ext uri="{FF2B5EF4-FFF2-40B4-BE49-F238E27FC236}">
                <a16:creationId xmlns:a16="http://schemas.microsoft.com/office/drawing/2014/main" id="{14B5FB95-1480-56CA-1329-FF91E8029BE7}"/>
              </a:ext>
            </a:extLst>
          </p:cNvPr>
          <p:cNvPicPr>
            <a:picLocks noChangeAspect="1"/>
          </p:cNvPicPr>
          <p:nvPr/>
        </p:nvPicPr>
        <p:blipFill>
          <a:blip r:embed="rId3"/>
          <a:stretch>
            <a:fillRect/>
          </a:stretch>
        </p:blipFill>
        <p:spPr>
          <a:xfrm>
            <a:off x="2500267" y="1071695"/>
            <a:ext cx="5812490" cy="4455912"/>
          </a:xfrm>
          <a:prstGeom prst="rect">
            <a:avLst/>
          </a:prstGeom>
        </p:spPr>
      </p:pic>
    </p:spTree>
    <p:extLst>
      <p:ext uri="{BB962C8B-B14F-4D97-AF65-F5344CB8AC3E}">
        <p14:creationId xmlns:p14="http://schemas.microsoft.com/office/powerpoint/2010/main" val="318407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4688330"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307421" y="335080"/>
            <a:ext cx="42322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 </a:t>
            </a:r>
            <a:r>
              <a:rPr kumimoji="0" lang="fr-BE" altLang="en-US"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Anthropologie &amp;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Politik</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73380136-2CB9-2CAB-2357-03201AD8DA0F}"/>
              </a:ext>
            </a:extLst>
          </p:cNvPr>
          <p:cNvSpPr txBox="1"/>
          <p:nvPr/>
        </p:nvSpPr>
        <p:spPr>
          <a:xfrm>
            <a:off x="1885604" y="1256484"/>
            <a:ext cx="8420792" cy="369332"/>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de-LU" dirty="0">
                <a:solidFill>
                  <a:schemeClr val="tx1">
                    <a:lumMod val="65000"/>
                    <a:lumOff val="35000"/>
                  </a:schemeClr>
                </a:solidFill>
                <a:latin typeface="Bahnschrift SemiBold SemiConden" panose="020B0502040204020203" pitchFamily="34" charset="0"/>
              </a:rPr>
              <a:t>Stellt euch eine Welt ohne Regeln und Gesetze vor… wie würde diese wohl aussehen?</a:t>
            </a:r>
          </a:p>
        </p:txBody>
      </p:sp>
      <p:grpSp>
        <p:nvGrpSpPr>
          <p:cNvPr id="12" name="Group 11">
            <a:extLst>
              <a:ext uri="{FF2B5EF4-FFF2-40B4-BE49-F238E27FC236}">
                <a16:creationId xmlns:a16="http://schemas.microsoft.com/office/drawing/2014/main" id="{A6687AEB-827A-1A98-8BE5-88E3F83C4321}"/>
              </a:ext>
            </a:extLst>
          </p:cNvPr>
          <p:cNvGrpSpPr/>
          <p:nvPr/>
        </p:nvGrpSpPr>
        <p:grpSpPr>
          <a:xfrm>
            <a:off x="512956" y="2009306"/>
            <a:ext cx="10341221" cy="4186310"/>
            <a:chOff x="512956" y="2009306"/>
            <a:chExt cx="10341221" cy="4186310"/>
          </a:xfrm>
        </p:grpSpPr>
        <p:pic>
          <p:nvPicPr>
            <p:cNvPr id="7" name="Picture 6">
              <a:extLst>
                <a:ext uri="{FF2B5EF4-FFF2-40B4-BE49-F238E27FC236}">
                  <a16:creationId xmlns:a16="http://schemas.microsoft.com/office/drawing/2014/main" id="{024FC0F5-B090-005C-6321-5A3341C2DF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956" y="2009306"/>
              <a:ext cx="2792272" cy="4186310"/>
            </a:xfrm>
            <a:prstGeom prst="rect">
              <a:avLst/>
            </a:prstGeom>
          </p:spPr>
        </p:pic>
        <p:pic>
          <p:nvPicPr>
            <p:cNvPr id="2053" name="Picture 5" descr="The Purge (2013) - IMDb">
              <a:extLst>
                <a:ext uri="{FF2B5EF4-FFF2-40B4-BE49-F238E27FC236}">
                  <a16:creationId xmlns:a16="http://schemas.microsoft.com/office/drawing/2014/main" id="{28848F6E-A68C-4005-07B2-D7019DCA6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7077" y="2037679"/>
              <a:ext cx="2787100" cy="412762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The Walking Dead - AMC Series - Where To Watch">
              <a:extLst>
                <a:ext uri="{FF2B5EF4-FFF2-40B4-BE49-F238E27FC236}">
                  <a16:creationId xmlns:a16="http://schemas.microsoft.com/office/drawing/2014/main" id="{16EFFD3B-9771-2A95-7A30-031B2FF037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885" y="2037679"/>
              <a:ext cx="4564922" cy="2567769"/>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The 100 | US-Serie bei Serienjunkies.de">
              <a:extLst>
                <a:ext uri="{FF2B5EF4-FFF2-40B4-BE49-F238E27FC236}">
                  <a16:creationId xmlns:a16="http://schemas.microsoft.com/office/drawing/2014/main" id="{421D8A28-A717-6B37-6507-5E7DE7D9C7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796" r="14227"/>
            <a:stretch/>
          </p:blipFill>
          <p:spPr bwMode="auto">
            <a:xfrm>
              <a:off x="3384885" y="4680900"/>
              <a:ext cx="1902823" cy="1484401"/>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Amazon.de: The Road ansehen | Prime Video">
              <a:extLst>
                <a:ext uri="{FF2B5EF4-FFF2-40B4-BE49-F238E27FC236}">
                  <a16:creationId xmlns:a16="http://schemas.microsoft.com/office/drawing/2014/main" id="{D9F951BB-3CE8-625D-8A7B-F28929B21D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553" y="4680900"/>
              <a:ext cx="2640254" cy="14844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27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3886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IV.5.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Gerechtigkeit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als</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Fairness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E143D7EC-BC23-3C11-DBF2-188E28CA969E}"/>
              </a:ext>
            </a:extLst>
          </p:cNvPr>
          <p:cNvSpPr txBox="1"/>
          <p:nvPr/>
        </p:nvSpPr>
        <p:spPr>
          <a:xfrm>
            <a:off x="434961" y="1092541"/>
            <a:ext cx="11322078" cy="1811137"/>
          </a:xfrm>
          <a:prstGeom prst="rect">
            <a:avLst/>
          </a:prstGeom>
          <a:noFill/>
        </p:spPr>
        <p:txBody>
          <a:bodyPr wrap="square">
            <a:spAutoFit/>
          </a:bodyPr>
          <a:lstStyle/>
          <a:p>
            <a:pPr marL="342900" lvl="0" indent="-342900" algn="just">
              <a:lnSpc>
                <a:spcPct val="150000"/>
              </a:lnSpc>
              <a:spcAft>
                <a:spcPts val="800"/>
              </a:spcAft>
              <a:buFont typeface="+mj-lt"/>
              <a:buAutoNum type="arabicParenR"/>
            </a:pPr>
            <a:r>
              <a:rPr lang="fr-BE" sz="1800" b="1" dirty="0" err="1">
                <a:solidFill>
                  <a:srgbClr val="739095"/>
                </a:solidFill>
                <a:effectLst/>
                <a:latin typeface="Bahnschrift SemiBold SemiConden" panose="020B0502040204020203" pitchFamily="34" charset="0"/>
                <a:ea typeface="Calibri" panose="020F0502020204030204" pitchFamily="34" charset="0"/>
              </a:rPr>
              <a:t>Gleichheits</a:t>
            </a:r>
            <a:r>
              <a:rPr lang="fr-BE" sz="1800" b="1" dirty="0">
                <a:solidFill>
                  <a:srgbClr val="739095"/>
                </a:solidFill>
                <a:effectLst/>
                <a:latin typeface="Bahnschrift SemiBold SemiConden" panose="020B0502040204020203" pitchFamily="34" charset="0"/>
                <a:ea typeface="Calibri" panose="020F0502020204030204" pitchFamily="34" charset="0"/>
              </a:rPr>
              <a:t>- </a:t>
            </a:r>
            <a:r>
              <a:rPr lang="fr-BE" sz="1800" b="1" dirty="0" err="1">
                <a:solidFill>
                  <a:srgbClr val="739095"/>
                </a:solidFill>
                <a:effectLst/>
                <a:latin typeface="Bahnschrift SemiBold SemiConden" panose="020B0502040204020203" pitchFamily="34" charset="0"/>
                <a:ea typeface="Calibri" panose="020F0502020204030204" pitchFamily="34" charset="0"/>
              </a:rPr>
              <a:t>oder</a:t>
            </a:r>
            <a:r>
              <a:rPr lang="fr-BE" sz="1800" b="1" dirty="0">
                <a:solidFill>
                  <a:srgbClr val="739095"/>
                </a:solidFill>
                <a:effectLst/>
                <a:latin typeface="Bahnschrift SemiBold SemiConden" panose="020B0502040204020203" pitchFamily="34" charset="0"/>
                <a:ea typeface="Calibri" panose="020F0502020204030204" pitchFamily="34" charset="0"/>
              </a:rPr>
              <a:t> </a:t>
            </a:r>
            <a:r>
              <a:rPr lang="fr-BE" sz="1800" b="1" dirty="0" err="1">
                <a:solidFill>
                  <a:srgbClr val="739095"/>
                </a:solidFill>
                <a:effectLst/>
                <a:latin typeface="Bahnschrift SemiBold SemiConden" panose="020B0502040204020203" pitchFamily="34" charset="0"/>
                <a:ea typeface="Calibri" panose="020F0502020204030204" pitchFamily="34" charset="0"/>
              </a:rPr>
              <a:t>Freiheitsprinzip</a:t>
            </a:r>
            <a:endParaRPr lang="en-US" sz="1800" dirty="0">
              <a:solidFill>
                <a:srgbClr val="000000"/>
              </a:solidFill>
              <a:effectLst/>
              <a:latin typeface="Calibri" panose="020F0502020204030204" pitchFamily="34" charset="0"/>
              <a:ea typeface="Calibri" panose="020F0502020204030204" pitchFamily="34" charset="0"/>
            </a:endParaRPr>
          </a:p>
          <a:p>
            <a:pPr algn="just">
              <a:lnSpc>
                <a:spcPct val="150000"/>
              </a:lnSpc>
              <a:spcAft>
                <a:spcPts val="800"/>
              </a:spcAft>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Hierbei handelt es sich um das Prinzip der </a:t>
            </a:r>
            <a:r>
              <a:rPr lang="de-CH" sz="1800"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größtmöglichen Freiheit für alle Mitglieder </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der Gesellschaft: Jeder hat ein gleiches Recht auf das größte Maß an Freiheit, so lange wie alle anderen alle anderen die gleiche Freiheit erlangen können. (Grundfreiheiten) Damit verbunden ist die Gleichheit der Grundrechte und -pflichten.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768789C7-46D5-C33C-8D18-D8FB0656E880}"/>
              </a:ext>
            </a:extLst>
          </p:cNvPr>
          <p:cNvGrpSpPr/>
          <p:nvPr/>
        </p:nvGrpSpPr>
        <p:grpSpPr>
          <a:xfrm>
            <a:off x="2452792" y="3878350"/>
            <a:ext cx="8040527" cy="2894478"/>
            <a:chOff x="2452792" y="3878350"/>
            <a:chExt cx="8040527" cy="2894478"/>
          </a:xfrm>
        </p:grpSpPr>
        <p:sp>
          <p:nvSpPr>
            <p:cNvPr id="10" name="TextBox 9">
              <a:extLst>
                <a:ext uri="{FF2B5EF4-FFF2-40B4-BE49-F238E27FC236}">
                  <a16:creationId xmlns:a16="http://schemas.microsoft.com/office/drawing/2014/main" id="{55DD627C-79F6-0619-8DBE-82B2FC3D4E0B}"/>
                </a:ext>
              </a:extLst>
            </p:cNvPr>
            <p:cNvSpPr txBox="1"/>
            <p:nvPr/>
          </p:nvSpPr>
          <p:spPr>
            <a:xfrm>
              <a:off x="4396665" y="4035770"/>
              <a:ext cx="6096654" cy="646331"/>
            </a:xfrm>
            <a:prstGeom prst="rect">
              <a:avLst/>
            </a:prstGeom>
            <a:solidFill>
              <a:srgbClr val="ADD3B3"/>
            </a:solidFill>
          </p:spPr>
          <p:txBody>
            <a:bodyPr wrap="square">
              <a:spAutoFit/>
            </a:bodyPr>
            <a:lstStyle/>
            <a:p>
              <a:r>
                <a:rPr lang="de-DE" dirty="0">
                  <a:solidFill>
                    <a:srgbClr val="3A3A3A"/>
                  </a:solidFill>
                  <a:latin typeface="Bahnschrift SemiBold SemiConden" panose="020B0502040204020203" pitchFamily="34" charset="0"/>
                </a:rPr>
                <a:t>J</a:t>
              </a:r>
              <a:r>
                <a:rPr lang="de-DE" b="0" i="0" dirty="0">
                  <a:solidFill>
                    <a:srgbClr val="3A3A3A"/>
                  </a:solidFill>
                  <a:effectLst/>
                  <a:latin typeface="Bahnschrift SemiBold SemiConden" panose="020B0502040204020203" pitchFamily="34" charset="0"/>
                </a:rPr>
                <a:t>edes Mitglied der Gesellschaft muss gerechter Maßen gleichen Zugriff auf Grundfreiheiten haben. </a:t>
              </a:r>
              <a:endParaRPr lang="en-US" dirty="0">
                <a:latin typeface="Bahnschrift SemiBold SemiConden" panose="020B0502040204020203" pitchFamily="34" charset="0"/>
              </a:endParaRPr>
            </a:p>
          </p:txBody>
        </p:sp>
        <p:pic>
          <p:nvPicPr>
            <p:cNvPr id="2052" name="Picture 4" descr="Veil of Ignorance” by philosopher John Rawls — Wisdom2Be">
              <a:extLst>
                <a:ext uri="{FF2B5EF4-FFF2-40B4-BE49-F238E27FC236}">
                  <a16:creationId xmlns:a16="http://schemas.microsoft.com/office/drawing/2014/main" id="{C4B95459-8860-2761-9463-37C9B4ECB5D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52" b="97044" l="4778" r="45778">
                          <a14:foregroundMark x1="28333" y1="63383" x2="24222" y2="10181"/>
                          <a14:foregroundMark x1="24222" y1="10181" x2="33556" y2="30542"/>
                          <a14:foregroundMark x1="33556" y1="30542" x2="32556" y2="54844"/>
                          <a14:foregroundMark x1="32556" y1="54844" x2="28556" y2="63383"/>
                          <a14:foregroundMark x1="21667" y1="69622" x2="10556" y2="94910"/>
                          <a14:foregroundMark x1="10556" y1="94910" x2="45778" y2="97044"/>
                          <a14:foregroundMark x1="45778" y1="97044" x2="42111" y2="76519"/>
                          <a14:foregroundMark x1="42111" y1="76519" x2="29222" y2="88834"/>
                          <a14:foregroundMark x1="29222" y1="88834" x2="19111" y2="72085"/>
                          <a14:foregroundMark x1="19111" y1="72085" x2="19111" y2="71100"/>
                        </a14:backgroundRemoval>
                      </a14:imgEffect>
                    </a14:imgLayer>
                  </a14:imgProps>
                </a:ext>
                <a:ext uri="{28A0092B-C50C-407E-A947-70E740481C1C}">
                  <a14:useLocalDpi xmlns:a14="http://schemas.microsoft.com/office/drawing/2010/main" val="0"/>
                </a:ext>
              </a:extLst>
            </a:blip>
            <a:srcRect r="51298"/>
            <a:stretch/>
          </p:blipFill>
          <p:spPr bwMode="auto">
            <a:xfrm>
              <a:off x="2452792" y="3878350"/>
              <a:ext cx="2083250" cy="289447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Freeform: Shape 10">
            <a:extLst>
              <a:ext uri="{FF2B5EF4-FFF2-40B4-BE49-F238E27FC236}">
                <a16:creationId xmlns:a16="http://schemas.microsoft.com/office/drawing/2014/main" id="{F6C24B23-BAED-FCFA-CE5B-FC4C0C3048C7}"/>
              </a:ext>
            </a:extLst>
          </p:cNvPr>
          <p:cNvSpPr/>
          <p:nvPr/>
        </p:nvSpPr>
        <p:spPr>
          <a:xfrm>
            <a:off x="3962847" y="4132219"/>
            <a:ext cx="479646" cy="367224"/>
          </a:xfrm>
          <a:custGeom>
            <a:avLst/>
            <a:gdLst>
              <a:gd name="connsiteX0" fmla="*/ 460023 w 479646"/>
              <a:gd name="connsiteY0" fmla="*/ 19863 h 367224"/>
              <a:gd name="connsiteX1" fmla="*/ 440401 w 479646"/>
              <a:gd name="connsiteY1" fmla="*/ 15939 h 367224"/>
              <a:gd name="connsiteX2" fmla="*/ 373685 w 479646"/>
              <a:gd name="connsiteY2" fmla="*/ 241 h 367224"/>
              <a:gd name="connsiteX3" fmla="*/ 267725 w 479646"/>
              <a:gd name="connsiteY3" fmla="*/ 8090 h 367224"/>
              <a:gd name="connsiteX4" fmla="*/ 208858 w 479646"/>
              <a:gd name="connsiteY4" fmla="*/ 23788 h 367224"/>
              <a:gd name="connsiteX5" fmla="*/ 130368 w 479646"/>
              <a:gd name="connsiteY5" fmla="*/ 90504 h 367224"/>
              <a:gd name="connsiteX6" fmla="*/ 59728 w 479646"/>
              <a:gd name="connsiteY6" fmla="*/ 188615 h 367224"/>
              <a:gd name="connsiteX7" fmla="*/ 36181 w 479646"/>
              <a:gd name="connsiteY7" fmla="*/ 243558 h 367224"/>
              <a:gd name="connsiteX8" fmla="*/ 8710 w 479646"/>
              <a:gd name="connsiteY8" fmla="*/ 333820 h 367224"/>
              <a:gd name="connsiteX9" fmla="*/ 861 w 479646"/>
              <a:gd name="connsiteY9" fmla="*/ 365216 h 367224"/>
              <a:gd name="connsiteX10" fmla="*/ 16559 w 479646"/>
              <a:gd name="connsiteY10" fmla="*/ 322047 h 367224"/>
              <a:gd name="connsiteX11" fmla="*/ 40106 w 479646"/>
              <a:gd name="connsiteY11" fmla="*/ 278878 h 367224"/>
              <a:gd name="connsiteX12" fmla="*/ 67577 w 479646"/>
              <a:gd name="connsiteY12" fmla="*/ 239633 h 367224"/>
              <a:gd name="connsiteX13" fmla="*/ 153915 w 479646"/>
              <a:gd name="connsiteY13" fmla="*/ 172917 h 367224"/>
              <a:gd name="connsiteX14" fmla="*/ 208858 w 479646"/>
              <a:gd name="connsiteY14" fmla="*/ 157220 h 367224"/>
              <a:gd name="connsiteX15" fmla="*/ 326592 w 479646"/>
              <a:gd name="connsiteY15" fmla="*/ 141522 h 367224"/>
              <a:gd name="connsiteX16" fmla="*/ 401156 w 479646"/>
              <a:gd name="connsiteY16" fmla="*/ 145446 h 367224"/>
              <a:gd name="connsiteX17" fmla="*/ 428628 w 479646"/>
              <a:gd name="connsiteY17" fmla="*/ 153295 h 367224"/>
              <a:gd name="connsiteX18" fmla="*/ 460023 w 479646"/>
              <a:gd name="connsiteY18" fmla="*/ 157220 h 367224"/>
              <a:gd name="connsiteX19" fmla="*/ 479646 w 479646"/>
              <a:gd name="connsiteY19" fmla="*/ 161144 h 367224"/>
              <a:gd name="connsiteX20" fmla="*/ 463948 w 479646"/>
              <a:gd name="connsiteY20" fmla="*/ 125824 h 367224"/>
              <a:gd name="connsiteX21" fmla="*/ 440401 w 479646"/>
              <a:gd name="connsiteY21" fmla="*/ 66957 h 367224"/>
              <a:gd name="connsiteX22" fmla="*/ 460023 w 479646"/>
              <a:gd name="connsiteY22" fmla="*/ 19863 h 36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646" h="367224">
                <a:moveTo>
                  <a:pt x="460023" y="19863"/>
                </a:moveTo>
                <a:cubicBezTo>
                  <a:pt x="460023" y="11360"/>
                  <a:pt x="446905" y="17417"/>
                  <a:pt x="440401" y="15939"/>
                </a:cubicBezTo>
                <a:cubicBezTo>
                  <a:pt x="418123" y="10876"/>
                  <a:pt x="396507" y="1278"/>
                  <a:pt x="373685" y="241"/>
                </a:cubicBezTo>
                <a:cubicBezTo>
                  <a:pt x="338305" y="-1367"/>
                  <a:pt x="303045" y="5474"/>
                  <a:pt x="267725" y="8090"/>
                </a:cubicBezTo>
                <a:cubicBezTo>
                  <a:pt x="248103" y="13323"/>
                  <a:pt x="227482" y="15691"/>
                  <a:pt x="208858" y="23788"/>
                </a:cubicBezTo>
                <a:cubicBezTo>
                  <a:pt x="192899" y="30727"/>
                  <a:pt x="134243" y="86331"/>
                  <a:pt x="130368" y="90504"/>
                </a:cubicBezTo>
                <a:cubicBezTo>
                  <a:pt x="88154" y="135965"/>
                  <a:pt x="80120" y="143753"/>
                  <a:pt x="59728" y="188615"/>
                </a:cubicBezTo>
                <a:cubicBezTo>
                  <a:pt x="51483" y="206754"/>
                  <a:pt x="43699" y="225105"/>
                  <a:pt x="36181" y="243558"/>
                </a:cubicBezTo>
                <a:cubicBezTo>
                  <a:pt x="9693" y="308574"/>
                  <a:pt x="21653" y="275577"/>
                  <a:pt x="8710" y="333820"/>
                </a:cubicBezTo>
                <a:cubicBezTo>
                  <a:pt x="6370" y="344351"/>
                  <a:pt x="-2826" y="375354"/>
                  <a:pt x="861" y="365216"/>
                </a:cubicBezTo>
                <a:cubicBezTo>
                  <a:pt x="6094" y="350826"/>
                  <a:pt x="10223" y="335986"/>
                  <a:pt x="16559" y="322047"/>
                </a:cubicBezTo>
                <a:cubicBezTo>
                  <a:pt x="23342" y="307125"/>
                  <a:pt x="31478" y="292815"/>
                  <a:pt x="40106" y="278878"/>
                </a:cubicBezTo>
                <a:cubicBezTo>
                  <a:pt x="48511" y="265301"/>
                  <a:pt x="57354" y="251900"/>
                  <a:pt x="67577" y="239633"/>
                </a:cubicBezTo>
                <a:cubicBezTo>
                  <a:pt x="90526" y="212094"/>
                  <a:pt x="121598" y="187921"/>
                  <a:pt x="153915" y="172917"/>
                </a:cubicBezTo>
                <a:cubicBezTo>
                  <a:pt x="171191" y="164896"/>
                  <a:pt x="190466" y="162172"/>
                  <a:pt x="208858" y="157220"/>
                </a:cubicBezTo>
                <a:cubicBezTo>
                  <a:pt x="272539" y="140075"/>
                  <a:pt x="248965" y="145834"/>
                  <a:pt x="326592" y="141522"/>
                </a:cubicBezTo>
                <a:cubicBezTo>
                  <a:pt x="351447" y="142830"/>
                  <a:pt x="376431" y="142593"/>
                  <a:pt x="401156" y="145446"/>
                </a:cubicBezTo>
                <a:cubicBezTo>
                  <a:pt x="410617" y="146538"/>
                  <a:pt x="419289" y="151427"/>
                  <a:pt x="428628" y="153295"/>
                </a:cubicBezTo>
                <a:cubicBezTo>
                  <a:pt x="438970" y="155363"/>
                  <a:pt x="449599" y="155616"/>
                  <a:pt x="460023" y="157220"/>
                </a:cubicBezTo>
                <a:cubicBezTo>
                  <a:pt x="466616" y="158234"/>
                  <a:pt x="473105" y="159836"/>
                  <a:pt x="479646" y="161144"/>
                </a:cubicBezTo>
                <a:cubicBezTo>
                  <a:pt x="471661" y="137194"/>
                  <a:pt x="480295" y="161243"/>
                  <a:pt x="463948" y="125824"/>
                </a:cubicBezTo>
                <a:cubicBezTo>
                  <a:pt x="436719" y="66829"/>
                  <a:pt x="468071" y="131522"/>
                  <a:pt x="440401" y="66957"/>
                </a:cubicBezTo>
                <a:cubicBezTo>
                  <a:pt x="425703" y="32660"/>
                  <a:pt x="460023" y="28366"/>
                  <a:pt x="460023" y="19863"/>
                </a:cubicBezTo>
                <a:close/>
              </a:path>
            </a:pathLst>
          </a:custGeom>
          <a:solidFill>
            <a:srgbClr val="ADD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43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3886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IV.5.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Gerechtigkeit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als</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Fairness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E143D7EC-BC23-3C11-DBF2-188E28CA969E}"/>
              </a:ext>
            </a:extLst>
          </p:cNvPr>
          <p:cNvSpPr txBox="1"/>
          <p:nvPr/>
        </p:nvSpPr>
        <p:spPr>
          <a:xfrm>
            <a:off x="434961" y="1092541"/>
            <a:ext cx="11322078" cy="4401590"/>
          </a:xfrm>
          <a:prstGeom prst="rect">
            <a:avLst/>
          </a:prstGeom>
          <a:noFill/>
        </p:spPr>
        <p:txBody>
          <a:bodyPr wrap="square">
            <a:spAutoFit/>
          </a:bodyPr>
          <a:lstStyle/>
          <a:p>
            <a:pPr lvl="0" algn="just">
              <a:lnSpc>
                <a:spcPct val="150000"/>
              </a:lnSpc>
              <a:spcAft>
                <a:spcPts val="800"/>
              </a:spcAft>
            </a:pPr>
            <a:r>
              <a:rPr lang="fr-BE" sz="1800" b="1" dirty="0">
                <a:solidFill>
                  <a:srgbClr val="739095"/>
                </a:solidFill>
                <a:effectLst/>
                <a:latin typeface="Bahnschrift SemiBold SemiConden" panose="020B0502040204020203" pitchFamily="34" charset="0"/>
                <a:ea typeface="Calibri" panose="020F0502020204030204" pitchFamily="34" charset="0"/>
              </a:rPr>
              <a:t>2)   </a:t>
            </a:r>
            <a:r>
              <a:rPr lang="fr-BE" sz="1800" b="1" dirty="0" err="1">
                <a:solidFill>
                  <a:srgbClr val="739095"/>
                </a:solidFill>
                <a:effectLst/>
                <a:latin typeface="Bahnschrift SemiBold SemiConden" panose="020B0502040204020203" pitchFamily="34" charset="0"/>
                <a:ea typeface="Calibri" panose="020F0502020204030204" pitchFamily="34" charset="0"/>
              </a:rPr>
              <a:t>Differenzprinzip</a:t>
            </a:r>
            <a:r>
              <a:rPr lang="fr-BE" sz="1800" b="1" dirty="0">
                <a:solidFill>
                  <a:srgbClr val="739095"/>
                </a:solidFill>
                <a:effectLst/>
                <a:latin typeface="Bahnschrift SemiBold SemiConden" panose="020B0502040204020203" pitchFamily="34" charset="0"/>
                <a:ea typeface="Calibri" panose="020F0502020204030204" pitchFamily="34" charset="0"/>
              </a:rPr>
              <a:t> </a:t>
            </a:r>
            <a:r>
              <a:rPr lang="fr-BE" sz="1800" b="1" dirty="0" err="1">
                <a:solidFill>
                  <a:srgbClr val="739095"/>
                </a:solidFill>
                <a:effectLst/>
                <a:latin typeface="Bahnschrift SemiBold SemiConden" panose="020B0502040204020203" pitchFamily="34" charset="0"/>
                <a:ea typeface="Calibri" panose="020F0502020204030204" pitchFamily="34" charset="0"/>
              </a:rPr>
              <a:t>oder</a:t>
            </a:r>
            <a:r>
              <a:rPr lang="fr-BE" sz="1800" b="1" dirty="0">
                <a:solidFill>
                  <a:srgbClr val="739095"/>
                </a:solidFill>
                <a:effectLst/>
                <a:latin typeface="Bahnschrift SemiBold SemiConden" panose="020B0502040204020203" pitchFamily="34" charset="0"/>
                <a:ea typeface="Calibri" panose="020F0502020204030204" pitchFamily="34" charset="0"/>
              </a:rPr>
              <a:t> </a:t>
            </a:r>
            <a:r>
              <a:rPr lang="fr-BE" sz="1800" b="1" dirty="0" err="1">
                <a:solidFill>
                  <a:srgbClr val="739095"/>
                </a:solidFill>
                <a:effectLst/>
                <a:latin typeface="Bahnschrift SemiBold SemiConden" panose="020B0502040204020203" pitchFamily="34" charset="0"/>
                <a:ea typeface="Calibri" panose="020F0502020204030204" pitchFamily="34" charset="0"/>
              </a:rPr>
              <a:t>Unterschiedsprinzip</a:t>
            </a:r>
            <a:endParaRPr lang="en-US" sz="1800" dirty="0">
              <a:solidFill>
                <a:srgbClr val="000000"/>
              </a:solidFill>
              <a:effectLst/>
              <a:latin typeface="Calibri" panose="020F0502020204030204" pitchFamily="34" charset="0"/>
              <a:ea typeface="Calibri" panose="020F0502020204030204" pitchFamily="34" charset="0"/>
            </a:endParaRPr>
          </a:p>
          <a:p>
            <a:pPr>
              <a:lnSpc>
                <a:spcPct val="150000"/>
              </a:lnSpc>
              <a:spcAft>
                <a:spcPts val="800"/>
              </a:spcAft>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Da es </a:t>
            </a:r>
            <a:r>
              <a:rPr lang="de-CH" sz="1800" kern="100" dirty="0">
                <a:solidFill>
                  <a:srgbClr val="ADD3B3"/>
                </a:solidFill>
                <a:effectLst/>
                <a:latin typeface="Bahnschrift SemiBold SemiConden" panose="020B0502040204020203" pitchFamily="34" charset="0"/>
                <a:ea typeface="Calibri" panose="020F0502020204030204" pitchFamily="34" charset="0"/>
                <a:cs typeface="Times New Roman" panose="02020603050405020304" pitchFamily="18" charset="0"/>
              </a:rPr>
              <a:t>keine absolute Gleichheit </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innerhalb der Gesellschaft gibt, sind etwaige soziale und wirtschaftliche Ungleichheiten so zu regeln, dass </a:t>
            </a:r>
          </a:p>
          <a:p>
            <a:pPr>
              <a:lnSpc>
                <a:spcPct val="150000"/>
              </a:lnSpc>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mj-lt"/>
              <a:buAutoNum type="alphaLcParenBoth"/>
            </a:pPr>
            <a:r>
              <a:rPr lang="de-CH" sz="1800" dirty="0">
                <a:solidFill>
                  <a:srgbClr val="000000"/>
                </a:solidFill>
                <a:effectLst/>
                <a:latin typeface="Bahnschrift SemiBold SemiConden" panose="020B0502040204020203" pitchFamily="34" charset="0"/>
                <a:ea typeface="Calibri" panose="020F0502020204030204" pitchFamily="34" charset="0"/>
              </a:rPr>
              <a:t>die Benachteiligten die </a:t>
            </a:r>
            <a:r>
              <a:rPr lang="de-CH" sz="1800" dirty="0">
                <a:solidFill>
                  <a:srgbClr val="739095"/>
                </a:solidFill>
                <a:effectLst/>
                <a:latin typeface="Bahnschrift SemiBold SemiConden" panose="020B0502040204020203" pitchFamily="34" charset="0"/>
                <a:ea typeface="Calibri" panose="020F0502020204030204" pitchFamily="34" charset="0"/>
              </a:rPr>
              <a:t>bestmöglichen Chancen </a:t>
            </a:r>
            <a:r>
              <a:rPr lang="de-CH" sz="1800" dirty="0">
                <a:solidFill>
                  <a:srgbClr val="000000"/>
                </a:solidFill>
                <a:effectLst/>
                <a:latin typeface="Bahnschrift SemiBold SemiConden" panose="020B0502040204020203" pitchFamily="34" charset="0"/>
                <a:ea typeface="Calibri" panose="020F0502020204030204" pitchFamily="34" charset="0"/>
              </a:rPr>
              <a:t>erhalten (Differenz-prinzip); und </a:t>
            </a:r>
            <a:endParaRPr lang="en-US" sz="1800" dirty="0">
              <a:solidFill>
                <a:srgbClr val="000000"/>
              </a:solidFill>
              <a:effectLst/>
              <a:latin typeface="Calibri" panose="020F0502020204030204" pitchFamily="34" charset="0"/>
              <a:ea typeface="Calibri" panose="020F0502020204030204" pitchFamily="34" charset="0"/>
            </a:endParaRPr>
          </a:p>
          <a:p>
            <a:pPr marL="342900" lvl="0" indent="-342900" algn="just">
              <a:lnSpc>
                <a:spcPct val="150000"/>
              </a:lnSpc>
              <a:spcAft>
                <a:spcPts val="800"/>
              </a:spcAft>
              <a:buFont typeface="+mj-lt"/>
              <a:buAutoNum type="alphaLcParenBoth"/>
            </a:pPr>
            <a:r>
              <a:rPr lang="de-CH" sz="1800" dirty="0">
                <a:solidFill>
                  <a:srgbClr val="000000"/>
                </a:solidFill>
                <a:effectLst/>
                <a:latin typeface="Bahnschrift SemiBold SemiConden" panose="020B0502040204020203" pitchFamily="34" charset="0"/>
                <a:ea typeface="Calibri" panose="020F0502020204030204" pitchFamily="34" charset="0"/>
              </a:rPr>
              <a:t>die Ämter und Positionen so eingerichtet werden, dass </a:t>
            </a:r>
            <a:r>
              <a:rPr lang="de-CH" sz="1800" dirty="0">
                <a:solidFill>
                  <a:srgbClr val="739095"/>
                </a:solidFill>
                <a:effectLst/>
                <a:latin typeface="Bahnschrift SemiBold SemiConden" panose="020B0502040204020203" pitchFamily="34" charset="0"/>
                <a:ea typeface="Calibri" panose="020F0502020204030204" pitchFamily="34" charset="0"/>
              </a:rPr>
              <a:t>die am meisten Benachteiligten den größtmöglichen Vorteil erhalten</a:t>
            </a:r>
            <a:r>
              <a:rPr lang="de-CH" sz="1800" dirty="0">
                <a:solidFill>
                  <a:srgbClr val="000000"/>
                </a:solidFill>
                <a:effectLst/>
                <a:latin typeface="Bahnschrift SemiBold SemiConden" panose="020B0502040204020203" pitchFamily="34" charset="0"/>
                <a:ea typeface="Calibri" panose="020F0502020204030204" pitchFamily="34" charset="0"/>
              </a:rPr>
              <a:t>, diese auch ergreifen zu können (Prinzip der fairen Chancengleichheit).</a:t>
            </a:r>
          </a:p>
          <a:p>
            <a:pPr lvl="0" algn="just">
              <a:lnSpc>
                <a:spcPct val="150000"/>
              </a:lnSpc>
              <a:spcAft>
                <a:spcPts val="800"/>
              </a:spcAft>
            </a:pPr>
            <a:endParaRPr lang="de-CH" kern="100" dirty="0">
              <a:latin typeface="Bahnschrift SemiBold SemiConden" panose="020B0502040204020203"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In diesem Sinn können Ungleichheiten also auch </a:t>
            </a:r>
            <a:r>
              <a:rPr lang="de-CH" sz="1800" kern="100" dirty="0">
                <a:solidFill>
                  <a:srgbClr val="739095"/>
                </a:solidFill>
                <a:effectLst/>
                <a:latin typeface="Bahnschrift SemiBold SemiConden" panose="020B0502040204020203" pitchFamily="34" charset="0"/>
                <a:ea typeface="Calibri" panose="020F0502020204030204" pitchFamily="34" charset="0"/>
                <a:cs typeface="Times New Roman" panose="02020603050405020304" pitchFamily="18" charset="0"/>
              </a:rPr>
              <a:t>gerecht sein, unter der Bedingung, dass alle davon profitieren</a:t>
            </a:r>
            <a:r>
              <a:rPr lang="de-CH" sz="1800" kern="100" dirty="0">
                <a:effectLst/>
                <a:latin typeface="Bahnschrift SemiBold SemiConden" panose="020B0502040204020203"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6046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3886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IV.5.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Gerechtigkeit</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als</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Fairness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97EE24A7-1C1B-9427-42A1-9CEC1798EF54}"/>
              </a:ext>
            </a:extLst>
          </p:cNvPr>
          <p:cNvSpPr txBox="1"/>
          <p:nvPr/>
        </p:nvSpPr>
        <p:spPr>
          <a:xfrm>
            <a:off x="517047" y="1080649"/>
            <a:ext cx="10954159" cy="867032"/>
          </a:xfrm>
          <a:prstGeom prst="rect">
            <a:avLst/>
          </a:prstGeom>
          <a:noFill/>
        </p:spPr>
        <p:txBody>
          <a:bodyPr wrap="square">
            <a:spAutoFit/>
          </a:bodyPr>
          <a:lstStyle/>
          <a:p>
            <a:pPr>
              <a:lnSpc>
                <a:spcPct val="150000"/>
              </a:lnSpc>
            </a:pPr>
            <a:r>
              <a:rPr lang="de-DE" dirty="0">
                <a:latin typeface="Bahnschrift SemiBold SemiConden" panose="020B0502040204020203" pitchFamily="34" charset="0"/>
              </a:rPr>
              <a:t>Nehmen wir an, ein neues Gesetz verschafft den Menschen folgende Vorteile (+x) und Nachteile (-x). Welche der drei folgenden Szenarien würde Rawls akzeptieren?</a:t>
            </a:r>
            <a:endParaRPr lang="en-US" dirty="0">
              <a:latin typeface="Bahnschrift SemiBold SemiConden" panose="020B0502040204020203" pitchFamily="34" charset="0"/>
            </a:endParaRPr>
          </a:p>
        </p:txBody>
      </p:sp>
      <p:pic>
        <p:nvPicPr>
          <p:cNvPr id="12" name="Picture 11">
            <a:extLst>
              <a:ext uri="{FF2B5EF4-FFF2-40B4-BE49-F238E27FC236}">
                <a16:creationId xmlns:a16="http://schemas.microsoft.com/office/drawing/2014/main" id="{9759A08F-E116-D968-22CD-D02B0D92CB01}"/>
              </a:ext>
            </a:extLst>
          </p:cNvPr>
          <p:cNvPicPr>
            <a:picLocks noChangeAspect="1"/>
          </p:cNvPicPr>
          <p:nvPr/>
        </p:nvPicPr>
        <p:blipFill>
          <a:blip r:embed="rId2"/>
          <a:stretch>
            <a:fillRect/>
          </a:stretch>
        </p:blipFill>
        <p:spPr>
          <a:xfrm>
            <a:off x="0" y="2022662"/>
            <a:ext cx="12192000" cy="3173726"/>
          </a:xfrm>
          <a:prstGeom prst="rect">
            <a:avLst/>
          </a:prstGeom>
        </p:spPr>
      </p:pic>
      <p:sp>
        <p:nvSpPr>
          <p:cNvPr id="13" name="Multiplication Sign 12">
            <a:extLst>
              <a:ext uri="{FF2B5EF4-FFF2-40B4-BE49-F238E27FC236}">
                <a16:creationId xmlns:a16="http://schemas.microsoft.com/office/drawing/2014/main" id="{7E90BCD0-086E-9D5A-70B0-42E9B6B3A6BA}"/>
              </a:ext>
            </a:extLst>
          </p:cNvPr>
          <p:cNvSpPr/>
          <p:nvPr/>
        </p:nvSpPr>
        <p:spPr>
          <a:xfrm>
            <a:off x="-26001" y="2134908"/>
            <a:ext cx="3845974" cy="3610506"/>
          </a:xfrm>
          <a:prstGeom prst="mathMultiply">
            <a:avLst>
              <a:gd name="adj1" fmla="val 5803"/>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Multiplication Sign 14">
            <a:extLst>
              <a:ext uri="{FF2B5EF4-FFF2-40B4-BE49-F238E27FC236}">
                <a16:creationId xmlns:a16="http://schemas.microsoft.com/office/drawing/2014/main" id="{B7659A0D-3ECE-E58F-C19A-C42896BA5415}"/>
              </a:ext>
            </a:extLst>
          </p:cNvPr>
          <p:cNvSpPr/>
          <p:nvPr/>
        </p:nvSpPr>
        <p:spPr>
          <a:xfrm>
            <a:off x="8489431" y="2022662"/>
            <a:ext cx="3845974" cy="3610506"/>
          </a:xfrm>
          <a:prstGeom prst="mathMultiply">
            <a:avLst>
              <a:gd name="adj1" fmla="val 5803"/>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F53E6AD-1635-D5A7-275C-87B9B26F6756}"/>
              </a:ext>
            </a:extLst>
          </p:cNvPr>
          <p:cNvSpPr txBox="1"/>
          <p:nvPr/>
        </p:nvSpPr>
        <p:spPr>
          <a:xfrm>
            <a:off x="816151" y="5367622"/>
            <a:ext cx="10830417" cy="1282531"/>
          </a:xfrm>
          <a:prstGeom prst="rect">
            <a:avLst/>
          </a:prstGeom>
          <a:solidFill>
            <a:srgbClr val="D4DDDE"/>
          </a:solidFill>
        </p:spPr>
        <p:txBody>
          <a:bodyPr wrap="square">
            <a:spAutoFit/>
          </a:bodyPr>
          <a:lstStyle/>
          <a:p>
            <a:pPr>
              <a:lnSpc>
                <a:spcPct val="150000"/>
              </a:lnSpc>
            </a:pPr>
            <a:r>
              <a:rPr lang="de-DE" dirty="0">
                <a:latin typeface="Bahnschrift SemiBold SemiConden" panose="020B0502040204020203" pitchFamily="34" charset="0"/>
              </a:rPr>
              <a:t>„Es ist vielleicht zweckmäßig, aber nicht gerecht, dass einige weniger haben, damit es anderen besser geht. </a:t>
            </a:r>
          </a:p>
          <a:p>
            <a:pPr>
              <a:lnSpc>
                <a:spcPct val="150000"/>
              </a:lnSpc>
            </a:pPr>
            <a:r>
              <a:rPr lang="de-DE" dirty="0">
                <a:latin typeface="Bahnschrift SemiBold SemiConden" panose="020B0502040204020203" pitchFamily="34" charset="0"/>
              </a:rPr>
              <a:t>Es ist aber nichts [Ungerechtes] an den größeren Vorteilen weniger, falls es dadurch auch den nicht so Begünstigten besser geht.“</a:t>
            </a:r>
          </a:p>
        </p:txBody>
      </p:sp>
    </p:spTree>
    <p:extLst>
      <p:ext uri="{BB962C8B-B14F-4D97-AF65-F5344CB8AC3E}">
        <p14:creationId xmlns:p14="http://schemas.microsoft.com/office/powerpoint/2010/main" val="363039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3886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IV.6.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Praktische</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Anwendung</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6F4DE6F6-BD5D-4AF1-B23E-252DDBE60427}"/>
              </a:ext>
            </a:extLst>
          </p:cNvPr>
          <p:cNvGraphicFramePr>
            <a:graphicFrameLocks noGrp="1"/>
          </p:cNvGraphicFramePr>
          <p:nvPr/>
        </p:nvGraphicFramePr>
        <p:xfrm>
          <a:off x="825751" y="1041371"/>
          <a:ext cx="10540498" cy="2485468"/>
        </p:xfrm>
        <a:graphic>
          <a:graphicData uri="http://schemas.openxmlformats.org/drawingml/2006/table">
            <a:tbl>
              <a:tblPr firstRow="1" firstCol="1" bandRow="1"/>
              <a:tblGrid>
                <a:gridCol w="4309767">
                  <a:extLst>
                    <a:ext uri="{9D8B030D-6E8A-4147-A177-3AD203B41FA5}">
                      <a16:colId xmlns:a16="http://schemas.microsoft.com/office/drawing/2014/main" val="3790649836"/>
                    </a:ext>
                  </a:extLst>
                </a:gridCol>
                <a:gridCol w="1437341">
                  <a:extLst>
                    <a:ext uri="{9D8B030D-6E8A-4147-A177-3AD203B41FA5}">
                      <a16:colId xmlns:a16="http://schemas.microsoft.com/office/drawing/2014/main" val="3673918593"/>
                    </a:ext>
                  </a:extLst>
                </a:gridCol>
                <a:gridCol w="4793390">
                  <a:extLst>
                    <a:ext uri="{9D8B030D-6E8A-4147-A177-3AD203B41FA5}">
                      <a16:colId xmlns:a16="http://schemas.microsoft.com/office/drawing/2014/main" val="2441672410"/>
                    </a:ext>
                  </a:extLst>
                </a:gridCol>
              </a:tblGrid>
              <a:tr h="253468">
                <a:tc>
                  <a:txBody>
                    <a:bodyPr/>
                    <a:lstStyle/>
                    <a:p>
                      <a:pPr algn="ctr">
                        <a:lnSpc>
                          <a:spcPct val="107000"/>
                        </a:lnSpc>
                        <a:spcAft>
                          <a:spcPts val="800"/>
                        </a:spcAft>
                      </a:pPr>
                      <a:r>
                        <a:rPr lang="de-LU" sz="1600" kern="0" dirty="0">
                          <a:solidFill>
                            <a:srgbClr val="739095"/>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Ungleichheit der Einkommen</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LU" sz="1600" kern="0">
                          <a:solidFill>
                            <a:srgbClr val="739095"/>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oder</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LU" sz="1600" kern="0">
                          <a:solidFill>
                            <a:srgbClr val="739095"/>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Gleichheit der Einkommen</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2770931"/>
                  </a:ext>
                </a:extLst>
              </a:tr>
              <a:tr h="1116000">
                <a:tc>
                  <a:txBody>
                    <a:bodyPr/>
                    <a:lstStyle/>
                    <a:p>
                      <a:pPr algn="ctr">
                        <a:lnSpc>
                          <a:spcPct val="107000"/>
                        </a:lnSpc>
                        <a:spcAft>
                          <a:spcPts val="800"/>
                        </a:spcAft>
                      </a:pPr>
                      <a:r>
                        <a:rPr lang="de-LU" sz="1600" kern="0" dirty="0">
                          <a:solidFill>
                            <a:srgbClr val="000000"/>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Unternehmer und unqualifizierte Arbeiter verdienen unterschiedlich (= Differenz)</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LU" sz="1600" kern="0" dirty="0">
                          <a:solidFill>
                            <a:srgbClr val="000000"/>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LU" sz="1600" kern="0">
                          <a:solidFill>
                            <a:srgbClr val="000000"/>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Unternehmer und Unqualifizierte verdienen den gleichen Lohn.</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6071839"/>
                  </a:ext>
                </a:extLst>
              </a:tr>
              <a:tr h="1116000">
                <a:tc>
                  <a:txBody>
                    <a:bodyPr/>
                    <a:lstStyle/>
                    <a:p>
                      <a:pPr algn="ctr">
                        <a:lnSpc>
                          <a:spcPct val="107000"/>
                        </a:lnSpc>
                        <a:spcAft>
                          <a:spcPts val="800"/>
                        </a:spcAft>
                      </a:pPr>
                      <a:r>
                        <a:rPr lang="de-LU" sz="1600" kern="0">
                          <a:solidFill>
                            <a:srgbClr val="000000"/>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Anreiz zum Aufstieg und zur Weiterentwicklung</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LU" sz="1600" kern="0">
                          <a:solidFill>
                            <a:srgbClr val="000000"/>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 </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de-LU" sz="1600" kern="0" dirty="0">
                          <a:solidFill>
                            <a:srgbClr val="000000"/>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Anstrengung und Eigeninitiative würden sich nicht mehr lohnen. Das Lebensniveau aller Menschen würde sinken.</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0488948"/>
                  </a:ext>
                </a:extLst>
              </a:tr>
            </a:tbl>
          </a:graphicData>
        </a:graphic>
      </p:graphicFrame>
      <p:pic>
        <p:nvPicPr>
          <p:cNvPr id="11" name="Picture 10">
            <a:extLst>
              <a:ext uri="{FF2B5EF4-FFF2-40B4-BE49-F238E27FC236}">
                <a16:creationId xmlns:a16="http://schemas.microsoft.com/office/drawing/2014/main" id="{E8A03442-5A72-CAC5-48F2-899095A010A8}"/>
              </a:ext>
            </a:extLst>
          </p:cNvPr>
          <p:cNvPicPr>
            <a:picLocks noChangeAspect="1"/>
          </p:cNvPicPr>
          <p:nvPr/>
        </p:nvPicPr>
        <p:blipFill>
          <a:blip r:embed="rId2"/>
          <a:stretch>
            <a:fillRect/>
          </a:stretch>
        </p:blipFill>
        <p:spPr>
          <a:xfrm>
            <a:off x="825751" y="3836691"/>
            <a:ext cx="4814663" cy="2686229"/>
          </a:xfrm>
          <a:prstGeom prst="rect">
            <a:avLst/>
          </a:prstGeom>
        </p:spPr>
      </p:pic>
      <p:sp>
        <p:nvSpPr>
          <p:cNvPr id="16" name="TextBox 15">
            <a:extLst>
              <a:ext uri="{FF2B5EF4-FFF2-40B4-BE49-F238E27FC236}">
                <a16:creationId xmlns:a16="http://schemas.microsoft.com/office/drawing/2014/main" id="{41B6EA51-A259-7069-63FC-BC62BE2ADD18}"/>
              </a:ext>
            </a:extLst>
          </p:cNvPr>
          <p:cNvSpPr txBox="1"/>
          <p:nvPr/>
        </p:nvSpPr>
        <p:spPr>
          <a:xfrm>
            <a:off x="5818998" y="4544808"/>
            <a:ext cx="5547251" cy="1200329"/>
          </a:xfrm>
          <a:prstGeom prst="rect">
            <a:avLst/>
          </a:prstGeom>
          <a:noFill/>
        </p:spPr>
        <p:txBody>
          <a:bodyPr wrap="square">
            <a:spAutoFit/>
          </a:bodyPr>
          <a:lstStyle/>
          <a:p>
            <a:pPr algn="just"/>
            <a:r>
              <a:rPr lang="de-DE" b="1" i="0" dirty="0">
                <a:solidFill>
                  <a:srgbClr val="191919"/>
                </a:solidFill>
                <a:effectLst/>
                <a:latin typeface="Bahnschrift SemiBold SemiConden" panose="020B0502040204020203" pitchFamily="34" charset="0"/>
              </a:rPr>
              <a:t>Man könnte mit Rawls aber womöglich ebenso sagen, die aktuellen Einschränkungen sind gerecht, weil insbesondere die Schwächsten, also die Risikogruppen, von ihr profitieren. </a:t>
            </a:r>
            <a:endParaRPr lang="en-US" dirty="0">
              <a:latin typeface="Bahnschrift SemiBold SemiConden" panose="020B0502040204020203" pitchFamily="34" charset="0"/>
            </a:endParaRPr>
          </a:p>
        </p:txBody>
      </p:sp>
    </p:spTree>
    <p:extLst>
      <p:ext uri="{BB962C8B-B14F-4D97-AF65-F5344CB8AC3E}">
        <p14:creationId xmlns:p14="http://schemas.microsoft.com/office/powerpoint/2010/main" val="179915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3886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IV.6.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Praktische</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Anwendung</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B643002D-9C45-AD12-2317-19E884D1F4E4}"/>
              </a:ext>
            </a:extLst>
          </p:cNvPr>
          <p:cNvSpPr txBox="1"/>
          <p:nvPr/>
        </p:nvSpPr>
        <p:spPr>
          <a:xfrm>
            <a:off x="834766" y="1924903"/>
            <a:ext cx="10522468" cy="1282531"/>
          </a:xfrm>
          <a:prstGeom prst="rect">
            <a:avLst/>
          </a:prstGeom>
          <a:noFill/>
        </p:spPr>
        <p:txBody>
          <a:bodyPr wrap="square">
            <a:spAutoFit/>
          </a:bodyPr>
          <a:lstStyle/>
          <a:p>
            <a:pPr algn="just">
              <a:lnSpc>
                <a:spcPct val="150000"/>
              </a:lnSpc>
            </a:pPr>
            <a:r>
              <a:rPr lang="de-DE" sz="1800" dirty="0">
                <a:effectLst/>
                <a:latin typeface="Bahnschrift SemiBold SemiConden" panose="020B0502040204020203" pitchFamily="34" charset="0"/>
                <a:ea typeface="Times New Roman" panose="02020603050405020304" pitchFamily="18" charset="0"/>
              </a:rPr>
              <a:t>„Auf den ersten Blick erscheint es kaum als naheliegend, dass Menschen, die sich als Gleiche sehen und ihre Ansprüche gegeneinander geltend machen können, sich auf einen Grundsatz einigen sollten, </a:t>
            </a:r>
            <a:r>
              <a:rPr lang="de-DE" sz="1800" dirty="0">
                <a:solidFill>
                  <a:srgbClr val="ADD3B3"/>
                </a:solidFill>
                <a:effectLst/>
                <a:latin typeface="Bahnschrift SemiBold SemiConden" panose="020B0502040204020203" pitchFamily="34" charset="0"/>
                <a:ea typeface="Times New Roman" panose="02020603050405020304" pitchFamily="18" charset="0"/>
              </a:rPr>
              <a:t>der einigen geringere Lebenschancen auferlegt</a:t>
            </a:r>
            <a:r>
              <a:rPr lang="de-DE" sz="1800" dirty="0">
                <a:effectLst/>
                <a:latin typeface="Bahnschrift SemiBold SemiConden" panose="020B0502040204020203" pitchFamily="34" charset="0"/>
                <a:ea typeface="Times New Roman" panose="02020603050405020304" pitchFamily="18" charset="0"/>
              </a:rPr>
              <a:t>, nur weil die Summe der Vorteile für die anderen größer ist.“ </a:t>
            </a:r>
            <a:endParaRPr lang="en-US" dirty="0">
              <a:latin typeface="Bahnschrift SemiBold SemiConden" panose="020B0502040204020203" pitchFamily="34" charset="0"/>
            </a:endParaRPr>
          </a:p>
        </p:txBody>
      </p:sp>
      <p:sp>
        <p:nvSpPr>
          <p:cNvPr id="12" name="Rectangle: Rounded Corners 11">
            <a:extLst>
              <a:ext uri="{FF2B5EF4-FFF2-40B4-BE49-F238E27FC236}">
                <a16:creationId xmlns:a16="http://schemas.microsoft.com/office/drawing/2014/main" id="{CF04A501-D878-AE9B-9042-BDA184113F65}"/>
              </a:ext>
            </a:extLst>
          </p:cNvPr>
          <p:cNvSpPr/>
          <p:nvPr/>
        </p:nvSpPr>
        <p:spPr>
          <a:xfrm>
            <a:off x="598830" y="1416879"/>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Box 9">
            <a:extLst>
              <a:ext uri="{FF2B5EF4-FFF2-40B4-BE49-F238E27FC236}">
                <a16:creationId xmlns:a16="http://schemas.microsoft.com/office/drawing/2014/main" id="{8B9CFC2A-5AC1-CC4D-4029-4A94E88BB1B8}"/>
              </a:ext>
            </a:extLst>
          </p:cNvPr>
          <p:cNvSpPr txBox="1"/>
          <p:nvPr/>
        </p:nvSpPr>
        <p:spPr>
          <a:xfrm>
            <a:off x="808188" y="1443985"/>
            <a:ext cx="6096654" cy="369332"/>
          </a:xfrm>
          <a:prstGeom prst="rect">
            <a:avLst/>
          </a:prstGeom>
          <a:noFill/>
        </p:spPr>
        <p:txBody>
          <a:bodyPr wrap="square">
            <a:spAutoFit/>
          </a:bodyPr>
          <a:lstStyle/>
          <a:p>
            <a:r>
              <a:rPr lang="de-DE" sz="1800" b="1" dirty="0">
                <a:solidFill>
                  <a:schemeClr val="bg1"/>
                </a:solidFill>
                <a:effectLst/>
                <a:latin typeface="Bahnschrift SemiBold SemiConden" panose="020B0502040204020203" pitchFamily="34" charset="0"/>
                <a:ea typeface="Times New Roman" panose="02020603050405020304" pitchFamily="18" charset="0"/>
              </a:rPr>
              <a:t>Rawls‘ Kritik am Utilitarismus</a:t>
            </a:r>
            <a:endParaRPr lang="en-US" dirty="0">
              <a:solidFill>
                <a:schemeClr val="bg1"/>
              </a:solidFill>
              <a:latin typeface="Bahnschrift SemiBold SemiConden" panose="020B0502040204020203" pitchFamily="34" charset="0"/>
            </a:endParaRPr>
          </a:p>
        </p:txBody>
      </p:sp>
      <p:sp>
        <p:nvSpPr>
          <p:cNvPr id="14" name="TextBox 13">
            <a:extLst>
              <a:ext uri="{FF2B5EF4-FFF2-40B4-BE49-F238E27FC236}">
                <a16:creationId xmlns:a16="http://schemas.microsoft.com/office/drawing/2014/main" id="{F800BB63-C129-E588-4D4E-420E45F08502}"/>
              </a:ext>
            </a:extLst>
          </p:cNvPr>
          <p:cNvSpPr txBox="1"/>
          <p:nvPr/>
        </p:nvSpPr>
        <p:spPr>
          <a:xfrm>
            <a:off x="834765" y="3560910"/>
            <a:ext cx="10522467" cy="867032"/>
          </a:xfrm>
          <a:prstGeom prst="rect">
            <a:avLst/>
          </a:prstGeom>
          <a:noFill/>
        </p:spPr>
        <p:txBody>
          <a:bodyPr wrap="square">
            <a:spAutoFit/>
          </a:bodyPr>
          <a:lstStyle/>
          <a:p>
            <a:pPr>
              <a:lnSpc>
                <a:spcPct val="150000"/>
              </a:lnSpc>
            </a:pPr>
            <a:r>
              <a:rPr lang="de-DE" b="0" i="0" dirty="0">
                <a:effectLst/>
                <a:latin typeface="Bahnschrift SemiBold SemiConden" panose="020B0502040204020203" pitchFamily="34" charset="0"/>
              </a:rPr>
              <a:t>Laut Utilitarismus ist eine Handlung genau dann moralisch richtig, wenn sie den </a:t>
            </a:r>
            <a:r>
              <a:rPr lang="de-DE" b="0" i="0" dirty="0">
                <a:solidFill>
                  <a:srgbClr val="ADD3B3"/>
                </a:solidFill>
                <a:effectLst/>
                <a:latin typeface="Bahnschrift SemiBold SemiConden" panose="020B0502040204020203" pitchFamily="34" charset="0"/>
              </a:rPr>
              <a:t>Gesamtnutzen maximiert</a:t>
            </a:r>
            <a:r>
              <a:rPr lang="de-DE" b="0" i="0" dirty="0">
                <a:effectLst/>
                <a:latin typeface="Bahnschrift SemiBold SemiConden" panose="020B0502040204020203" pitchFamily="34" charset="0"/>
              </a:rPr>
              <a:t>, d. h. die Summe des Wohlergehens in der Gesellschaft steigert.</a:t>
            </a:r>
            <a:endParaRPr lang="en-US" dirty="0">
              <a:latin typeface="Bahnschrift SemiBold SemiConden" panose="020B0502040204020203" pitchFamily="34" charset="0"/>
            </a:endParaRPr>
          </a:p>
        </p:txBody>
      </p:sp>
      <p:sp>
        <p:nvSpPr>
          <p:cNvPr id="6" name="TextBox 5">
            <a:extLst>
              <a:ext uri="{FF2B5EF4-FFF2-40B4-BE49-F238E27FC236}">
                <a16:creationId xmlns:a16="http://schemas.microsoft.com/office/drawing/2014/main" id="{AA3DF836-42EF-4805-FCF7-0F37D0C848D1}"/>
              </a:ext>
            </a:extLst>
          </p:cNvPr>
          <p:cNvSpPr txBox="1"/>
          <p:nvPr/>
        </p:nvSpPr>
        <p:spPr>
          <a:xfrm>
            <a:off x="5287160" y="5035854"/>
            <a:ext cx="6286083" cy="867032"/>
          </a:xfrm>
          <a:prstGeom prst="rect">
            <a:avLst/>
          </a:prstGeom>
          <a:noFill/>
        </p:spPr>
        <p:txBody>
          <a:bodyPr wrap="square">
            <a:spAutoFit/>
          </a:bodyPr>
          <a:lstStyle/>
          <a:p>
            <a:pPr>
              <a:lnSpc>
                <a:spcPct val="150000"/>
              </a:lnSpc>
            </a:pPr>
            <a:r>
              <a:rPr lang="de-DE" b="0" i="0" dirty="0">
                <a:effectLst/>
                <a:latin typeface="Bahnschrift SemiBold SemiConden" panose="020B0502040204020203" pitchFamily="34" charset="0"/>
              </a:rPr>
              <a:t>z.B. ist es gerechtfertigt ein von Terroristen gekapertes Flugzeug abzuschießen, um größere Menschenopfer zu vermeiden.</a:t>
            </a:r>
            <a:endParaRPr lang="en-US" dirty="0">
              <a:latin typeface="Bahnschrift SemiBold SemiConden" panose="020B0502040204020203" pitchFamily="34" charset="0"/>
            </a:endParaRPr>
          </a:p>
        </p:txBody>
      </p:sp>
      <p:pic>
        <p:nvPicPr>
          <p:cNvPr id="1026" name="Picture 2" descr="Die Anschläge von 9/11 - SWR2">
            <a:extLst>
              <a:ext uri="{FF2B5EF4-FFF2-40B4-BE49-F238E27FC236}">
                <a16:creationId xmlns:a16="http://schemas.microsoft.com/office/drawing/2014/main" id="{D90FA2AD-87C9-A1A5-9BC3-04D8843E9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766" y="4652830"/>
            <a:ext cx="4116457" cy="18009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4C5AD96-5CE0-F659-55DB-F20A259215D4}"/>
              </a:ext>
            </a:extLst>
          </p:cNvPr>
          <p:cNvSpPr/>
          <p:nvPr/>
        </p:nvSpPr>
        <p:spPr>
          <a:xfrm rot="20810514">
            <a:off x="2262870" y="4839656"/>
            <a:ext cx="7153919" cy="1088891"/>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Dies </a:t>
            </a:r>
            <a:r>
              <a:rPr lang="en-GB" dirty="0" err="1"/>
              <a:t>ist</a:t>
            </a:r>
            <a:r>
              <a:rPr lang="en-GB" dirty="0"/>
              <a:t> </a:t>
            </a:r>
            <a:r>
              <a:rPr lang="en-GB" dirty="0" err="1"/>
              <a:t>laut</a:t>
            </a:r>
            <a:r>
              <a:rPr lang="en-GB" dirty="0"/>
              <a:t> Rawls </a:t>
            </a:r>
            <a:r>
              <a:rPr lang="en-GB" dirty="0" err="1"/>
              <a:t>jedoch</a:t>
            </a:r>
            <a:r>
              <a:rPr lang="en-GB" dirty="0"/>
              <a:t> </a:t>
            </a:r>
            <a:r>
              <a:rPr lang="en-GB" dirty="0" err="1"/>
              <a:t>unzulässig</a:t>
            </a:r>
            <a:r>
              <a:rPr lang="en-GB" dirty="0"/>
              <a:t>, da das Wohl </a:t>
            </a:r>
            <a:r>
              <a:rPr lang="en-GB" dirty="0" err="1"/>
              <a:t>einiger</a:t>
            </a:r>
            <a:r>
              <a:rPr lang="en-GB" dirty="0"/>
              <a:t> </a:t>
            </a:r>
            <a:r>
              <a:rPr lang="en-GB" dirty="0" err="1"/>
              <a:t>nicht</a:t>
            </a:r>
            <a:r>
              <a:rPr lang="en-GB" dirty="0"/>
              <a:t> auf </a:t>
            </a:r>
            <a:r>
              <a:rPr lang="en-GB" dirty="0" err="1"/>
              <a:t>Kosten</a:t>
            </a:r>
            <a:r>
              <a:rPr lang="en-GB" dirty="0"/>
              <a:t> </a:t>
            </a:r>
            <a:r>
              <a:rPr lang="en-GB" dirty="0" err="1"/>
              <a:t>anderer</a:t>
            </a:r>
            <a:r>
              <a:rPr lang="en-GB" dirty="0"/>
              <a:t> </a:t>
            </a:r>
            <a:r>
              <a:rPr lang="en-GB" dirty="0" err="1"/>
              <a:t>vergrössert</a:t>
            </a:r>
            <a:r>
              <a:rPr lang="en-GB" dirty="0"/>
              <a:t> </a:t>
            </a:r>
            <a:r>
              <a:rPr lang="en-GB" dirty="0" err="1"/>
              <a:t>werden</a:t>
            </a:r>
            <a:r>
              <a:rPr lang="en-GB" dirty="0"/>
              <a:t> </a:t>
            </a:r>
            <a:r>
              <a:rPr lang="en-GB" dirty="0" err="1"/>
              <a:t>darf</a:t>
            </a:r>
            <a:r>
              <a:rPr lang="en-GB" dirty="0"/>
              <a:t>!  </a:t>
            </a:r>
            <a:endParaRPr lang="en-US" dirty="0"/>
          </a:p>
        </p:txBody>
      </p:sp>
    </p:spTree>
    <p:extLst>
      <p:ext uri="{BB962C8B-B14F-4D97-AF65-F5344CB8AC3E}">
        <p14:creationId xmlns:p14="http://schemas.microsoft.com/office/powerpoint/2010/main" val="99015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26B214-C828-DB33-DEE8-DC88B4DC14E9}"/>
              </a:ext>
            </a:extLst>
          </p:cNvPr>
          <p:cNvSpPr/>
          <p:nvPr/>
        </p:nvSpPr>
        <p:spPr>
          <a:xfrm>
            <a:off x="307421" y="307974"/>
            <a:ext cx="2635574"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3A6572-DE55-8AEA-B6D5-9DF0047E966C}"/>
              </a:ext>
            </a:extLst>
          </p:cNvPr>
          <p:cNvSpPr>
            <a:spLocks noChangeArrowheads="1"/>
          </p:cNvSpPr>
          <p:nvPr/>
        </p:nvSpPr>
        <p:spPr bwMode="auto">
          <a:xfrm>
            <a:off x="582337" y="335080"/>
            <a:ext cx="1963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IV : RAWLS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2" name="Rectangle: Rounded Corners 1">
            <a:extLst>
              <a:ext uri="{FF2B5EF4-FFF2-40B4-BE49-F238E27FC236}">
                <a16:creationId xmlns:a16="http://schemas.microsoft.com/office/drawing/2014/main" id="{1B4BEE87-1727-9A48-93CC-CE73E1407707}"/>
              </a:ext>
            </a:extLst>
          </p:cNvPr>
          <p:cNvSpPr/>
          <p:nvPr/>
        </p:nvSpPr>
        <p:spPr>
          <a:xfrm>
            <a:off x="3062347"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Rectangle 4">
            <a:extLst>
              <a:ext uri="{FF2B5EF4-FFF2-40B4-BE49-F238E27FC236}">
                <a16:creationId xmlns:a16="http://schemas.microsoft.com/office/drawing/2014/main" id="{59F10346-19CC-4518-A53E-40F0982268DE}"/>
              </a:ext>
            </a:extLst>
          </p:cNvPr>
          <p:cNvSpPr>
            <a:spLocks noChangeArrowheads="1"/>
          </p:cNvSpPr>
          <p:nvPr/>
        </p:nvSpPr>
        <p:spPr bwMode="auto">
          <a:xfrm>
            <a:off x="3153687" y="333587"/>
            <a:ext cx="38868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IV.6. :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Praktische</a:t>
            </a: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Anwendung</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pic>
        <p:nvPicPr>
          <p:cNvPr id="7" name="Picture 6" descr="A picture containing graphical user interface&#10;&#10;Description automatically generated">
            <a:extLst>
              <a:ext uri="{FF2B5EF4-FFF2-40B4-BE49-F238E27FC236}">
                <a16:creationId xmlns:a16="http://schemas.microsoft.com/office/drawing/2014/main" id="{818933E5-24E4-F714-BBEB-5AFFA740C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675" y="983350"/>
            <a:ext cx="8756650" cy="5613400"/>
          </a:xfrm>
          <a:prstGeom prst="rect">
            <a:avLst/>
          </a:prstGeom>
        </p:spPr>
      </p:pic>
    </p:spTree>
    <p:extLst>
      <p:ext uri="{BB962C8B-B14F-4D97-AF65-F5344CB8AC3E}">
        <p14:creationId xmlns:p14="http://schemas.microsoft.com/office/powerpoint/2010/main" val="3510399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txBox="1"/>
          <p:nvPr/>
        </p:nvSpPr>
        <p:spPr>
          <a:xfrm>
            <a:off x="307421" y="984216"/>
            <a:ext cx="11391405" cy="369332"/>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dirty="0">
                <a:latin typeface="Bahnschrift SemiBold SemiConden" panose="020B0502040204020203" pitchFamily="34" charset="0"/>
              </a:rPr>
              <a:t>Der Titel des Buches von Thomas Hobbes ist einem </a:t>
            </a:r>
            <a:r>
              <a:rPr lang="de-CH" b="1" dirty="0">
                <a:solidFill>
                  <a:srgbClr val="A3B6B9"/>
                </a:solidFill>
                <a:latin typeface="Bahnschrift SemiBold SemiConden" panose="020B0502040204020203" pitchFamily="34" charset="0"/>
              </a:rPr>
              <a:t>Seeungeheuer</a:t>
            </a:r>
            <a:r>
              <a:rPr lang="de-CH" b="1" dirty="0">
                <a:latin typeface="Bahnschrift SemiBold SemiConden" panose="020B0502040204020203" pitchFamily="34" charset="0"/>
              </a:rPr>
              <a:t> der jüdisch-christlichen Mythologie entnommen</a:t>
            </a:r>
            <a:r>
              <a:rPr lang="de-CH" dirty="0">
                <a:latin typeface="Bahnschrift SemiBold SemiConden" panose="020B0502040204020203" pitchFamily="34" charset="0"/>
              </a:rPr>
              <a:t>. </a:t>
            </a:r>
            <a:endParaRPr lang="de-LU" i="1" dirty="0">
              <a:latin typeface="Bahnschrift SemiBold SemiConden" panose="020B0502040204020203" pitchFamily="34" charset="0"/>
            </a:endParaRPr>
          </a:p>
        </p:txBody>
      </p:sp>
      <p:sp>
        <p:nvSpPr>
          <p:cNvPr id="9" name="TextBox 9"/>
          <p:cNvSpPr txBox="1"/>
          <p:nvPr/>
        </p:nvSpPr>
        <p:spPr>
          <a:xfrm>
            <a:off x="5675990" y="2405371"/>
            <a:ext cx="4709377" cy="2246769"/>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eaLnBrk="0" fontAlgn="base" hangingPunct="0">
              <a:spcBef>
                <a:spcPct val="0"/>
              </a:spcBef>
              <a:spcAft>
                <a:spcPct val="0"/>
              </a:spcAft>
            </a:pP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Niemand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ist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so</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kühn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daß</a:t>
            </a:r>
            <a:r>
              <a:rPr lang="fr-FR" altLang="fr-FR" sz="1400" dirty="0">
                <a:latin typeface="Adobe Fangsong Std R" panose="02020400000000000000" pitchFamily="18" charset="-128"/>
                <a:ea typeface="Adobe Fangsong Std R" panose="02020400000000000000" pitchFamily="18" charset="-128"/>
              </a:rPr>
              <a:t> er </a:t>
            </a:r>
            <a:r>
              <a:rPr lang="fr-FR" altLang="fr-FR" sz="1400" dirty="0" err="1">
                <a:latin typeface="Adobe Fangsong Std R" panose="02020400000000000000" pitchFamily="18" charset="-128"/>
                <a:ea typeface="Adobe Fangsong Std R" panose="02020400000000000000" pitchFamily="18" charset="-128"/>
              </a:rPr>
              <a:t>ihn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reizen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darf</a:t>
            </a:r>
            <a:r>
              <a:rPr lang="fr-FR" altLang="fr-FR" sz="1400" dirty="0">
                <a:latin typeface="Adobe Fangsong Std R" panose="02020400000000000000" pitchFamily="18" charset="-128"/>
                <a:ea typeface="Adobe Fangsong Std R" panose="02020400000000000000" pitchFamily="18" charset="-128"/>
              </a:rPr>
              <a:t>; […] </a:t>
            </a:r>
            <a:r>
              <a:rPr lang="fr-FR" altLang="fr-FR" sz="1400" dirty="0" err="1">
                <a:latin typeface="Adobe Fangsong Std R" panose="02020400000000000000" pitchFamily="18" charset="-128"/>
                <a:ea typeface="Adobe Fangsong Std R" panose="02020400000000000000" pitchFamily="18" charset="-128"/>
              </a:rPr>
              <a:t>Wer</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kann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ihm</a:t>
            </a:r>
            <a:r>
              <a:rPr lang="fr-FR" altLang="fr-FR" sz="1400" dirty="0">
                <a:latin typeface="Adobe Fangsong Std R" panose="02020400000000000000" pitchFamily="18" charset="-128"/>
                <a:ea typeface="Adobe Fangsong Std R" panose="02020400000000000000" pitchFamily="18" charset="-128"/>
              </a:rPr>
              <a:t> sein </a:t>
            </a:r>
            <a:r>
              <a:rPr lang="fr-FR" altLang="fr-FR" sz="1400" dirty="0" err="1">
                <a:latin typeface="Adobe Fangsong Std R" panose="02020400000000000000" pitchFamily="18" charset="-128"/>
                <a:ea typeface="Adobe Fangsong Std R" panose="02020400000000000000" pitchFamily="18" charset="-128"/>
              </a:rPr>
              <a:t>Kleid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aufdecken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und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wer</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darf</a:t>
            </a:r>
            <a:r>
              <a:rPr lang="fr-FR" altLang="fr-FR" sz="1400" dirty="0">
                <a:latin typeface="Adobe Fangsong Std R" panose="02020400000000000000" pitchFamily="18" charset="-128"/>
                <a:ea typeface="Adobe Fangsong Std R" panose="02020400000000000000" pitchFamily="18" charset="-128"/>
              </a:rPr>
              <a:t> es </a:t>
            </a:r>
            <a:r>
              <a:rPr lang="fr-FR" altLang="fr-FR" sz="1400" dirty="0" err="1">
                <a:latin typeface="Adobe Fangsong Std R" panose="02020400000000000000" pitchFamily="18" charset="-128"/>
                <a:ea typeface="Adobe Fangsong Std R" panose="02020400000000000000" pitchFamily="18" charset="-128"/>
              </a:rPr>
              <a:t>wagen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ihm</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zwischen</a:t>
            </a:r>
            <a:r>
              <a:rPr lang="fr-FR" altLang="fr-FR" sz="1400" dirty="0">
                <a:latin typeface="Adobe Fangsong Std R" panose="02020400000000000000" pitchFamily="18" charset="-128"/>
                <a:ea typeface="Adobe Fangsong Std R" panose="02020400000000000000" pitchFamily="18" charset="-128"/>
              </a:rPr>
              <a:t> die </a:t>
            </a:r>
            <a:r>
              <a:rPr lang="fr-FR" altLang="fr-FR" sz="1400" dirty="0" err="1">
                <a:latin typeface="Adobe Fangsong Std R" panose="02020400000000000000" pitchFamily="18" charset="-128"/>
                <a:ea typeface="Adobe Fangsong Std R" panose="02020400000000000000" pitchFamily="18" charset="-128"/>
              </a:rPr>
              <a:t>Zähne</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zu</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greifen</a:t>
            </a:r>
            <a:r>
              <a:rPr lang="fr-FR" altLang="fr-FR" sz="1400" dirty="0">
                <a:latin typeface="Adobe Fangsong Std R" panose="02020400000000000000" pitchFamily="18" charset="-128"/>
                <a:ea typeface="Adobe Fangsong Std R" panose="02020400000000000000" pitchFamily="18" charset="-128"/>
              </a:rPr>
              <a:t>? […] Seine </a:t>
            </a:r>
            <a:r>
              <a:rPr lang="fr-FR" altLang="fr-FR" sz="1400" dirty="0" err="1">
                <a:latin typeface="Adobe Fangsong Std R" panose="02020400000000000000" pitchFamily="18" charset="-128"/>
                <a:ea typeface="Adobe Fangsong Std R" panose="02020400000000000000" pitchFamily="18" charset="-128"/>
              </a:rPr>
              <a:t>stolzen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Schuppen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sind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wie</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feste</a:t>
            </a:r>
            <a:r>
              <a:rPr lang="fr-FR" altLang="fr-FR" sz="1400" dirty="0">
                <a:latin typeface="Adobe Fangsong Std R" panose="02020400000000000000" pitchFamily="18" charset="-128"/>
                <a:ea typeface="Adobe Fangsong Std R" panose="02020400000000000000" pitchFamily="18" charset="-128"/>
              </a:rPr>
              <a:t> Schilde, </a:t>
            </a:r>
            <a:r>
              <a:rPr lang="fr-FR" altLang="fr-FR" sz="1400" dirty="0" err="1">
                <a:latin typeface="Adobe Fangsong Std R" panose="02020400000000000000" pitchFamily="18" charset="-128"/>
                <a:ea typeface="Adobe Fangsong Std R" panose="02020400000000000000" pitchFamily="18" charset="-128"/>
              </a:rPr>
              <a:t>fest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und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eng</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ineinander</a:t>
            </a:r>
            <a:r>
              <a:rPr lang="fr-FR" altLang="fr-FR" sz="1400" dirty="0">
                <a:latin typeface="Adobe Fangsong Std R" panose="02020400000000000000" pitchFamily="18" charset="-128"/>
                <a:ea typeface="Adobe Fangsong Std R" panose="02020400000000000000" pitchFamily="18" charset="-128"/>
              </a:rPr>
              <a:t>. […] </a:t>
            </a:r>
            <a:r>
              <a:rPr lang="fr-FR" altLang="fr-FR" sz="1400" dirty="0" err="1">
                <a:latin typeface="Adobe Fangsong Std R" panose="02020400000000000000" pitchFamily="18" charset="-128"/>
                <a:ea typeface="Adobe Fangsong Std R" panose="02020400000000000000" pitchFamily="18" charset="-128"/>
              </a:rPr>
              <a:t>Aus</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seinem</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Munde</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fahren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Fackeln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und</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feurige</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Funken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schießen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heraus</a:t>
            </a:r>
            <a:r>
              <a:rPr lang="fr-FR" altLang="fr-FR" sz="1400" dirty="0">
                <a:latin typeface="Adobe Fangsong Std R" panose="02020400000000000000" pitchFamily="18" charset="-128"/>
                <a:ea typeface="Adobe Fangsong Std R" panose="02020400000000000000" pitchFamily="18" charset="-128"/>
              </a:rPr>
              <a:t>. […] </a:t>
            </a:r>
            <a:r>
              <a:rPr lang="fr-FR" altLang="fr-FR" sz="1400" dirty="0" err="1">
                <a:latin typeface="Adobe Fangsong Std R" panose="02020400000000000000" pitchFamily="18" charset="-128"/>
                <a:ea typeface="Adobe Fangsong Std R" panose="02020400000000000000" pitchFamily="18" charset="-128"/>
              </a:rPr>
              <a:t>Auf</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Erden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ist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seinesgleichen</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niemand</a:t>
            </a:r>
            <a:r>
              <a:rPr lang="fr-FR" altLang="fr-FR" sz="1400" dirty="0">
                <a:latin typeface="Adobe Fangsong Std R" panose="02020400000000000000" pitchFamily="18" charset="-128"/>
                <a:ea typeface="Adobe Fangsong Std R" panose="02020400000000000000" pitchFamily="18" charset="-128"/>
              </a:rPr>
              <a:t>; er </a:t>
            </a:r>
            <a:r>
              <a:rPr lang="fr-FR" altLang="fr-FR" sz="1400" dirty="0" err="1">
                <a:latin typeface="Adobe Fangsong Std R" panose="02020400000000000000" pitchFamily="18" charset="-128"/>
                <a:ea typeface="Adobe Fangsong Std R" panose="02020400000000000000" pitchFamily="18" charset="-128"/>
              </a:rPr>
              <a:t>ist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gemacht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ohne</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Furcht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zu</a:t>
            </a:r>
            <a:r>
              <a:rPr lang="fr-FR" altLang="fr-FR" sz="1400" dirty="0">
                <a:latin typeface="Adobe Fangsong Std R" panose="02020400000000000000" pitchFamily="18" charset="-128"/>
                <a:ea typeface="Adobe Fangsong Std R" panose="02020400000000000000" pitchFamily="18" charset="-128"/>
              </a:rPr>
              <a:t> sein. Er </a:t>
            </a:r>
            <a:r>
              <a:rPr lang="fr-FR" altLang="fr-FR" sz="1400" dirty="0" err="1">
                <a:latin typeface="Adobe Fangsong Std R" panose="02020400000000000000" pitchFamily="18" charset="-128"/>
                <a:ea typeface="Adobe Fangsong Std R" panose="02020400000000000000" pitchFamily="18" charset="-128"/>
              </a:rPr>
              <a:t>verachtet</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alles</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was</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hoch</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ist</a:t>
            </a:r>
            <a:r>
              <a:rPr lang="fr-FR" altLang="fr-FR" sz="1400" dirty="0">
                <a:latin typeface="Adobe Fangsong Std R" panose="02020400000000000000" pitchFamily="18" charset="-128"/>
                <a:ea typeface="Adobe Fangsong Std R" panose="02020400000000000000" pitchFamily="18" charset="-128"/>
              </a:rPr>
              <a:t> »</a:t>
            </a:r>
          </a:p>
          <a:p>
            <a:pPr lvl="0" eaLnBrk="0" fontAlgn="base" hangingPunct="0">
              <a:spcBef>
                <a:spcPct val="0"/>
              </a:spcBef>
              <a:spcAft>
                <a:spcPct val="0"/>
              </a:spcAft>
            </a:pPr>
            <a:endParaRPr lang="fr-FR" altLang="fr-FR" sz="1400" dirty="0">
              <a:latin typeface="Adobe Fangsong Std R" panose="02020400000000000000" pitchFamily="18" charset="-128"/>
              <a:ea typeface="Adobe Fangsong Std R" panose="02020400000000000000" pitchFamily="18" charset="-128"/>
            </a:endParaRPr>
          </a:p>
          <a:p>
            <a:pPr lvl="0" algn="r" eaLnBrk="0" fontAlgn="base" hangingPunct="0">
              <a:spcBef>
                <a:spcPct val="0"/>
              </a:spcBef>
              <a:spcAft>
                <a:spcPct val="0"/>
              </a:spcAft>
            </a:pPr>
            <a:r>
              <a:rPr lang="fr-FR" altLang="fr-FR" sz="1400" dirty="0">
                <a:latin typeface="Adobe Fangsong Std R" panose="02020400000000000000" pitchFamily="18" charset="-128"/>
                <a:ea typeface="Adobe Fangsong Std R" panose="02020400000000000000" pitchFamily="18" charset="-128"/>
              </a:rPr>
              <a:t>– Luther-</a:t>
            </a:r>
            <a:r>
              <a:rPr lang="fr-FR" altLang="fr-FR" sz="1400" dirty="0" err="1">
                <a:latin typeface="Adobe Fangsong Std R" panose="02020400000000000000" pitchFamily="18" charset="-128"/>
                <a:ea typeface="Adobe Fangsong Std R" panose="02020400000000000000" pitchFamily="18" charset="-128"/>
              </a:rPr>
              <a:t>Übersetzung</a:t>
            </a:r>
            <a:r>
              <a:rPr lang="fr-FR" altLang="fr-FR" sz="1400" dirty="0">
                <a:latin typeface="Adobe Fangsong Std R" panose="02020400000000000000" pitchFamily="18" charset="-128"/>
                <a:ea typeface="Adobe Fangsong Std R" panose="02020400000000000000" pitchFamily="18" charset="-128"/>
              </a:rPr>
              <a:t> der </a:t>
            </a:r>
            <a:r>
              <a:rPr lang="fr-FR" altLang="fr-FR" sz="1400" dirty="0" err="1">
                <a:latin typeface="Adobe Fangsong Std R" panose="02020400000000000000" pitchFamily="18" charset="-128"/>
                <a:ea typeface="Adobe Fangsong Std R" panose="02020400000000000000" pitchFamily="18" charset="-128"/>
              </a:rPr>
              <a:t>Bibel</a:t>
            </a:r>
            <a:r>
              <a:rPr lang="fr-FR" altLang="fr-FR" sz="1400" dirty="0">
                <a:latin typeface="Adobe Fangsong Std R" panose="02020400000000000000" pitchFamily="18" charset="-128"/>
                <a:ea typeface="Adobe Fangsong Std R" panose="02020400000000000000" pitchFamily="18" charset="-128"/>
              </a:rPr>
              <a:t> </a:t>
            </a:r>
            <a:r>
              <a:rPr lang="fr-FR" altLang="fr-FR" sz="1400" dirty="0" err="1">
                <a:latin typeface="Adobe Fangsong Std R" panose="02020400000000000000" pitchFamily="18" charset="-128"/>
                <a:ea typeface="Adobe Fangsong Std R" panose="02020400000000000000" pitchFamily="18" charset="-128"/>
              </a:rPr>
              <a:t>von</a:t>
            </a:r>
            <a:r>
              <a:rPr lang="fr-FR" altLang="fr-FR" sz="1400" dirty="0">
                <a:latin typeface="Adobe Fangsong Std R" panose="02020400000000000000" pitchFamily="18" charset="-128"/>
                <a:ea typeface="Adobe Fangsong Std R" panose="02020400000000000000" pitchFamily="18" charset="-128"/>
              </a:rPr>
              <a:t> 1534</a:t>
            </a:r>
          </a:p>
        </p:txBody>
      </p:sp>
      <p:sp>
        <p:nvSpPr>
          <p:cNvPr id="11" name="TextBox 5"/>
          <p:cNvSpPr txBox="1"/>
          <p:nvPr/>
        </p:nvSpPr>
        <p:spPr>
          <a:xfrm>
            <a:off x="5279355" y="1802582"/>
            <a:ext cx="5465826" cy="369332"/>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LU" b="1" dirty="0">
                <a:latin typeface="Bahnschrift SemiBold SemiConden" panose="020B0502040204020203" pitchFamily="34" charset="0"/>
              </a:rPr>
              <a:t>Der Leviathan verkörpert die Allmacht des Herrschers :</a:t>
            </a:r>
          </a:p>
        </p:txBody>
      </p:sp>
      <p:pic>
        <p:nvPicPr>
          <p:cNvPr id="2" name="Picture 1"/>
          <p:cNvPicPr>
            <a:picLocks noChangeAspect="1"/>
          </p:cNvPicPr>
          <p:nvPr/>
        </p:nvPicPr>
        <p:blipFill>
          <a:blip r:embed="rId2"/>
          <a:stretch>
            <a:fillRect/>
          </a:stretch>
        </p:blipFill>
        <p:spPr>
          <a:xfrm>
            <a:off x="1502047" y="1685651"/>
            <a:ext cx="3454750" cy="4290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5279355" y="4885597"/>
            <a:ext cx="5465826" cy="1200329"/>
          </a:xfrm>
          <a:prstGeom prst="rect">
            <a:avLst/>
          </a:prstGeom>
          <a:noFill/>
        </p:spPr>
        <p:txBody>
          <a:bodyPr wrap="square" rtlCol="0">
            <a:spAutoFit/>
          </a:bodyPr>
          <a:lstStyle/>
          <a:p>
            <a:pPr marL="285750" indent="-285750">
              <a:buFont typeface="Arial" panose="020B0604020202020204" pitchFamily="34" charset="0"/>
              <a:buChar char="•"/>
            </a:pPr>
            <a:r>
              <a:rPr lang="de-LU" b="1" dirty="0">
                <a:latin typeface="Bahnschrift SemiBold SemiConden" panose="020B0502040204020203" pitchFamily="34" charset="0"/>
              </a:rPr>
              <a:t>Hobbes entwickelt ein </a:t>
            </a:r>
            <a:r>
              <a:rPr lang="de-LU" b="1" u="sng" dirty="0">
                <a:latin typeface="Bahnschrift SemiBold SemiConden" panose="020B0502040204020203" pitchFamily="34" charset="0"/>
              </a:rPr>
              <a:t>absolutistisches</a:t>
            </a:r>
            <a:r>
              <a:rPr lang="de-LU" b="1" dirty="0">
                <a:latin typeface="Bahnschrift SemiBold SemiConden" panose="020B0502040204020203" pitchFamily="34" charset="0"/>
              </a:rPr>
              <a:t> Staatsmodel</a:t>
            </a:r>
          </a:p>
          <a:p>
            <a:pPr marL="285750" indent="-285750">
              <a:buFont typeface="Arial" panose="020B0604020202020204" pitchFamily="34" charset="0"/>
              <a:buChar char="•"/>
            </a:pPr>
            <a:r>
              <a:rPr lang="de-LU" b="1" dirty="0">
                <a:latin typeface="Bahnschrift SemiBold SemiConden" panose="020B0502040204020203" pitchFamily="34" charset="0"/>
              </a:rPr>
              <a:t>Der Staat ist eine menschliche Erfindung</a:t>
            </a:r>
          </a:p>
          <a:p>
            <a:pPr marL="285750" indent="-285750">
              <a:buFont typeface="Arial" panose="020B0604020202020204" pitchFamily="34" charset="0"/>
              <a:buChar char="•"/>
            </a:pPr>
            <a:r>
              <a:rPr lang="de-LU" b="1" dirty="0">
                <a:latin typeface="Bahnschrift SemiBold SemiConden" panose="020B0502040204020203" pitchFamily="34" charset="0"/>
              </a:rPr>
              <a:t>Der Mensch ist kein “</a:t>
            </a:r>
            <a:r>
              <a:rPr lang="de-LU" b="1" dirty="0" err="1">
                <a:latin typeface="Bahnschrift SemiBold SemiConden" panose="020B0502040204020203" pitchFamily="34" charset="0"/>
              </a:rPr>
              <a:t>zoon</a:t>
            </a:r>
            <a:r>
              <a:rPr lang="de-LU" b="1" dirty="0">
                <a:latin typeface="Bahnschrift SemiBold SemiConden" panose="020B0502040204020203" pitchFamily="34" charset="0"/>
              </a:rPr>
              <a:t> politikon” und muss durch eine Staatsmacht im Zaum gehalten werden</a:t>
            </a:r>
          </a:p>
        </p:txBody>
      </p:sp>
      <p:sp>
        <p:nvSpPr>
          <p:cNvPr id="3" name="Rectangle: Rounded Corners 2">
            <a:extLst>
              <a:ext uri="{FF2B5EF4-FFF2-40B4-BE49-F238E27FC236}">
                <a16:creationId xmlns:a16="http://schemas.microsoft.com/office/drawing/2014/main" id="{F96031C1-248F-32AA-621F-BC3C0FD68624}"/>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3FAB7082-3070-6C7E-D89F-C3B6C0315654}"/>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Rounded Corners 5">
            <a:extLst>
              <a:ext uri="{FF2B5EF4-FFF2-40B4-BE49-F238E27FC236}">
                <a16:creationId xmlns:a16="http://schemas.microsoft.com/office/drawing/2014/main" id="{5730A677-B121-C02C-9E6C-85F695570C5F}"/>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E8405DE7-2466-3897-38FB-599E4474370E}"/>
              </a:ext>
            </a:extLst>
          </p:cNvPr>
          <p:cNvSpPr>
            <a:spLocks noChangeArrowheads="1"/>
          </p:cNvSpPr>
          <p:nvPr/>
        </p:nvSpPr>
        <p:spPr bwMode="auto">
          <a:xfrm>
            <a:off x="2389998" y="335080"/>
            <a:ext cx="2215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Leviathan</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2943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txBox="1"/>
          <p:nvPr/>
        </p:nvSpPr>
        <p:spPr>
          <a:xfrm>
            <a:off x="307421" y="905567"/>
            <a:ext cx="11238351" cy="584775"/>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sz="1600" dirty="0">
                <a:latin typeface="Bahnschrift SemiBold SemiConden" panose="020B0502040204020203" pitchFamily="34" charset="0"/>
              </a:rPr>
              <a:t>Der </a:t>
            </a:r>
            <a:r>
              <a:rPr lang="de-CH" sz="1600" b="1" dirty="0">
                <a:latin typeface="Bahnschrift SemiBold SemiConden" panose="020B0502040204020203" pitchFamily="34" charset="0"/>
              </a:rPr>
              <a:t>Absolutismus</a:t>
            </a:r>
            <a:r>
              <a:rPr lang="de-CH" sz="1600" dirty="0">
                <a:latin typeface="Bahnschrift SemiBold SemiConden" panose="020B0502040204020203" pitchFamily="34" charset="0"/>
              </a:rPr>
              <a:t> ist eine Regierungsform bei der ein Herrscher </a:t>
            </a:r>
            <a:r>
              <a:rPr lang="de-CH" sz="1600" b="1" u="sng" dirty="0">
                <a:latin typeface="Bahnschrift SemiBold SemiConden" panose="020B0502040204020203" pitchFamily="34" charset="0"/>
              </a:rPr>
              <a:t>vollständig über die souveräne Ausübung aller Staatsgewalt verfügt</a:t>
            </a:r>
            <a:r>
              <a:rPr lang="de-CH" sz="1600" dirty="0">
                <a:latin typeface="Bahnschrift SemiBold SemiConden" panose="020B0502040204020203" pitchFamily="34" charset="0"/>
              </a:rPr>
              <a:t> und selbst </a:t>
            </a:r>
            <a:r>
              <a:rPr lang="de-CH" sz="1600" dirty="0">
                <a:solidFill>
                  <a:srgbClr val="A3B6B9"/>
                </a:solidFill>
                <a:latin typeface="Bahnschrift SemiBold SemiConden" panose="020B0502040204020203" pitchFamily="34" charset="0"/>
              </a:rPr>
              <a:t>über dem Gesetz steht</a:t>
            </a:r>
            <a:r>
              <a:rPr lang="de-CH" sz="1600" dirty="0">
                <a:latin typeface="Bahnschrift SemiBold SemiConden" panose="020B0502040204020203" pitchFamily="34" charset="0"/>
              </a:rPr>
              <a:t>.</a:t>
            </a:r>
            <a:endParaRPr lang="de-LU" sz="1600" i="1" dirty="0">
              <a:latin typeface="Bahnschrift SemiBold SemiConden" panose="020B0502040204020203" pitchFamily="34" charset="0"/>
            </a:endParaRPr>
          </a:p>
        </p:txBody>
      </p:sp>
      <p:pic>
        <p:nvPicPr>
          <p:cNvPr id="4" name="Picture 3"/>
          <p:cNvPicPr>
            <a:picLocks noChangeAspect="1"/>
          </p:cNvPicPr>
          <p:nvPr/>
        </p:nvPicPr>
        <p:blipFill>
          <a:blip r:embed="rId2"/>
          <a:stretch>
            <a:fillRect/>
          </a:stretch>
        </p:blipFill>
        <p:spPr>
          <a:xfrm>
            <a:off x="592157" y="1772476"/>
            <a:ext cx="3164192" cy="4136929"/>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Rounded Corners 5">
            <a:extLst>
              <a:ext uri="{FF2B5EF4-FFF2-40B4-BE49-F238E27FC236}">
                <a16:creationId xmlns:a16="http://schemas.microsoft.com/office/drawing/2014/main" id="{B6F6E3C6-FAB8-445A-133A-55946D81AE34}"/>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845727A4-D1D1-A8D3-73E6-C9EDEEAC1425}"/>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11" name="Rectangle: Rounded Corners 10">
            <a:extLst>
              <a:ext uri="{FF2B5EF4-FFF2-40B4-BE49-F238E27FC236}">
                <a16:creationId xmlns:a16="http://schemas.microsoft.com/office/drawing/2014/main" id="{68867348-5CC3-82FC-0653-163F205565D2}"/>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7E6365E3-FE91-78AE-FEF4-31CBA21231F4}"/>
              </a:ext>
            </a:extLst>
          </p:cNvPr>
          <p:cNvSpPr>
            <a:spLocks noChangeArrowheads="1"/>
          </p:cNvSpPr>
          <p:nvPr/>
        </p:nvSpPr>
        <p:spPr bwMode="auto">
          <a:xfrm>
            <a:off x="2389998" y="335080"/>
            <a:ext cx="2215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Absolutismus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pic>
        <p:nvPicPr>
          <p:cNvPr id="4098" name="Picture 2" descr="The macho pursuits of Russian President Vladimir Putin Photos | Image #101  - ABC News">
            <a:extLst>
              <a:ext uri="{FF2B5EF4-FFF2-40B4-BE49-F238E27FC236}">
                <a16:creationId xmlns:a16="http://schemas.microsoft.com/office/drawing/2014/main" id="{D04FA2E7-F278-34F3-2617-F3E452943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36317">
            <a:off x="8080352" y="1578042"/>
            <a:ext cx="3075353" cy="4611429"/>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8C06185C-4EC9-156C-1F12-3AA4A95FA5CC}"/>
              </a:ext>
            </a:extLst>
          </p:cNvPr>
          <p:cNvPicPr>
            <a:picLocks noChangeAspect="1"/>
          </p:cNvPicPr>
          <p:nvPr/>
        </p:nvPicPr>
        <p:blipFill>
          <a:blip r:embed="rId4"/>
          <a:stretch>
            <a:fillRect/>
          </a:stretch>
        </p:blipFill>
        <p:spPr>
          <a:xfrm>
            <a:off x="3812289" y="1458258"/>
            <a:ext cx="4755292" cy="5846571"/>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211" b="20311"/>
          <a:stretch/>
        </p:blipFill>
        <p:spPr>
          <a:xfrm>
            <a:off x="0" y="0"/>
            <a:ext cx="12192000" cy="6901728"/>
          </a:xfrm>
          <a:prstGeom prst="rect">
            <a:avLst/>
          </a:prstGeom>
        </p:spPr>
      </p:pic>
      <p:sp>
        <p:nvSpPr>
          <p:cNvPr id="9" name="TextBox 9"/>
          <p:cNvSpPr txBox="1"/>
          <p:nvPr/>
        </p:nvSpPr>
        <p:spPr>
          <a:xfrm>
            <a:off x="3951476" y="5722314"/>
            <a:ext cx="5266690"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LU" b="1" dirty="0">
                <a:solidFill>
                  <a:schemeClr val="bg1"/>
                </a:solidFill>
                <a:sym typeface="Wingdings" panose="05000000000000000000" pitchFamily="2" charset="2"/>
              </a:rPr>
              <a:t> Hauptaufgabe des Monarchen ist die Bewahrung des inneren Friedens und der Sicherheit</a:t>
            </a:r>
            <a:endParaRPr lang="de-LU" b="1" dirty="0">
              <a:solidFill>
                <a:schemeClr val="bg1"/>
              </a:solidFill>
            </a:endParaRPr>
          </a:p>
        </p:txBody>
      </p:sp>
    </p:spTree>
    <p:extLst>
      <p:ext uri="{BB962C8B-B14F-4D97-AF65-F5344CB8AC3E}">
        <p14:creationId xmlns:p14="http://schemas.microsoft.com/office/powerpoint/2010/main" val="193484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txBox="1"/>
          <p:nvPr/>
        </p:nvSpPr>
        <p:spPr>
          <a:xfrm>
            <a:off x="481263" y="984215"/>
            <a:ext cx="11161295" cy="646331"/>
          </a:xfrm>
          <a:prstGeom prst="rect">
            <a:avLst/>
          </a:prstGeom>
          <a:solidFill>
            <a:srgbClr val="A3B6B9"/>
          </a:solid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de-CH" dirty="0">
                <a:latin typeface="Bahnschrift SemiBold SemiConden" panose="020B0502040204020203" pitchFamily="34" charset="0"/>
              </a:rPr>
              <a:t>Es liegen in der menschlichen Natur drei hauptsächliche Konfliktursachen: </a:t>
            </a:r>
            <a:r>
              <a:rPr lang="de-CH" b="1" u="sng" dirty="0">
                <a:latin typeface="Bahnschrift SemiBold SemiConden" panose="020B0502040204020203" pitchFamily="34" charset="0"/>
              </a:rPr>
              <a:t>Erstens </a:t>
            </a:r>
            <a:r>
              <a:rPr lang="de-CH" b="1" i="1" u="sng" dirty="0">
                <a:latin typeface="Bahnschrift SemiBold SemiConden" panose="020B0502040204020203" pitchFamily="34" charset="0"/>
              </a:rPr>
              <a:t>Konkurrenz</a:t>
            </a:r>
            <a:r>
              <a:rPr lang="de-CH" b="1" u="sng" dirty="0">
                <a:latin typeface="Bahnschrift SemiBold SemiConden" panose="020B0502040204020203" pitchFamily="34" charset="0"/>
              </a:rPr>
              <a:t>, zweitens </a:t>
            </a:r>
            <a:r>
              <a:rPr lang="de-CH" b="1" i="1" u="sng" dirty="0">
                <a:latin typeface="Bahnschrift SemiBold SemiConden" panose="020B0502040204020203" pitchFamily="34" charset="0"/>
              </a:rPr>
              <a:t>Misstrauen</a:t>
            </a:r>
            <a:r>
              <a:rPr lang="de-CH" b="1" u="sng" dirty="0">
                <a:latin typeface="Bahnschrift SemiBold SemiConden" panose="020B0502040204020203" pitchFamily="34" charset="0"/>
              </a:rPr>
              <a:t>, drittens </a:t>
            </a:r>
            <a:r>
              <a:rPr lang="de-CH" b="1" i="1" u="sng" dirty="0">
                <a:latin typeface="Bahnschrift SemiBold SemiConden" panose="020B0502040204020203" pitchFamily="34" charset="0"/>
              </a:rPr>
              <a:t>Ruhmsucht</a:t>
            </a:r>
            <a:r>
              <a:rPr lang="de-CH" dirty="0">
                <a:latin typeface="Bahnschrift SemiBold SemiConden" panose="020B0502040204020203" pitchFamily="34" charset="0"/>
              </a:rPr>
              <a:t>. […] Das menschliche Leben ist </a:t>
            </a:r>
            <a:r>
              <a:rPr lang="de-CH" i="1" dirty="0">
                <a:latin typeface="Bahnschrift SemiBold SemiConden" panose="020B0502040204020203" pitchFamily="34" charset="0"/>
              </a:rPr>
              <a:t>einsam</a:t>
            </a:r>
            <a:r>
              <a:rPr lang="de-CH" dirty="0">
                <a:latin typeface="Bahnschrift SemiBold SemiConden" panose="020B0502040204020203" pitchFamily="34" charset="0"/>
              </a:rPr>
              <a:t>, </a:t>
            </a:r>
            <a:r>
              <a:rPr lang="de-CH" i="1" dirty="0">
                <a:latin typeface="Bahnschrift SemiBold SemiConden" panose="020B0502040204020203" pitchFamily="34" charset="0"/>
              </a:rPr>
              <a:t>armselig</a:t>
            </a:r>
            <a:r>
              <a:rPr lang="de-CH" dirty="0">
                <a:latin typeface="Bahnschrift SemiBold SemiConden" panose="020B0502040204020203" pitchFamily="34" charset="0"/>
              </a:rPr>
              <a:t>, </a:t>
            </a:r>
            <a:r>
              <a:rPr lang="de-CH" i="1" dirty="0">
                <a:latin typeface="Bahnschrift SemiBold SemiConden" panose="020B0502040204020203" pitchFamily="34" charset="0"/>
              </a:rPr>
              <a:t>ekelhaft</a:t>
            </a:r>
            <a:r>
              <a:rPr lang="de-CH" dirty="0">
                <a:latin typeface="Bahnschrift SemiBold SemiConden" panose="020B0502040204020203" pitchFamily="34" charset="0"/>
              </a:rPr>
              <a:t>, </a:t>
            </a:r>
            <a:r>
              <a:rPr lang="de-CH" i="1" dirty="0">
                <a:latin typeface="Bahnschrift SemiBold SemiConden" panose="020B0502040204020203" pitchFamily="34" charset="0"/>
              </a:rPr>
              <a:t>tierisch </a:t>
            </a:r>
            <a:r>
              <a:rPr lang="de-CH" dirty="0">
                <a:latin typeface="Bahnschrift SemiBold SemiConden" panose="020B0502040204020203" pitchFamily="34" charset="0"/>
              </a:rPr>
              <a:t>und </a:t>
            </a:r>
            <a:r>
              <a:rPr lang="de-CH" i="1" dirty="0">
                <a:latin typeface="Bahnschrift SemiBold SemiConden" panose="020B0502040204020203" pitchFamily="34" charset="0"/>
              </a:rPr>
              <a:t>kurz</a:t>
            </a:r>
            <a:r>
              <a:rPr lang="de-CH" dirty="0">
                <a:latin typeface="Bahnschrift SemiBold SemiConden" panose="020B0502040204020203" pitchFamily="34" charset="0"/>
              </a:rPr>
              <a:t>. </a:t>
            </a:r>
            <a:endParaRPr lang="de-LU" i="1" dirty="0">
              <a:latin typeface="Bahnschrift SemiBold SemiConden" panose="020B0502040204020203" pitchFamily="34" charset="0"/>
            </a:endParaRPr>
          </a:p>
        </p:txBody>
      </p:sp>
      <p:sp>
        <p:nvSpPr>
          <p:cNvPr id="11" name="TextBox 5"/>
          <p:cNvSpPr txBox="1"/>
          <p:nvPr/>
        </p:nvSpPr>
        <p:spPr>
          <a:xfrm>
            <a:off x="4849092" y="2174307"/>
            <a:ext cx="5466195" cy="1754326"/>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buFont typeface="Arial" panose="020B0604020202020204" pitchFamily="34" charset="0"/>
              <a:buChar char="•"/>
            </a:pPr>
            <a:r>
              <a:rPr lang="de-LU" dirty="0">
                <a:latin typeface="Bahnschrift SemiBold SemiConden" panose="020B0502040204020203" pitchFamily="34" charset="0"/>
              </a:rPr>
              <a:t>Der Naturzustand ist keine historische Epoche, sondern ein </a:t>
            </a:r>
            <a:r>
              <a:rPr lang="de-LU" dirty="0">
                <a:solidFill>
                  <a:srgbClr val="A3B6B9"/>
                </a:solidFill>
                <a:latin typeface="Bahnschrift SemiBold SemiConden" panose="020B0502040204020203" pitchFamily="34" charset="0"/>
              </a:rPr>
              <a:t>fiktiver Zustand</a:t>
            </a:r>
            <a:r>
              <a:rPr lang="de-LU" dirty="0">
                <a:latin typeface="Bahnschrift SemiBold SemiConden" panose="020B0502040204020203" pitchFamily="34" charset="0"/>
              </a:rPr>
              <a:t> </a:t>
            </a:r>
            <a:r>
              <a:rPr lang="de-LU" dirty="0">
                <a:solidFill>
                  <a:srgbClr val="A3B6B9"/>
                </a:solidFill>
                <a:latin typeface="Bahnschrift SemiBold SemiConden" panose="020B0502040204020203" pitchFamily="34" charset="0"/>
              </a:rPr>
              <a:t>ohne gesellschaftliche Organisation und Regeln</a:t>
            </a:r>
          </a:p>
          <a:p>
            <a:pPr algn="just"/>
            <a:endParaRPr lang="de-LU" u="sng" dirty="0">
              <a:latin typeface="Bahnschrift SemiBold SemiConden" panose="020B0502040204020203" pitchFamily="34" charset="0"/>
            </a:endParaRPr>
          </a:p>
          <a:p>
            <a:pPr marL="285750" indent="-285750" algn="just">
              <a:buFont typeface="Arial" panose="020B0604020202020204" pitchFamily="34" charset="0"/>
              <a:buChar char="•"/>
            </a:pPr>
            <a:r>
              <a:rPr lang="de-LU" dirty="0">
                <a:latin typeface="Bahnschrift SemiBold SemiConden" panose="020B0502040204020203" pitchFamily="34" charset="0"/>
              </a:rPr>
              <a:t>Hobbes bezeichnet den Naturzustand als </a:t>
            </a:r>
            <a:r>
              <a:rPr lang="de-LU" u="sng" dirty="0">
                <a:latin typeface="Bahnschrift SemiBold SemiConden" panose="020B0502040204020203" pitchFamily="34" charset="0"/>
              </a:rPr>
              <a:t>negativer</a:t>
            </a:r>
            <a:r>
              <a:rPr lang="de-LU" dirty="0">
                <a:latin typeface="Bahnschrift SemiBold SemiConden" panose="020B0502040204020203" pitchFamily="34" charset="0"/>
              </a:rPr>
              <a:t> Zustand, es herrscht ein „</a:t>
            </a:r>
            <a:r>
              <a:rPr lang="de-LU" dirty="0">
                <a:solidFill>
                  <a:srgbClr val="A3B6B9"/>
                </a:solidFill>
                <a:latin typeface="Bahnschrift SemiBold SemiConden" panose="020B0502040204020203" pitchFamily="34" charset="0"/>
              </a:rPr>
              <a:t>Krieg aller gegen alle</a:t>
            </a:r>
            <a:r>
              <a:rPr lang="de-LU" dirty="0">
                <a:latin typeface="Bahnschrift SemiBold SemiConden" panose="020B0502040204020203" pitchFamily="34" charset="0"/>
              </a:rPr>
              <a:t>“</a:t>
            </a:r>
          </a:p>
        </p:txBody>
      </p:sp>
      <p:pic>
        <p:nvPicPr>
          <p:cNvPr id="3" name="Picture 2"/>
          <p:cNvPicPr>
            <a:picLocks noChangeAspect="1"/>
          </p:cNvPicPr>
          <p:nvPr/>
        </p:nvPicPr>
        <p:blipFill>
          <a:blip r:embed="rId2"/>
          <a:stretch>
            <a:fillRect/>
          </a:stretch>
        </p:blipFill>
        <p:spPr>
          <a:xfrm>
            <a:off x="727432" y="2116395"/>
            <a:ext cx="3809113" cy="3135192"/>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4849092" y="4070705"/>
            <a:ext cx="5466195" cy="2585323"/>
          </a:xfrm>
          <a:prstGeom prst="rect">
            <a:avLst/>
          </a:prstGeom>
          <a:noFill/>
        </p:spPr>
        <p:txBody>
          <a:bodyPr wrap="square" rtlCol="0">
            <a:spAutoFit/>
          </a:bodyPr>
          <a:lstStyle/>
          <a:p>
            <a:pPr algn="just"/>
            <a:r>
              <a:rPr lang="de-LU" b="1" dirty="0">
                <a:latin typeface="Bahnschrift SemiBold SemiConden" panose="020B0502040204020203" pitchFamily="34" charset="0"/>
              </a:rPr>
              <a:t>3 Konfliktursachen der menschlichen Natur :</a:t>
            </a:r>
          </a:p>
          <a:p>
            <a:endParaRPr lang="de-LU" b="1" dirty="0">
              <a:latin typeface="Bahnschrift SemiBold SemiConden" panose="020B0502040204020203" pitchFamily="34" charset="0"/>
            </a:endParaRPr>
          </a:p>
          <a:p>
            <a:pPr marL="800100" lvl="1" indent="-342900">
              <a:buFont typeface="+mj-lt"/>
              <a:buAutoNum type="alphaLcParenR"/>
            </a:pPr>
            <a:r>
              <a:rPr lang="de-LU" b="1" dirty="0">
                <a:latin typeface="Bahnschrift SemiBold SemiConden" panose="020B0502040204020203" pitchFamily="34" charset="0"/>
              </a:rPr>
              <a:t>Ruhmsucht: </a:t>
            </a:r>
            <a:r>
              <a:rPr lang="de-LU" dirty="0">
                <a:latin typeface="Bahnschrift SemiBold SemiConden" panose="020B0502040204020203" pitchFamily="34" charset="0"/>
              </a:rPr>
              <a:t>Der egoistische Mensch strebt von Natur aus nach Ansehen und Anerkennung</a:t>
            </a:r>
          </a:p>
          <a:p>
            <a:pPr marL="800100" lvl="1" indent="-342900">
              <a:buFont typeface="+mj-lt"/>
              <a:buAutoNum type="alphaLcParenR"/>
            </a:pPr>
            <a:r>
              <a:rPr lang="de-LU" b="1" dirty="0">
                <a:latin typeface="Bahnschrift SemiBold SemiConden" panose="020B0502040204020203" pitchFamily="34" charset="0"/>
              </a:rPr>
              <a:t>Misstrauen: </a:t>
            </a:r>
            <a:r>
              <a:rPr lang="de-LU" dirty="0">
                <a:latin typeface="Bahnschrift SemiBold SemiConden" panose="020B0502040204020203" pitchFamily="34" charset="0"/>
              </a:rPr>
              <a:t>Entsteht aus Konkurrenzdenken Selbstschutz und Besitzanspruch</a:t>
            </a:r>
          </a:p>
          <a:p>
            <a:pPr marL="800100" lvl="1" indent="-342900">
              <a:buFont typeface="+mj-lt"/>
              <a:buAutoNum type="alphaLcParenR"/>
            </a:pPr>
            <a:r>
              <a:rPr lang="de-LU" b="1" dirty="0">
                <a:latin typeface="Bahnschrift SemiBold SemiConden" panose="020B0502040204020203" pitchFamily="34" charset="0"/>
              </a:rPr>
              <a:t>Konkurrenzkampf: </a:t>
            </a:r>
            <a:r>
              <a:rPr lang="de-DE" dirty="0">
                <a:latin typeface="Bahnschrift SemiBold SemiConden" panose="020B0502040204020203" pitchFamily="34" charset="0"/>
              </a:rPr>
              <a:t>Seine Triebe veranlassen den Menschen nach allem und nach immer mehr zu streben</a:t>
            </a:r>
            <a:endParaRPr lang="de-LU" b="1" dirty="0">
              <a:latin typeface="Bahnschrift SemiBold SemiConden" panose="020B0502040204020203" pitchFamily="34" charset="0"/>
            </a:endParaRPr>
          </a:p>
        </p:txBody>
      </p:sp>
      <p:sp>
        <p:nvSpPr>
          <p:cNvPr id="2" name="Rectangle: Rounded Corners 1">
            <a:extLst>
              <a:ext uri="{FF2B5EF4-FFF2-40B4-BE49-F238E27FC236}">
                <a16:creationId xmlns:a16="http://schemas.microsoft.com/office/drawing/2014/main" id="{75A0CDC8-E954-5054-66D8-6F8C909581B7}"/>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9DA9A635-FBF4-E532-6831-62A874E0C54F}"/>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Rounded Corners 5">
            <a:extLst>
              <a:ext uri="{FF2B5EF4-FFF2-40B4-BE49-F238E27FC236}">
                <a16:creationId xmlns:a16="http://schemas.microsoft.com/office/drawing/2014/main" id="{B3042638-6CC5-04B6-5255-B01FDC1729F7}"/>
              </a:ext>
            </a:extLst>
          </p:cNvPr>
          <p:cNvSpPr/>
          <p:nvPr/>
        </p:nvSpPr>
        <p:spPr>
          <a:xfrm>
            <a:off x="2311909"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B41FA026-04CE-431F-1878-A6F85A23BA60}"/>
              </a:ext>
            </a:extLst>
          </p:cNvPr>
          <p:cNvSpPr>
            <a:spLocks noChangeArrowheads="1"/>
          </p:cNvSpPr>
          <p:nvPr/>
        </p:nvSpPr>
        <p:spPr bwMode="auto">
          <a:xfrm>
            <a:off x="2389998" y="335080"/>
            <a:ext cx="2215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Naturzustand</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3453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5"/>
          <p:cNvSpPr txBox="1"/>
          <p:nvPr/>
        </p:nvSpPr>
        <p:spPr>
          <a:xfrm>
            <a:off x="5060237" y="1443690"/>
            <a:ext cx="5466195" cy="3360022"/>
          </a:xfrm>
          <a:prstGeom prst="rect">
            <a:avLst/>
          </a:prstGeom>
          <a:noFill/>
        </p:spPr>
        <p:txBody>
          <a:bodyPr wrap="square" rtlCol="0">
            <a:spAutoFit/>
          </a:bodyPr>
          <a:lstStyle>
            <a:defPPr>
              <a:defRPr lang="lb-L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50000"/>
              </a:lnSpc>
              <a:buFont typeface="Arial" panose="020B0604020202020204" pitchFamily="34" charset="0"/>
              <a:buChar char="•"/>
            </a:pPr>
            <a:r>
              <a:rPr lang="de-DE" dirty="0">
                <a:latin typeface="Bahnschrift SemiBold SemiConden" panose="020B0502040204020203" pitchFamily="34" charset="0"/>
              </a:rPr>
              <a:t>Hobbes Befürchtung über die menschliche Gesellschaft war, dass </a:t>
            </a:r>
            <a:r>
              <a:rPr lang="de-DE" dirty="0">
                <a:solidFill>
                  <a:srgbClr val="A3B6B9"/>
                </a:solidFill>
                <a:latin typeface="Bahnschrift SemiBold SemiConden" panose="020B0502040204020203" pitchFamily="34" charset="0"/>
              </a:rPr>
              <a:t>alle Menschen von Natur aus böse </a:t>
            </a:r>
            <a:r>
              <a:rPr lang="de-DE" b="1" dirty="0">
                <a:latin typeface="Bahnschrift SemiBold SemiConden" panose="020B0502040204020203" pitchFamily="34" charset="0"/>
              </a:rPr>
              <a:t>sein könnten</a:t>
            </a:r>
            <a:r>
              <a:rPr lang="de-DE" dirty="0">
                <a:latin typeface="Bahnschrift SemiBold SemiConden" panose="020B0502040204020203" pitchFamily="34" charset="0"/>
              </a:rPr>
              <a:t>. </a:t>
            </a:r>
          </a:p>
          <a:p>
            <a:pPr marL="285750" indent="-285750" algn="just">
              <a:lnSpc>
                <a:spcPct val="150000"/>
              </a:lnSpc>
              <a:buFont typeface="Arial" panose="020B0604020202020204" pitchFamily="34" charset="0"/>
              <a:buChar char="•"/>
            </a:pPr>
            <a:endParaRPr lang="de-DE" dirty="0">
              <a:latin typeface="Bahnschrift SemiBold SemiConden" panose="020B0502040204020203" pitchFamily="34" charset="0"/>
            </a:endParaRPr>
          </a:p>
          <a:p>
            <a:pPr marL="285750" indent="-285750" algn="just">
              <a:lnSpc>
                <a:spcPct val="150000"/>
              </a:lnSpc>
              <a:buFont typeface="Arial" panose="020B0604020202020204" pitchFamily="34" charset="0"/>
              <a:buChar char="•"/>
            </a:pPr>
            <a:r>
              <a:rPr lang="de-DE" dirty="0">
                <a:latin typeface="Bahnschrift SemiBold SemiConden" panose="020B0502040204020203" pitchFamily="34" charset="0"/>
              </a:rPr>
              <a:t>Demnach ist der Mensch nur ein </a:t>
            </a:r>
            <a:r>
              <a:rPr lang="de-DE" b="1" dirty="0">
                <a:solidFill>
                  <a:srgbClr val="A3B6B9"/>
                </a:solidFill>
                <a:latin typeface="Bahnschrift SemiBold SemiConden" panose="020B0502040204020203" pitchFamily="34" charset="0"/>
              </a:rPr>
              <a:t>Egoist</a:t>
            </a:r>
            <a:r>
              <a:rPr lang="de-DE" dirty="0">
                <a:latin typeface="Bahnschrift SemiBold SemiConden" panose="020B0502040204020203" pitchFamily="34" charset="0"/>
              </a:rPr>
              <a:t>, der überwiegend nach </a:t>
            </a:r>
            <a:r>
              <a:rPr lang="de-DE" b="1" dirty="0">
                <a:latin typeface="Bahnschrift SemiBold SemiConden" panose="020B0502040204020203" pitchFamily="34" charset="0"/>
              </a:rPr>
              <a:t>seinem eigenen Vorteil </a:t>
            </a:r>
            <a:r>
              <a:rPr lang="de-DE" dirty="0">
                <a:latin typeface="Bahnschrift SemiBold SemiConden" panose="020B0502040204020203" pitchFamily="34" charset="0"/>
              </a:rPr>
              <a:t>strebt, nach </a:t>
            </a:r>
            <a:r>
              <a:rPr lang="de-DE" b="1" dirty="0">
                <a:solidFill>
                  <a:srgbClr val="A3B6B9"/>
                </a:solidFill>
                <a:latin typeface="Bahnschrift SemiBold SemiConden" panose="020B0502040204020203" pitchFamily="34" charset="0"/>
              </a:rPr>
              <a:t>Erhaltung seiner Existenz </a:t>
            </a:r>
            <a:r>
              <a:rPr lang="de-DE" dirty="0">
                <a:latin typeface="Bahnschrift SemiBold SemiConden" panose="020B0502040204020203" pitchFamily="34" charset="0"/>
              </a:rPr>
              <a:t>und nach </a:t>
            </a:r>
            <a:r>
              <a:rPr lang="de-DE" b="1" dirty="0">
                <a:latin typeface="Bahnschrift SemiBold SemiConden" panose="020B0502040204020203" pitchFamily="34" charset="0"/>
              </a:rPr>
              <a:t>dem Besitz möglichst vieler materieller Güter</a:t>
            </a:r>
            <a:r>
              <a:rPr lang="de-DE" dirty="0">
                <a:latin typeface="Bahnschrift SemiBold SemiConden" panose="020B0502040204020203" pitchFamily="34" charset="0"/>
              </a:rPr>
              <a:t>. </a:t>
            </a:r>
            <a:endParaRPr lang="de-LU" u="sng" dirty="0">
              <a:latin typeface="Bahnschrift SemiBold SemiConden" panose="020B0502040204020203" pitchFamily="34" charset="0"/>
            </a:endParaRPr>
          </a:p>
        </p:txBody>
      </p:sp>
      <p:grpSp>
        <p:nvGrpSpPr>
          <p:cNvPr id="12" name="Group 11">
            <a:extLst>
              <a:ext uri="{FF2B5EF4-FFF2-40B4-BE49-F238E27FC236}">
                <a16:creationId xmlns:a16="http://schemas.microsoft.com/office/drawing/2014/main" id="{E4667D34-8EAF-0758-ABFC-9B6CE3771DF2}"/>
              </a:ext>
            </a:extLst>
          </p:cNvPr>
          <p:cNvGrpSpPr/>
          <p:nvPr/>
        </p:nvGrpSpPr>
        <p:grpSpPr>
          <a:xfrm>
            <a:off x="753501" y="5083337"/>
            <a:ext cx="9800402" cy="1504435"/>
            <a:chOff x="753501" y="5083337"/>
            <a:chExt cx="9800402" cy="1504435"/>
          </a:xfrm>
        </p:grpSpPr>
        <p:sp>
          <p:nvSpPr>
            <p:cNvPr id="10" name="Rectangle: Rounded Corners 9">
              <a:extLst>
                <a:ext uri="{FF2B5EF4-FFF2-40B4-BE49-F238E27FC236}">
                  <a16:creationId xmlns:a16="http://schemas.microsoft.com/office/drawing/2014/main" id="{8B79337A-97A1-21DD-6DB1-B6EA16DB3480}"/>
                </a:ext>
              </a:extLst>
            </p:cNvPr>
            <p:cNvSpPr/>
            <p:nvPr/>
          </p:nvSpPr>
          <p:spPr>
            <a:xfrm>
              <a:off x="753501" y="5083337"/>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TextBox 4"/>
            <p:cNvSpPr txBox="1"/>
            <p:nvPr/>
          </p:nvSpPr>
          <p:spPr>
            <a:xfrm>
              <a:off x="977191" y="5110444"/>
              <a:ext cx="9576712" cy="1477328"/>
            </a:xfrm>
            <a:prstGeom prst="rect">
              <a:avLst/>
            </a:prstGeom>
            <a:noFill/>
          </p:spPr>
          <p:txBody>
            <a:bodyPr wrap="square" rtlCol="0">
              <a:spAutoFit/>
            </a:bodyPr>
            <a:lstStyle/>
            <a:p>
              <a:r>
                <a:rPr lang="de-DE" b="1" dirty="0">
                  <a:solidFill>
                    <a:schemeClr val="bg1">
                      <a:lumMod val="95000"/>
                    </a:schemeClr>
                  </a:solidFill>
                  <a:latin typeface="Bahnschrift SemiBold SemiConden" panose="020B0502040204020203" pitchFamily="34" charset="0"/>
                  <a:sym typeface="Wingdings" panose="05000000000000000000" pitchFamily="2" charset="2"/>
                </a:rPr>
                <a:t>Realist oder Misanthrop?</a:t>
              </a:r>
            </a:p>
            <a:p>
              <a:endParaRPr lang="de-DE" dirty="0">
                <a:latin typeface="Bahnschrift SemiBold SemiConden" panose="020B0502040204020203" pitchFamily="34" charset="0"/>
                <a:sym typeface="Wingdings" panose="05000000000000000000" pitchFamily="2" charset="2"/>
              </a:endParaRPr>
            </a:p>
            <a:p>
              <a:r>
                <a:rPr lang="de-DE" dirty="0">
                  <a:latin typeface="Bahnschrift SemiBold SemiConden" panose="020B0502040204020203" pitchFamily="34" charset="0"/>
                  <a:sym typeface="Wingdings" panose="05000000000000000000" pitchFamily="2" charset="2"/>
                </a:rPr>
                <a:t> </a:t>
              </a:r>
              <a:r>
                <a:rPr lang="de-DE" dirty="0">
                  <a:latin typeface="Bahnschrift SemiBold SemiConden" panose="020B0502040204020203" pitchFamily="34" charset="0"/>
                </a:rPr>
                <a:t>Kritiker werfen Thomas Hobbes gerne vor, er sei ein </a:t>
              </a:r>
              <a:r>
                <a:rPr lang="de-DE" b="1" u="sng" dirty="0">
                  <a:latin typeface="Bahnschrift SemiBold SemiConden" panose="020B0502040204020203" pitchFamily="34" charset="0"/>
                </a:rPr>
                <a:t>Misanthrop</a:t>
              </a:r>
              <a:r>
                <a:rPr lang="de-DE" dirty="0">
                  <a:latin typeface="Bahnschrift SemiBold SemiConden" panose="020B0502040204020203" pitchFamily="34" charset="0"/>
                </a:rPr>
                <a:t> gewesen, also ein Menschenfeind. </a:t>
              </a:r>
            </a:p>
            <a:p>
              <a:endParaRPr lang="de-DE" dirty="0">
                <a:latin typeface="Bahnschrift SemiBold SemiConden" panose="020B0502040204020203" pitchFamily="34" charset="0"/>
              </a:endParaRPr>
            </a:p>
            <a:p>
              <a:r>
                <a:rPr lang="de-DE" dirty="0">
                  <a:latin typeface="Bahnschrift SemiBold SemiConden" panose="020B0502040204020203" pitchFamily="34" charset="0"/>
                  <a:sym typeface="Wingdings" panose="05000000000000000000" pitchFamily="2" charset="2"/>
                </a:rPr>
                <a:t> </a:t>
              </a:r>
              <a:r>
                <a:rPr lang="de-DE" dirty="0">
                  <a:latin typeface="Bahnschrift SemiBold SemiConden" panose="020B0502040204020203" pitchFamily="34" charset="0"/>
                </a:rPr>
                <a:t>Wohlgesonnene Kritiker erwidern darauf, er sei einfach nur </a:t>
              </a:r>
              <a:r>
                <a:rPr lang="de-DE" b="1" u="sng" dirty="0">
                  <a:latin typeface="Bahnschrift SemiBold SemiConden" panose="020B0502040204020203" pitchFamily="34" charset="0"/>
                </a:rPr>
                <a:t>realistisch</a:t>
              </a:r>
              <a:r>
                <a:rPr lang="de-DE" dirty="0">
                  <a:latin typeface="Bahnschrift SemiBold SemiConden" panose="020B0502040204020203" pitchFamily="34" charset="0"/>
                </a:rPr>
                <a:t> gewesen.</a:t>
              </a:r>
              <a:endParaRPr lang="de-LU" b="1" dirty="0">
                <a:latin typeface="Bahnschrift SemiBold SemiConden" panose="020B0502040204020203" pitchFamily="34" charset="0"/>
              </a:endParaRPr>
            </a:p>
          </p:txBody>
        </p:sp>
      </p:grpSp>
      <p:pic>
        <p:nvPicPr>
          <p:cNvPr id="2" name="Picture 1"/>
          <p:cNvPicPr>
            <a:picLocks noChangeAspect="1"/>
          </p:cNvPicPr>
          <p:nvPr/>
        </p:nvPicPr>
        <p:blipFill>
          <a:blip r:embed="rId2"/>
          <a:stretch>
            <a:fillRect/>
          </a:stretch>
        </p:blipFill>
        <p:spPr>
          <a:xfrm>
            <a:off x="806069" y="1317739"/>
            <a:ext cx="3862037" cy="2724458"/>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Rectangle: Rounded Corners 2">
            <a:extLst>
              <a:ext uri="{FF2B5EF4-FFF2-40B4-BE49-F238E27FC236}">
                <a16:creationId xmlns:a16="http://schemas.microsoft.com/office/drawing/2014/main" id="{42D880E1-9B31-F88C-73E3-94291AD95915}"/>
              </a:ext>
            </a:extLst>
          </p:cNvPr>
          <p:cNvSpPr/>
          <p:nvPr/>
        </p:nvSpPr>
        <p:spPr>
          <a:xfrm>
            <a:off x="307421" y="307974"/>
            <a:ext cx="1939955" cy="423545"/>
          </a:xfrm>
          <a:prstGeom prst="roundRect">
            <a:avLst/>
          </a:prstGeom>
          <a:solidFill>
            <a:srgbClr val="7390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Rectangle 3">
            <a:extLst>
              <a:ext uri="{FF2B5EF4-FFF2-40B4-BE49-F238E27FC236}">
                <a16:creationId xmlns:a16="http://schemas.microsoft.com/office/drawing/2014/main" id="{57DD669E-3EDF-E3F4-B359-CF41D150A78F}"/>
              </a:ext>
            </a:extLst>
          </p:cNvPr>
          <p:cNvSpPr>
            <a:spLocks noChangeArrowheads="1"/>
          </p:cNvSpPr>
          <p:nvPr/>
        </p:nvSpPr>
        <p:spPr bwMode="auto">
          <a:xfrm>
            <a:off x="307421" y="340506"/>
            <a:ext cx="19399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Chapitre I : HOBBES</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Rounded Corners 5">
            <a:extLst>
              <a:ext uri="{FF2B5EF4-FFF2-40B4-BE49-F238E27FC236}">
                <a16:creationId xmlns:a16="http://schemas.microsoft.com/office/drawing/2014/main" id="{937C100E-3045-88C6-5505-6A617C22C17E}"/>
              </a:ext>
            </a:extLst>
          </p:cNvPr>
          <p:cNvSpPr/>
          <p:nvPr/>
        </p:nvSpPr>
        <p:spPr>
          <a:xfrm>
            <a:off x="2323941" y="307974"/>
            <a:ext cx="4688330" cy="423545"/>
          </a:xfrm>
          <a:prstGeom prst="roundRect">
            <a:avLst/>
          </a:prstGeom>
          <a:solidFill>
            <a:srgbClr val="A3B6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E99F8BAA-574D-301D-CDE1-17855B68C86F}"/>
              </a:ext>
            </a:extLst>
          </p:cNvPr>
          <p:cNvSpPr>
            <a:spLocks noChangeArrowheads="1"/>
          </p:cNvSpPr>
          <p:nvPr/>
        </p:nvSpPr>
        <p:spPr bwMode="auto">
          <a:xfrm>
            <a:off x="2389998" y="335080"/>
            <a:ext cx="2215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BE" altLang="en-US" b="0" i="0" u="none" strike="noStrike" cap="none" normalizeH="0" baseline="0" dirty="0">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Der </a:t>
            </a:r>
            <a:r>
              <a:rPr kumimoji="0" lang="fr-BE" altLang="en-US" b="0" i="0" u="none" strike="noStrike" cap="none" normalizeH="0" baseline="0" dirty="0" err="1">
                <a:ln>
                  <a:noFill/>
                </a:ln>
                <a:solidFill>
                  <a:srgbClr val="FFFFFF"/>
                </a:solidFill>
                <a:effectLst/>
                <a:latin typeface="Bahnschrift SemiBold SemiConden" panose="020B0502040204020203" pitchFamily="34" charset="0"/>
                <a:ea typeface="Calibri" panose="020F0502020204030204" pitchFamily="34" charset="0"/>
                <a:cs typeface="Times New Roman" panose="02020603050405020304" pitchFamily="18" charset="0"/>
              </a:rPr>
              <a:t>Naturzustand</a:t>
            </a:r>
            <a:endParaRPr kumimoji="0" lang="fr-BE"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4060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4868</Words>
  <Application>Microsoft Office PowerPoint</Application>
  <PresentationFormat>Widescreen</PresentationFormat>
  <Paragraphs>431</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 B.</dc:creator>
  <cp:lastModifiedBy>BRÜCHER Patrick</cp:lastModifiedBy>
  <cp:revision>3</cp:revision>
  <dcterms:created xsi:type="dcterms:W3CDTF">2022-10-03T09:05:41Z</dcterms:created>
  <dcterms:modified xsi:type="dcterms:W3CDTF">2024-01-09T07:53:18Z</dcterms:modified>
</cp:coreProperties>
</file>