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1"/>
  </p:sldMasterIdLst>
  <p:sldIdLst>
    <p:sldId id="268" r:id="rId2"/>
    <p:sldId id="270" r:id="rId3"/>
    <p:sldId id="269" r:id="rId4"/>
    <p:sldId id="264" r:id="rId5"/>
    <p:sldId id="267" r:id="rId6"/>
    <p:sldId id="266" r:id="rId7"/>
    <p:sldId id="265" r:id="rId8"/>
    <p:sldId id="256" r:id="rId9"/>
    <p:sldId id="257" r:id="rId10"/>
    <p:sldId id="258" r:id="rId11"/>
    <p:sldId id="259" r:id="rId12"/>
    <p:sldId id="260" r:id="rId13"/>
    <p:sldId id="261" r:id="rId14"/>
    <p:sldId id="262" r:id="rId15"/>
    <p:sldId id="272" r:id="rId16"/>
    <p:sldId id="271" r:id="rId17"/>
    <p:sldId id="273" r:id="rId18"/>
    <p:sldId id="274" r:id="rId19"/>
    <p:sldId id="275" r:id="rId20"/>
  </p:sldIdLst>
  <p:sldSz cx="12192000" cy="6858000"/>
  <p:notesSz cx="6858000" cy="9144000"/>
  <p:defaultTextStyle>
    <a:defPPr>
      <a:defRPr lang="lb-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BDBB1-9808-444C-97AE-618F13BD96C2}" v="7" dt="2022-11-08T19:40:09.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62" d="100"/>
          <a:sy n="162" d="100"/>
        </p:scale>
        <p:origin x="176"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D59B-5688-4A7C-86C3-14F611EB55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b-LU"/>
          </a:p>
        </p:txBody>
      </p:sp>
      <p:sp>
        <p:nvSpPr>
          <p:cNvPr id="3" name="Subtitle 2">
            <a:extLst>
              <a:ext uri="{FF2B5EF4-FFF2-40B4-BE49-F238E27FC236}">
                <a16:creationId xmlns:a16="http://schemas.microsoft.com/office/drawing/2014/main" id="{48F291FD-BF8E-4DBB-A958-ACFA2A709D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b-LU"/>
          </a:p>
        </p:txBody>
      </p:sp>
      <p:sp>
        <p:nvSpPr>
          <p:cNvPr id="4" name="Date Placeholder 3">
            <a:extLst>
              <a:ext uri="{FF2B5EF4-FFF2-40B4-BE49-F238E27FC236}">
                <a16:creationId xmlns:a16="http://schemas.microsoft.com/office/drawing/2014/main" id="{53E48898-C918-4AEA-A140-0FF1EB79B45E}"/>
              </a:ext>
            </a:extLst>
          </p:cNvPr>
          <p:cNvSpPr>
            <a:spLocks noGrp="1"/>
          </p:cNvSpPr>
          <p:nvPr>
            <p:ph type="dt" sz="half" idx="10"/>
          </p:nvPr>
        </p:nvSpPr>
        <p:spPr/>
        <p:txBody>
          <a:bodyPr/>
          <a:lstStyle/>
          <a:p>
            <a:fld id="{4AAD347D-5ACD-4C99-B74B-A9C85AD731AF}" type="datetimeFigureOut">
              <a:rPr lang="en-US" smtClean="0"/>
              <a:t>1/19/2024</a:t>
            </a:fld>
            <a:endParaRPr lang="en-US" dirty="0"/>
          </a:p>
        </p:txBody>
      </p:sp>
      <p:sp>
        <p:nvSpPr>
          <p:cNvPr id="5" name="Footer Placeholder 4">
            <a:extLst>
              <a:ext uri="{FF2B5EF4-FFF2-40B4-BE49-F238E27FC236}">
                <a16:creationId xmlns:a16="http://schemas.microsoft.com/office/drawing/2014/main" id="{748BB533-61E4-4B02-A32A-BCB8849FC6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A3E1D-6B27-4B78-86F0-06D6EBBA9F5F}"/>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42304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343B-CAE2-48FE-BE8C-9E6CB9E874AD}"/>
              </a:ext>
            </a:extLst>
          </p:cNvPr>
          <p:cNvSpPr>
            <a:spLocks noGrp="1"/>
          </p:cNvSpPr>
          <p:nvPr>
            <p:ph type="title"/>
          </p:nvPr>
        </p:nvSpPr>
        <p:spPr/>
        <p:txBody>
          <a:bodyPr/>
          <a:lstStyle/>
          <a:p>
            <a:r>
              <a:rPr lang="en-US"/>
              <a:t>Click to edit Master title style</a:t>
            </a:r>
            <a:endParaRPr lang="lb-LU"/>
          </a:p>
        </p:txBody>
      </p:sp>
      <p:sp>
        <p:nvSpPr>
          <p:cNvPr id="3" name="Vertical Text Placeholder 2">
            <a:extLst>
              <a:ext uri="{FF2B5EF4-FFF2-40B4-BE49-F238E27FC236}">
                <a16:creationId xmlns:a16="http://schemas.microsoft.com/office/drawing/2014/main" id="{00D8E7A5-81AD-4B6A-ABDC-95F222F633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b-LU"/>
          </a:p>
        </p:txBody>
      </p:sp>
      <p:sp>
        <p:nvSpPr>
          <p:cNvPr id="4" name="Date Placeholder 3">
            <a:extLst>
              <a:ext uri="{FF2B5EF4-FFF2-40B4-BE49-F238E27FC236}">
                <a16:creationId xmlns:a16="http://schemas.microsoft.com/office/drawing/2014/main" id="{E65D6B00-B9BC-4200-BAE8-DDA2B08C26F6}"/>
              </a:ext>
            </a:extLst>
          </p:cNvPr>
          <p:cNvSpPr>
            <a:spLocks noGrp="1"/>
          </p:cNvSpPr>
          <p:nvPr>
            <p:ph type="dt" sz="half" idx="10"/>
          </p:nvPr>
        </p:nvSpPr>
        <p:spPr/>
        <p:txBody>
          <a:bodyPr/>
          <a:lstStyle/>
          <a:p>
            <a:fld id="{4509A250-FF31-4206-8172-F9D3106AACB1}" type="datetimeFigureOut">
              <a:rPr lang="en-US" smtClean="0"/>
              <a:t>1/19/2024</a:t>
            </a:fld>
            <a:endParaRPr lang="en-US" dirty="0"/>
          </a:p>
        </p:txBody>
      </p:sp>
      <p:sp>
        <p:nvSpPr>
          <p:cNvPr id="5" name="Footer Placeholder 4">
            <a:extLst>
              <a:ext uri="{FF2B5EF4-FFF2-40B4-BE49-F238E27FC236}">
                <a16:creationId xmlns:a16="http://schemas.microsoft.com/office/drawing/2014/main" id="{8E702920-5D2E-4A70-98E6-21534278A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4C3B6A-5609-4C4F-8E28-2A9E94C0CCBD}"/>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7276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2752FF-1B70-4292-993E-B84621B30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b-LU"/>
          </a:p>
        </p:txBody>
      </p:sp>
      <p:sp>
        <p:nvSpPr>
          <p:cNvPr id="3" name="Vertical Text Placeholder 2">
            <a:extLst>
              <a:ext uri="{FF2B5EF4-FFF2-40B4-BE49-F238E27FC236}">
                <a16:creationId xmlns:a16="http://schemas.microsoft.com/office/drawing/2014/main" id="{D275B829-3789-4CDC-B2F1-4BC10147EF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b-LU"/>
          </a:p>
        </p:txBody>
      </p:sp>
      <p:sp>
        <p:nvSpPr>
          <p:cNvPr id="4" name="Date Placeholder 3">
            <a:extLst>
              <a:ext uri="{FF2B5EF4-FFF2-40B4-BE49-F238E27FC236}">
                <a16:creationId xmlns:a16="http://schemas.microsoft.com/office/drawing/2014/main" id="{EE5DA379-DC01-4853-BA57-DB719FD3F0DA}"/>
              </a:ext>
            </a:extLst>
          </p:cNvPr>
          <p:cNvSpPr>
            <a:spLocks noGrp="1"/>
          </p:cNvSpPr>
          <p:nvPr>
            <p:ph type="dt" sz="half" idx="10"/>
          </p:nvPr>
        </p:nvSpPr>
        <p:spPr/>
        <p:txBody>
          <a:bodyPr/>
          <a:lstStyle/>
          <a:p>
            <a:fld id="{4509A250-FF31-4206-8172-F9D3106AACB1}" type="datetimeFigureOut">
              <a:rPr lang="en-US" smtClean="0"/>
              <a:t>1/19/2024</a:t>
            </a:fld>
            <a:endParaRPr lang="en-US" dirty="0"/>
          </a:p>
        </p:txBody>
      </p:sp>
      <p:sp>
        <p:nvSpPr>
          <p:cNvPr id="5" name="Footer Placeholder 4">
            <a:extLst>
              <a:ext uri="{FF2B5EF4-FFF2-40B4-BE49-F238E27FC236}">
                <a16:creationId xmlns:a16="http://schemas.microsoft.com/office/drawing/2014/main" id="{F7B7B142-DCB8-4FB0-8035-9BC5EEC10B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38C8E0-C65D-449E-8E88-CB066E74E313}"/>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8139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97ED-E230-41EB-8BD7-5C906CE544E3}"/>
              </a:ext>
            </a:extLst>
          </p:cNvPr>
          <p:cNvSpPr>
            <a:spLocks noGrp="1"/>
          </p:cNvSpPr>
          <p:nvPr>
            <p:ph type="title"/>
          </p:nvPr>
        </p:nvSpPr>
        <p:spPr/>
        <p:txBody>
          <a:bodyPr/>
          <a:lstStyle/>
          <a:p>
            <a:r>
              <a:rPr lang="en-US"/>
              <a:t>Click to edit Master title style</a:t>
            </a:r>
            <a:endParaRPr lang="lb-LU"/>
          </a:p>
        </p:txBody>
      </p:sp>
      <p:sp>
        <p:nvSpPr>
          <p:cNvPr id="3" name="Content Placeholder 2">
            <a:extLst>
              <a:ext uri="{FF2B5EF4-FFF2-40B4-BE49-F238E27FC236}">
                <a16:creationId xmlns:a16="http://schemas.microsoft.com/office/drawing/2014/main" id="{093B34D1-79E8-4C5E-A17C-4AE39C73CD4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b-LU"/>
          </a:p>
        </p:txBody>
      </p:sp>
      <p:sp>
        <p:nvSpPr>
          <p:cNvPr id="4" name="Date Placeholder 3">
            <a:extLst>
              <a:ext uri="{FF2B5EF4-FFF2-40B4-BE49-F238E27FC236}">
                <a16:creationId xmlns:a16="http://schemas.microsoft.com/office/drawing/2014/main" id="{05A7B20B-888F-42A1-B7BC-30D0E453A725}"/>
              </a:ext>
            </a:extLst>
          </p:cNvPr>
          <p:cNvSpPr>
            <a:spLocks noGrp="1"/>
          </p:cNvSpPr>
          <p:nvPr>
            <p:ph type="dt" sz="half" idx="10"/>
          </p:nvPr>
        </p:nvSpPr>
        <p:spPr/>
        <p:txBody>
          <a:bodyPr/>
          <a:lstStyle/>
          <a:p>
            <a:fld id="{4509A250-FF31-4206-8172-F9D3106AACB1}" type="datetimeFigureOut">
              <a:rPr lang="en-US" smtClean="0"/>
              <a:t>1/19/2024</a:t>
            </a:fld>
            <a:endParaRPr lang="en-US" dirty="0"/>
          </a:p>
        </p:txBody>
      </p:sp>
      <p:sp>
        <p:nvSpPr>
          <p:cNvPr id="5" name="Footer Placeholder 4">
            <a:extLst>
              <a:ext uri="{FF2B5EF4-FFF2-40B4-BE49-F238E27FC236}">
                <a16:creationId xmlns:a16="http://schemas.microsoft.com/office/drawing/2014/main" id="{CB25B568-B793-4227-82EC-BE05318AB9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DB0636-C34B-4C9F-BDFF-2627584A1DF9}"/>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57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F723-DB8E-44B7-B85E-149BE61CD1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b-LU"/>
          </a:p>
        </p:txBody>
      </p:sp>
      <p:sp>
        <p:nvSpPr>
          <p:cNvPr id="3" name="Text Placeholder 2">
            <a:extLst>
              <a:ext uri="{FF2B5EF4-FFF2-40B4-BE49-F238E27FC236}">
                <a16:creationId xmlns:a16="http://schemas.microsoft.com/office/drawing/2014/main" id="{6D9FAE4B-E0A4-4BEC-945F-6B72ECCAF2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4248C9-871D-42A2-B97F-FDF86ED098D6}"/>
              </a:ext>
            </a:extLst>
          </p:cNvPr>
          <p:cNvSpPr>
            <a:spLocks noGrp="1"/>
          </p:cNvSpPr>
          <p:nvPr>
            <p:ph type="dt" sz="half" idx="10"/>
          </p:nvPr>
        </p:nvSpPr>
        <p:spPr/>
        <p:txBody>
          <a:bodyPr/>
          <a:lstStyle/>
          <a:p>
            <a:fld id="{4509A250-FF31-4206-8172-F9D3106AACB1}" type="datetimeFigureOut">
              <a:rPr lang="en-US" smtClean="0"/>
              <a:t>1/19/2024</a:t>
            </a:fld>
            <a:endParaRPr lang="en-US" dirty="0"/>
          </a:p>
        </p:txBody>
      </p:sp>
      <p:sp>
        <p:nvSpPr>
          <p:cNvPr id="5" name="Footer Placeholder 4">
            <a:extLst>
              <a:ext uri="{FF2B5EF4-FFF2-40B4-BE49-F238E27FC236}">
                <a16:creationId xmlns:a16="http://schemas.microsoft.com/office/drawing/2014/main" id="{315B34EA-298E-45A9-A79A-C1FD88E18D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DB0072-47C4-4F47-909F-2223847C6B2C}"/>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8274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5CD2-ECF2-4B38-8B7E-7C9A2C1A0758}"/>
              </a:ext>
            </a:extLst>
          </p:cNvPr>
          <p:cNvSpPr>
            <a:spLocks noGrp="1"/>
          </p:cNvSpPr>
          <p:nvPr>
            <p:ph type="title"/>
          </p:nvPr>
        </p:nvSpPr>
        <p:spPr/>
        <p:txBody>
          <a:bodyPr/>
          <a:lstStyle/>
          <a:p>
            <a:r>
              <a:rPr lang="en-US"/>
              <a:t>Click to edit Master title style</a:t>
            </a:r>
            <a:endParaRPr lang="lb-LU"/>
          </a:p>
        </p:txBody>
      </p:sp>
      <p:sp>
        <p:nvSpPr>
          <p:cNvPr id="3" name="Content Placeholder 2">
            <a:extLst>
              <a:ext uri="{FF2B5EF4-FFF2-40B4-BE49-F238E27FC236}">
                <a16:creationId xmlns:a16="http://schemas.microsoft.com/office/drawing/2014/main" id="{189E2677-E8DA-4AF3-908D-8F8193DC21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b-LU"/>
          </a:p>
        </p:txBody>
      </p:sp>
      <p:sp>
        <p:nvSpPr>
          <p:cNvPr id="4" name="Content Placeholder 3">
            <a:extLst>
              <a:ext uri="{FF2B5EF4-FFF2-40B4-BE49-F238E27FC236}">
                <a16:creationId xmlns:a16="http://schemas.microsoft.com/office/drawing/2014/main" id="{10345865-37DC-466A-8EC8-3C912CB4F5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b-LU"/>
          </a:p>
        </p:txBody>
      </p:sp>
      <p:sp>
        <p:nvSpPr>
          <p:cNvPr id="5" name="Date Placeholder 4">
            <a:extLst>
              <a:ext uri="{FF2B5EF4-FFF2-40B4-BE49-F238E27FC236}">
                <a16:creationId xmlns:a16="http://schemas.microsoft.com/office/drawing/2014/main" id="{1AA0CE6E-FC4C-4D1D-8AB0-E3755C66337F}"/>
              </a:ext>
            </a:extLst>
          </p:cNvPr>
          <p:cNvSpPr>
            <a:spLocks noGrp="1"/>
          </p:cNvSpPr>
          <p:nvPr>
            <p:ph type="dt" sz="half" idx="10"/>
          </p:nvPr>
        </p:nvSpPr>
        <p:spPr/>
        <p:txBody>
          <a:bodyPr/>
          <a:lstStyle/>
          <a:p>
            <a:fld id="{4509A250-FF31-4206-8172-F9D3106AACB1}" type="datetimeFigureOut">
              <a:rPr lang="en-US" smtClean="0"/>
              <a:t>1/19/2024</a:t>
            </a:fld>
            <a:endParaRPr lang="en-US" dirty="0"/>
          </a:p>
        </p:txBody>
      </p:sp>
      <p:sp>
        <p:nvSpPr>
          <p:cNvPr id="6" name="Footer Placeholder 5">
            <a:extLst>
              <a:ext uri="{FF2B5EF4-FFF2-40B4-BE49-F238E27FC236}">
                <a16:creationId xmlns:a16="http://schemas.microsoft.com/office/drawing/2014/main" id="{6DCCB264-8EE8-47F1-8890-FAFB603992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A1C10C4-35B9-4DFB-9A4B-5BF444E81302}"/>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321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661E-05B9-4913-8758-AADF9FE5C1CE}"/>
              </a:ext>
            </a:extLst>
          </p:cNvPr>
          <p:cNvSpPr>
            <a:spLocks noGrp="1"/>
          </p:cNvSpPr>
          <p:nvPr>
            <p:ph type="title"/>
          </p:nvPr>
        </p:nvSpPr>
        <p:spPr>
          <a:xfrm>
            <a:off x="839788" y="365125"/>
            <a:ext cx="10515600" cy="1325563"/>
          </a:xfrm>
        </p:spPr>
        <p:txBody>
          <a:bodyPr/>
          <a:lstStyle/>
          <a:p>
            <a:r>
              <a:rPr lang="en-US"/>
              <a:t>Click to edit Master title style</a:t>
            </a:r>
            <a:endParaRPr lang="lb-LU"/>
          </a:p>
        </p:txBody>
      </p:sp>
      <p:sp>
        <p:nvSpPr>
          <p:cNvPr id="3" name="Text Placeholder 2">
            <a:extLst>
              <a:ext uri="{FF2B5EF4-FFF2-40B4-BE49-F238E27FC236}">
                <a16:creationId xmlns:a16="http://schemas.microsoft.com/office/drawing/2014/main" id="{1E19ADA3-63DD-4C16-8A83-F697B24CB4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FC6E54-896B-43D5-858E-45A36816C9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b-LU"/>
          </a:p>
        </p:txBody>
      </p:sp>
      <p:sp>
        <p:nvSpPr>
          <p:cNvPr id="5" name="Text Placeholder 4">
            <a:extLst>
              <a:ext uri="{FF2B5EF4-FFF2-40B4-BE49-F238E27FC236}">
                <a16:creationId xmlns:a16="http://schemas.microsoft.com/office/drawing/2014/main" id="{F96B9D34-034F-49DA-9E5C-2B6D629C0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EEFFCF-9C78-4D97-89BB-E09058CE0A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b-LU"/>
          </a:p>
        </p:txBody>
      </p:sp>
      <p:sp>
        <p:nvSpPr>
          <p:cNvPr id="7" name="Date Placeholder 6">
            <a:extLst>
              <a:ext uri="{FF2B5EF4-FFF2-40B4-BE49-F238E27FC236}">
                <a16:creationId xmlns:a16="http://schemas.microsoft.com/office/drawing/2014/main" id="{B20CD1A2-0C8C-4703-8D65-19947F930E19}"/>
              </a:ext>
            </a:extLst>
          </p:cNvPr>
          <p:cNvSpPr>
            <a:spLocks noGrp="1"/>
          </p:cNvSpPr>
          <p:nvPr>
            <p:ph type="dt" sz="half" idx="10"/>
          </p:nvPr>
        </p:nvSpPr>
        <p:spPr/>
        <p:txBody>
          <a:bodyPr/>
          <a:lstStyle/>
          <a:p>
            <a:fld id="{4509A250-FF31-4206-8172-F9D3106AACB1}" type="datetimeFigureOut">
              <a:rPr lang="en-US" smtClean="0"/>
              <a:t>1/19/2024</a:t>
            </a:fld>
            <a:endParaRPr lang="en-US" dirty="0"/>
          </a:p>
        </p:txBody>
      </p:sp>
      <p:sp>
        <p:nvSpPr>
          <p:cNvPr id="8" name="Footer Placeholder 7">
            <a:extLst>
              <a:ext uri="{FF2B5EF4-FFF2-40B4-BE49-F238E27FC236}">
                <a16:creationId xmlns:a16="http://schemas.microsoft.com/office/drawing/2014/main" id="{2852A692-07C0-4D9C-8275-FA6FD3F44E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E003C69-EA3E-4616-9D3D-19A94C6CC7E5}"/>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46152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D1C89-43B9-43AD-920C-32518BF5D1D3}"/>
              </a:ext>
            </a:extLst>
          </p:cNvPr>
          <p:cNvSpPr>
            <a:spLocks noGrp="1"/>
          </p:cNvSpPr>
          <p:nvPr>
            <p:ph type="title"/>
          </p:nvPr>
        </p:nvSpPr>
        <p:spPr/>
        <p:txBody>
          <a:bodyPr/>
          <a:lstStyle/>
          <a:p>
            <a:r>
              <a:rPr lang="en-US"/>
              <a:t>Click to edit Master title style</a:t>
            </a:r>
            <a:endParaRPr lang="lb-LU"/>
          </a:p>
        </p:txBody>
      </p:sp>
      <p:sp>
        <p:nvSpPr>
          <p:cNvPr id="3" name="Date Placeholder 2">
            <a:extLst>
              <a:ext uri="{FF2B5EF4-FFF2-40B4-BE49-F238E27FC236}">
                <a16:creationId xmlns:a16="http://schemas.microsoft.com/office/drawing/2014/main" id="{99B4C66F-D699-456B-A902-6A974DF58A2F}"/>
              </a:ext>
            </a:extLst>
          </p:cNvPr>
          <p:cNvSpPr>
            <a:spLocks noGrp="1"/>
          </p:cNvSpPr>
          <p:nvPr>
            <p:ph type="dt" sz="half" idx="10"/>
          </p:nvPr>
        </p:nvSpPr>
        <p:spPr/>
        <p:txBody>
          <a:bodyPr/>
          <a:lstStyle/>
          <a:p>
            <a:fld id="{4509A250-FF31-4206-8172-F9D3106AACB1}" type="datetimeFigureOut">
              <a:rPr lang="en-US" smtClean="0"/>
              <a:t>1/19/2024</a:t>
            </a:fld>
            <a:endParaRPr lang="en-US" dirty="0"/>
          </a:p>
        </p:txBody>
      </p:sp>
      <p:sp>
        <p:nvSpPr>
          <p:cNvPr id="4" name="Footer Placeholder 3">
            <a:extLst>
              <a:ext uri="{FF2B5EF4-FFF2-40B4-BE49-F238E27FC236}">
                <a16:creationId xmlns:a16="http://schemas.microsoft.com/office/drawing/2014/main" id="{9DB43176-4CA6-4F62-A108-C502287B3D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C8105DE-8C28-460B-A5E0-13742B2DD168}"/>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56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B49B2E-2076-49A6-8FBC-CA5CBEE7A560}"/>
              </a:ext>
            </a:extLst>
          </p:cNvPr>
          <p:cNvSpPr>
            <a:spLocks noGrp="1"/>
          </p:cNvSpPr>
          <p:nvPr>
            <p:ph type="dt" sz="half" idx="10"/>
          </p:nvPr>
        </p:nvSpPr>
        <p:spPr/>
        <p:txBody>
          <a:bodyPr/>
          <a:lstStyle/>
          <a:p>
            <a:fld id="{4509A250-FF31-4206-8172-F9D3106AACB1}" type="datetimeFigureOut">
              <a:rPr lang="en-US" smtClean="0"/>
              <a:t>1/19/2024</a:t>
            </a:fld>
            <a:endParaRPr lang="en-US" dirty="0"/>
          </a:p>
        </p:txBody>
      </p:sp>
      <p:sp>
        <p:nvSpPr>
          <p:cNvPr id="3" name="Footer Placeholder 2">
            <a:extLst>
              <a:ext uri="{FF2B5EF4-FFF2-40B4-BE49-F238E27FC236}">
                <a16:creationId xmlns:a16="http://schemas.microsoft.com/office/drawing/2014/main" id="{AD22AB16-A2FB-42E2-BEC4-79945A07FFA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CFFA30-07EB-427F-B80B-78FACACD8F2F}"/>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5144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4953-74D3-4885-98A2-7EE91DFF2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b-LU"/>
          </a:p>
        </p:txBody>
      </p:sp>
      <p:sp>
        <p:nvSpPr>
          <p:cNvPr id="3" name="Content Placeholder 2">
            <a:extLst>
              <a:ext uri="{FF2B5EF4-FFF2-40B4-BE49-F238E27FC236}">
                <a16:creationId xmlns:a16="http://schemas.microsoft.com/office/drawing/2014/main" id="{54AB4E7D-3578-4D65-B28A-1B7D297F71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b-LU"/>
          </a:p>
        </p:txBody>
      </p:sp>
      <p:sp>
        <p:nvSpPr>
          <p:cNvPr id="4" name="Text Placeholder 3">
            <a:extLst>
              <a:ext uri="{FF2B5EF4-FFF2-40B4-BE49-F238E27FC236}">
                <a16:creationId xmlns:a16="http://schemas.microsoft.com/office/drawing/2014/main" id="{6670F32F-BBDB-4595-87A3-DF1DA0DFE4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B5EFE2-B6CA-4A6C-962B-FCE3C8DC008D}"/>
              </a:ext>
            </a:extLst>
          </p:cNvPr>
          <p:cNvSpPr>
            <a:spLocks noGrp="1"/>
          </p:cNvSpPr>
          <p:nvPr>
            <p:ph type="dt" sz="half" idx="10"/>
          </p:nvPr>
        </p:nvSpPr>
        <p:spPr/>
        <p:txBody>
          <a:bodyPr/>
          <a:lstStyle/>
          <a:p>
            <a:fld id="{4509A250-FF31-4206-8172-F9D3106AACB1}" type="datetimeFigureOut">
              <a:rPr lang="en-US" smtClean="0"/>
              <a:t>1/19/2024</a:t>
            </a:fld>
            <a:endParaRPr lang="en-US" dirty="0"/>
          </a:p>
        </p:txBody>
      </p:sp>
      <p:sp>
        <p:nvSpPr>
          <p:cNvPr id="6" name="Footer Placeholder 5">
            <a:extLst>
              <a:ext uri="{FF2B5EF4-FFF2-40B4-BE49-F238E27FC236}">
                <a16:creationId xmlns:a16="http://schemas.microsoft.com/office/drawing/2014/main" id="{DD317ED4-9AAD-41D8-9540-F9D262EBC5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4AC32B-F7C4-4E38-BD24-95DB8F292486}"/>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233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EA229-CDD7-407C-AA2F-E435BE3A1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b-LU"/>
          </a:p>
        </p:txBody>
      </p:sp>
      <p:sp>
        <p:nvSpPr>
          <p:cNvPr id="3" name="Picture Placeholder 2">
            <a:extLst>
              <a:ext uri="{FF2B5EF4-FFF2-40B4-BE49-F238E27FC236}">
                <a16:creationId xmlns:a16="http://schemas.microsoft.com/office/drawing/2014/main" id="{D9D3C138-3DF4-41FB-9A23-2FE09C7495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b-LU"/>
          </a:p>
        </p:txBody>
      </p:sp>
      <p:sp>
        <p:nvSpPr>
          <p:cNvPr id="4" name="Text Placeholder 3">
            <a:extLst>
              <a:ext uri="{FF2B5EF4-FFF2-40B4-BE49-F238E27FC236}">
                <a16:creationId xmlns:a16="http://schemas.microsoft.com/office/drawing/2014/main" id="{73C3C50E-2593-4765-A5ED-AD08C97BC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3D9521-A793-454C-A063-16A73395913E}"/>
              </a:ext>
            </a:extLst>
          </p:cNvPr>
          <p:cNvSpPr>
            <a:spLocks noGrp="1"/>
          </p:cNvSpPr>
          <p:nvPr>
            <p:ph type="dt" sz="half" idx="10"/>
          </p:nvPr>
        </p:nvSpPr>
        <p:spPr/>
        <p:txBody>
          <a:bodyPr/>
          <a:lstStyle/>
          <a:p>
            <a:fld id="{4509A250-FF31-4206-8172-F9D3106AACB1}" type="datetimeFigureOut">
              <a:rPr lang="en-US" smtClean="0"/>
              <a:t>1/19/2024</a:t>
            </a:fld>
            <a:endParaRPr lang="en-US" dirty="0"/>
          </a:p>
        </p:txBody>
      </p:sp>
      <p:sp>
        <p:nvSpPr>
          <p:cNvPr id="6" name="Footer Placeholder 5">
            <a:extLst>
              <a:ext uri="{FF2B5EF4-FFF2-40B4-BE49-F238E27FC236}">
                <a16:creationId xmlns:a16="http://schemas.microsoft.com/office/drawing/2014/main" id="{5838D3F6-FF44-4632-9781-9E42CCD7B4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81499F-1878-4F9E-ABC5-4C1B5244B710}"/>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49672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2DA0F0-0094-4491-B5F5-2E12EBA1DA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b-LU"/>
          </a:p>
        </p:txBody>
      </p:sp>
      <p:sp>
        <p:nvSpPr>
          <p:cNvPr id="3" name="Text Placeholder 2">
            <a:extLst>
              <a:ext uri="{FF2B5EF4-FFF2-40B4-BE49-F238E27FC236}">
                <a16:creationId xmlns:a16="http://schemas.microsoft.com/office/drawing/2014/main" id="{7F41581A-DBF2-46C9-9F21-E3281CB284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b-LU"/>
          </a:p>
        </p:txBody>
      </p:sp>
      <p:sp>
        <p:nvSpPr>
          <p:cNvPr id="4" name="Date Placeholder 3">
            <a:extLst>
              <a:ext uri="{FF2B5EF4-FFF2-40B4-BE49-F238E27FC236}">
                <a16:creationId xmlns:a16="http://schemas.microsoft.com/office/drawing/2014/main" id="{29E8216B-6650-4055-BBA7-E89A3D414E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9A250-FF31-4206-8172-F9D3106AACB1}" type="datetimeFigureOut">
              <a:rPr lang="en-US" smtClean="0"/>
              <a:t>1/19/2024</a:t>
            </a:fld>
            <a:endParaRPr lang="en-US" dirty="0"/>
          </a:p>
        </p:txBody>
      </p:sp>
      <p:sp>
        <p:nvSpPr>
          <p:cNvPr id="5" name="Footer Placeholder 4">
            <a:extLst>
              <a:ext uri="{FF2B5EF4-FFF2-40B4-BE49-F238E27FC236}">
                <a16:creationId xmlns:a16="http://schemas.microsoft.com/office/drawing/2014/main" id="{47AAB364-21EC-4BCD-B0D2-E5C112AB1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D129509-267B-48A9-981F-0EA8E96D5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39125679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b-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597C-080B-4D9F-8047-84951C0F57CF}"/>
              </a:ext>
            </a:extLst>
          </p:cNvPr>
          <p:cNvSpPr>
            <a:spLocks noGrp="1"/>
          </p:cNvSpPr>
          <p:nvPr>
            <p:ph type="ctrTitle"/>
          </p:nvPr>
        </p:nvSpPr>
        <p:spPr>
          <a:xfrm>
            <a:off x="1524000" y="600429"/>
            <a:ext cx="9144000" cy="2387600"/>
          </a:xfrm>
        </p:spPr>
        <p:txBody>
          <a:bodyPr/>
          <a:lstStyle/>
          <a:p>
            <a:r>
              <a:rPr lang="de-LU" sz="4000" dirty="0"/>
              <a:t>Methoden der Texterschließung</a:t>
            </a:r>
            <a:br>
              <a:rPr lang="fr-BE" sz="3600" dirty="0"/>
            </a:br>
            <a:br>
              <a:rPr lang="fr-BE" sz="3600" dirty="0"/>
            </a:br>
            <a:r>
              <a:rPr lang="de-LU" sz="2800" dirty="0"/>
              <a:t>Eine philosophische Erörterung schreiben</a:t>
            </a:r>
            <a:br>
              <a:rPr lang="de-LU" sz="3600" dirty="0"/>
            </a:br>
            <a:endParaRPr lang="de-LU" sz="3600" dirty="0"/>
          </a:p>
        </p:txBody>
      </p:sp>
      <p:cxnSp>
        <p:nvCxnSpPr>
          <p:cNvPr id="5" name="Straight Connector 4">
            <a:extLst>
              <a:ext uri="{FF2B5EF4-FFF2-40B4-BE49-F238E27FC236}">
                <a16:creationId xmlns:a16="http://schemas.microsoft.com/office/drawing/2014/main" id="{FCD78134-FD08-481A-A73E-785CA8E05C69}"/>
              </a:ext>
            </a:extLst>
          </p:cNvPr>
          <p:cNvCxnSpPr>
            <a:stCxn id="2" idx="1"/>
            <a:endCxn id="2" idx="3"/>
          </p:cNvCxnSpPr>
          <p:nvPr/>
        </p:nvCxnSpPr>
        <p:spPr>
          <a:xfrm>
            <a:off x="1524000" y="179422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5C2DCA22-337A-458C-89D2-892E1C2BA0C1}"/>
              </a:ext>
            </a:extLst>
          </p:cNvPr>
          <p:cNvPicPr>
            <a:picLocks noChangeAspect="1"/>
          </p:cNvPicPr>
          <p:nvPr/>
        </p:nvPicPr>
        <p:blipFill>
          <a:blip r:embed="rId2"/>
          <a:stretch>
            <a:fillRect/>
          </a:stretch>
        </p:blipFill>
        <p:spPr>
          <a:xfrm>
            <a:off x="3406746" y="2972505"/>
            <a:ext cx="4964466" cy="33696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31942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B104-5009-4088-B109-28939390B42F}"/>
              </a:ext>
            </a:extLst>
          </p:cNvPr>
          <p:cNvSpPr>
            <a:spLocks noGrp="1"/>
          </p:cNvSpPr>
          <p:nvPr>
            <p:ph type="title"/>
          </p:nvPr>
        </p:nvSpPr>
        <p:spPr>
          <a:xfrm>
            <a:off x="646111" y="452718"/>
            <a:ext cx="10983770" cy="405038"/>
          </a:xfrm>
        </p:spPr>
        <p:txBody>
          <a:bodyPr/>
          <a:lstStyle/>
          <a:p>
            <a:r>
              <a:rPr lang="en-GB" sz="2000" b="1" dirty="0" err="1"/>
              <a:t>Exercice</a:t>
            </a:r>
            <a:endParaRPr lang="lb-LU" sz="2000" b="1" dirty="0"/>
          </a:p>
        </p:txBody>
      </p:sp>
      <p:cxnSp>
        <p:nvCxnSpPr>
          <p:cNvPr id="5" name="Straight Connector 4">
            <a:extLst>
              <a:ext uri="{FF2B5EF4-FFF2-40B4-BE49-F238E27FC236}">
                <a16:creationId xmlns:a16="http://schemas.microsoft.com/office/drawing/2014/main" id="{F48BA78C-FB9B-4965-9CC6-A889ECD22785}"/>
              </a:ext>
            </a:extLst>
          </p:cNvPr>
          <p:cNvCxnSpPr>
            <a:cxnSpLocks/>
          </p:cNvCxnSpPr>
          <p:nvPr/>
        </p:nvCxnSpPr>
        <p:spPr>
          <a:xfrm flipV="1">
            <a:off x="646111" y="857756"/>
            <a:ext cx="10983770" cy="6099"/>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49B2ECCC-CA93-4819-8764-30650C3F5AB6}"/>
              </a:ext>
            </a:extLst>
          </p:cNvPr>
          <p:cNvSpPr txBox="1"/>
          <p:nvPr/>
        </p:nvSpPr>
        <p:spPr>
          <a:xfrm>
            <a:off x="646111" y="1225943"/>
            <a:ext cx="10983770" cy="3539430"/>
          </a:xfrm>
          <a:prstGeom prst="rect">
            <a:avLst/>
          </a:prstGeom>
          <a:solidFill>
            <a:schemeClr val="bg1">
              <a:lumMod val="85000"/>
            </a:schemeClr>
          </a:solidFill>
        </p:spPr>
        <p:txBody>
          <a:bodyPr wrap="square" rtlCol="0">
            <a:spAutoFit/>
          </a:bodyPr>
          <a:lstStyle/>
          <a:p>
            <a:pPr marL="342900" indent="-342900">
              <a:buAutoNum type="arabicPeriod"/>
            </a:pPr>
            <a:r>
              <a:rPr lang="fr-BE" sz="2800" b="1" dirty="0"/>
              <a:t>Lisez</a:t>
            </a:r>
            <a:r>
              <a:rPr lang="fr-BE" sz="2800" dirty="0"/>
              <a:t> attentivement les 4 extraits de texte.</a:t>
            </a:r>
          </a:p>
          <a:p>
            <a:pPr marL="342900" indent="-342900">
              <a:buAutoNum type="arabicPeriod"/>
            </a:pPr>
            <a:endParaRPr lang="fr-BE" sz="2800" dirty="0"/>
          </a:p>
          <a:p>
            <a:pPr marL="342900" indent="-342900">
              <a:buAutoNum type="arabicPeriod"/>
            </a:pPr>
            <a:r>
              <a:rPr lang="fr-BE" sz="2800" b="1" dirty="0"/>
              <a:t>Attribuez</a:t>
            </a:r>
            <a:r>
              <a:rPr lang="fr-BE" sz="2800" dirty="0"/>
              <a:t> les 4 types d’argumentation aux extraits de texte.</a:t>
            </a:r>
          </a:p>
          <a:p>
            <a:pPr marL="342900" indent="-342900">
              <a:buAutoNum type="arabicPeriod"/>
            </a:pPr>
            <a:endParaRPr lang="fr-BE" sz="2800" dirty="0"/>
          </a:p>
          <a:p>
            <a:pPr marL="342900" indent="-342900">
              <a:buAutoNum type="arabicPeriod"/>
            </a:pPr>
            <a:r>
              <a:rPr lang="fr-BE" sz="2800" b="1" dirty="0"/>
              <a:t>Justifiez</a:t>
            </a:r>
            <a:r>
              <a:rPr lang="fr-BE" sz="2800" dirty="0"/>
              <a:t> votre sélection par indices dans le texte.</a:t>
            </a:r>
          </a:p>
          <a:p>
            <a:pPr marL="342900" indent="-342900">
              <a:buAutoNum type="arabicPeriod"/>
            </a:pPr>
            <a:endParaRPr lang="fr-BE" sz="2800" dirty="0"/>
          </a:p>
          <a:p>
            <a:pPr marL="342900" indent="-342900">
              <a:buAutoNum type="arabicPeriod"/>
            </a:pPr>
            <a:r>
              <a:rPr lang="fr-BE" sz="2800" b="1" dirty="0"/>
              <a:t>Évaluez</a:t>
            </a:r>
            <a:r>
              <a:rPr lang="fr-BE" sz="2800" dirty="0"/>
              <a:t> et notez les avantages et désavantages de chaque type d’argumentation.</a:t>
            </a:r>
          </a:p>
        </p:txBody>
      </p:sp>
    </p:spTree>
    <p:extLst>
      <p:ext uri="{BB962C8B-B14F-4D97-AF65-F5344CB8AC3E}">
        <p14:creationId xmlns:p14="http://schemas.microsoft.com/office/powerpoint/2010/main" val="619775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B104-5009-4088-B109-28939390B42F}"/>
              </a:ext>
            </a:extLst>
          </p:cNvPr>
          <p:cNvSpPr>
            <a:spLocks noGrp="1"/>
          </p:cNvSpPr>
          <p:nvPr>
            <p:ph type="title"/>
          </p:nvPr>
        </p:nvSpPr>
        <p:spPr>
          <a:xfrm>
            <a:off x="646111" y="452718"/>
            <a:ext cx="10983770" cy="405038"/>
          </a:xfrm>
        </p:spPr>
        <p:txBody>
          <a:bodyPr/>
          <a:lstStyle/>
          <a:p>
            <a:r>
              <a:rPr lang="fr-BE" sz="2000" b="1" dirty="0"/>
              <a:t>Extrait N°1: Les Hommes sont superstitieux car ils ignorant l’avenir</a:t>
            </a:r>
          </a:p>
        </p:txBody>
      </p:sp>
      <p:cxnSp>
        <p:nvCxnSpPr>
          <p:cNvPr id="5" name="Straight Connector 4">
            <a:extLst>
              <a:ext uri="{FF2B5EF4-FFF2-40B4-BE49-F238E27FC236}">
                <a16:creationId xmlns:a16="http://schemas.microsoft.com/office/drawing/2014/main" id="{F48BA78C-FB9B-4965-9CC6-A889ECD22785}"/>
              </a:ext>
            </a:extLst>
          </p:cNvPr>
          <p:cNvCxnSpPr>
            <a:cxnSpLocks/>
          </p:cNvCxnSpPr>
          <p:nvPr/>
        </p:nvCxnSpPr>
        <p:spPr>
          <a:xfrm flipV="1">
            <a:off x="646111" y="857756"/>
            <a:ext cx="10983770" cy="6099"/>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49B2ECCC-CA93-4819-8764-30650C3F5AB6}"/>
              </a:ext>
            </a:extLst>
          </p:cNvPr>
          <p:cNvSpPr txBox="1"/>
          <p:nvPr/>
        </p:nvSpPr>
        <p:spPr>
          <a:xfrm>
            <a:off x="646111" y="1270449"/>
            <a:ext cx="10983770" cy="523220"/>
          </a:xfrm>
          <a:prstGeom prst="rect">
            <a:avLst/>
          </a:prstGeom>
          <a:solidFill>
            <a:schemeClr val="bg1">
              <a:lumMod val="85000"/>
            </a:schemeClr>
          </a:solidFill>
        </p:spPr>
        <p:txBody>
          <a:bodyPr wrap="square" rtlCol="0">
            <a:spAutoFit/>
          </a:bodyPr>
          <a:lstStyle/>
          <a:p>
            <a:r>
              <a:rPr lang="fr-BE" sz="2800" dirty="0"/>
              <a:t>Type d’argumentation: </a:t>
            </a:r>
          </a:p>
        </p:txBody>
      </p:sp>
      <p:pic>
        <p:nvPicPr>
          <p:cNvPr id="4" name="Picture 3">
            <a:extLst>
              <a:ext uri="{FF2B5EF4-FFF2-40B4-BE49-F238E27FC236}">
                <a16:creationId xmlns:a16="http://schemas.microsoft.com/office/drawing/2014/main" id="{4250688E-8961-45D7-94CA-7ACFB8283C40}"/>
              </a:ext>
            </a:extLst>
          </p:cNvPr>
          <p:cNvPicPr>
            <a:picLocks noChangeAspect="1"/>
          </p:cNvPicPr>
          <p:nvPr/>
        </p:nvPicPr>
        <p:blipFill>
          <a:blip r:embed="rId2"/>
          <a:stretch>
            <a:fillRect/>
          </a:stretch>
        </p:blipFill>
        <p:spPr>
          <a:xfrm>
            <a:off x="8672273" y="865495"/>
            <a:ext cx="2444708" cy="1335140"/>
          </a:xfrm>
          <a:prstGeom prst="rect">
            <a:avLst/>
          </a:prstGeom>
        </p:spPr>
      </p:pic>
      <p:sp>
        <p:nvSpPr>
          <p:cNvPr id="7" name="Rectangle 6">
            <a:extLst>
              <a:ext uri="{FF2B5EF4-FFF2-40B4-BE49-F238E27FC236}">
                <a16:creationId xmlns:a16="http://schemas.microsoft.com/office/drawing/2014/main" id="{BA54AF9E-9E6D-4FF8-83DF-8D101088C267}"/>
              </a:ext>
            </a:extLst>
          </p:cNvPr>
          <p:cNvSpPr/>
          <p:nvPr/>
        </p:nvSpPr>
        <p:spPr>
          <a:xfrm>
            <a:off x="6676061" y="1270449"/>
            <a:ext cx="1842171" cy="523220"/>
          </a:xfrm>
          <a:prstGeom prst="rect">
            <a:avLst/>
          </a:prstGeom>
        </p:spPr>
        <p:txBody>
          <a:bodyPr wrap="none">
            <a:spAutoFit/>
          </a:bodyPr>
          <a:lstStyle/>
          <a:p>
            <a:r>
              <a:rPr lang="fr-BE" sz="2800" b="1" dirty="0"/>
              <a:t>dialectique</a:t>
            </a:r>
          </a:p>
        </p:txBody>
      </p:sp>
      <p:sp>
        <p:nvSpPr>
          <p:cNvPr id="8" name="TextBox 7">
            <a:extLst>
              <a:ext uri="{FF2B5EF4-FFF2-40B4-BE49-F238E27FC236}">
                <a16:creationId xmlns:a16="http://schemas.microsoft.com/office/drawing/2014/main" id="{4AA86C98-369F-419A-B9E5-B299DEBC90B2}"/>
              </a:ext>
            </a:extLst>
          </p:cNvPr>
          <p:cNvSpPr txBox="1"/>
          <p:nvPr/>
        </p:nvSpPr>
        <p:spPr>
          <a:xfrm>
            <a:off x="646111" y="2585406"/>
            <a:ext cx="10983770" cy="3108543"/>
          </a:xfrm>
          <a:prstGeom prst="rect">
            <a:avLst/>
          </a:prstGeom>
          <a:solidFill>
            <a:schemeClr val="bg1">
              <a:lumMod val="85000"/>
            </a:schemeClr>
          </a:solidFill>
        </p:spPr>
        <p:txBody>
          <a:bodyPr wrap="square" rtlCol="0">
            <a:spAutoFit/>
          </a:bodyPr>
          <a:lstStyle/>
          <a:p>
            <a:r>
              <a:rPr lang="en-GB" sz="2800" dirty="0"/>
              <a:t>Justification:</a:t>
            </a:r>
            <a:endParaRPr lang="lb-LU" sz="2800" dirty="0"/>
          </a:p>
          <a:p>
            <a:endParaRPr lang="en-GB" sz="2800" dirty="0"/>
          </a:p>
          <a:p>
            <a:pPr marL="457200" indent="-457200">
              <a:buFont typeface="Arial" panose="020B0604020202020204" pitchFamily="34" charset="0"/>
              <a:buChar char="•"/>
            </a:pPr>
            <a:r>
              <a:rPr lang="en-GB" sz="2800" dirty="0"/>
              <a:t>L</a:t>
            </a:r>
            <a:r>
              <a:rPr lang="fr-BE" sz="2800" dirty="0" err="1"/>
              <a:t>igne</a:t>
            </a:r>
            <a:r>
              <a:rPr lang="fr-BE" sz="2800" dirty="0"/>
              <a:t> 1:</a:t>
            </a:r>
            <a:r>
              <a:rPr lang="lb-LU" sz="2800" dirty="0"/>
              <a:t> </a:t>
            </a:r>
            <a:r>
              <a:rPr lang="fr-BE" sz="2800" dirty="0"/>
              <a:t>« Si… »</a:t>
            </a:r>
          </a:p>
          <a:p>
            <a:pPr marL="457200" indent="-457200">
              <a:buFont typeface="Arial" panose="020B0604020202020204" pitchFamily="34" charset="0"/>
              <a:buChar char="•"/>
            </a:pPr>
            <a:r>
              <a:rPr lang="fr-BE" sz="2800" dirty="0"/>
              <a:t>Ligne 2: « Mais… »</a:t>
            </a:r>
          </a:p>
          <a:p>
            <a:pPr marL="457200" indent="-457200">
              <a:buFont typeface="Arial" panose="020B0604020202020204" pitchFamily="34" charset="0"/>
              <a:buChar char="•"/>
            </a:pPr>
            <a:r>
              <a:rPr lang="fr-BE" sz="2800" dirty="0"/>
              <a:t>Ligne 6: « …il résulte »</a:t>
            </a:r>
          </a:p>
          <a:p>
            <a:pPr marL="457200" indent="-457200">
              <a:buFont typeface="Arial" panose="020B0604020202020204" pitchFamily="34" charset="0"/>
              <a:buChar char="•"/>
            </a:pPr>
            <a:endParaRPr lang="en-GB" sz="2800" dirty="0"/>
          </a:p>
          <a:p>
            <a:r>
              <a:rPr lang="fr-BE" sz="2800" dirty="0">
                <a:sym typeface="Wingdings" panose="05000000000000000000" pitchFamily="2" charset="2"/>
              </a:rPr>
              <a:t> </a:t>
            </a:r>
            <a:r>
              <a:rPr lang="fr-BE" sz="2800" dirty="0"/>
              <a:t>Repérer une opposition et en tirer une conclusion</a:t>
            </a:r>
          </a:p>
        </p:txBody>
      </p:sp>
    </p:spTree>
    <p:extLst>
      <p:ext uri="{BB962C8B-B14F-4D97-AF65-F5344CB8AC3E}">
        <p14:creationId xmlns:p14="http://schemas.microsoft.com/office/powerpoint/2010/main" val="29535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B104-5009-4088-B109-28939390B42F}"/>
              </a:ext>
            </a:extLst>
          </p:cNvPr>
          <p:cNvSpPr>
            <a:spLocks noGrp="1"/>
          </p:cNvSpPr>
          <p:nvPr>
            <p:ph type="title"/>
          </p:nvPr>
        </p:nvSpPr>
        <p:spPr>
          <a:xfrm>
            <a:off x="646111" y="452718"/>
            <a:ext cx="10983770" cy="405038"/>
          </a:xfrm>
        </p:spPr>
        <p:txBody>
          <a:bodyPr/>
          <a:lstStyle/>
          <a:p>
            <a:r>
              <a:rPr lang="fr-BE" sz="2000" b="1" dirty="0"/>
              <a:t>Extrait N°2: L’Homme perd la raison lorsqu’il est confronté à des difficultés</a:t>
            </a:r>
          </a:p>
        </p:txBody>
      </p:sp>
      <p:cxnSp>
        <p:nvCxnSpPr>
          <p:cNvPr id="5" name="Straight Connector 4">
            <a:extLst>
              <a:ext uri="{FF2B5EF4-FFF2-40B4-BE49-F238E27FC236}">
                <a16:creationId xmlns:a16="http://schemas.microsoft.com/office/drawing/2014/main" id="{F48BA78C-FB9B-4965-9CC6-A889ECD22785}"/>
              </a:ext>
            </a:extLst>
          </p:cNvPr>
          <p:cNvCxnSpPr>
            <a:cxnSpLocks/>
          </p:cNvCxnSpPr>
          <p:nvPr/>
        </p:nvCxnSpPr>
        <p:spPr>
          <a:xfrm flipV="1">
            <a:off x="646111" y="857756"/>
            <a:ext cx="10983770" cy="6099"/>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49B2ECCC-CA93-4819-8764-30650C3F5AB6}"/>
              </a:ext>
            </a:extLst>
          </p:cNvPr>
          <p:cNvSpPr txBox="1"/>
          <p:nvPr/>
        </p:nvSpPr>
        <p:spPr>
          <a:xfrm>
            <a:off x="646111" y="1270449"/>
            <a:ext cx="10983770" cy="523220"/>
          </a:xfrm>
          <a:prstGeom prst="rect">
            <a:avLst/>
          </a:prstGeom>
          <a:solidFill>
            <a:schemeClr val="bg1">
              <a:lumMod val="85000"/>
            </a:schemeClr>
          </a:solidFill>
        </p:spPr>
        <p:txBody>
          <a:bodyPr wrap="square" rtlCol="0">
            <a:spAutoFit/>
          </a:bodyPr>
          <a:lstStyle/>
          <a:p>
            <a:r>
              <a:rPr lang="fr-BE" sz="2800" dirty="0"/>
              <a:t>Type d’argumentation: </a:t>
            </a:r>
          </a:p>
        </p:txBody>
      </p:sp>
      <p:sp>
        <p:nvSpPr>
          <p:cNvPr id="7" name="Rectangle 6">
            <a:extLst>
              <a:ext uri="{FF2B5EF4-FFF2-40B4-BE49-F238E27FC236}">
                <a16:creationId xmlns:a16="http://schemas.microsoft.com/office/drawing/2014/main" id="{BA54AF9E-9E6D-4FF8-83DF-8D101088C267}"/>
              </a:ext>
            </a:extLst>
          </p:cNvPr>
          <p:cNvSpPr/>
          <p:nvPr/>
        </p:nvSpPr>
        <p:spPr>
          <a:xfrm>
            <a:off x="6121759" y="1270449"/>
            <a:ext cx="2712602" cy="523220"/>
          </a:xfrm>
          <a:prstGeom prst="rect">
            <a:avLst/>
          </a:prstGeom>
        </p:spPr>
        <p:txBody>
          <a:bodyPr wrap="none">
            <a:spAutoFit/>
          </a:bodyPr>
          <a:lstStyle/>
          <a:p>
            <a:r>
              <a:rPr lang="fr-BE" sz="2800" b="1" dirty="0"/>
              <a:t>phénoménologie</a:t>
            </a:r>
          </a:p>
        </p:txBody>
      </p:sp>
      <p:sp>
        <p:nvSpPr>
          <p:cNvPr id="8" name="TextBox 7">
            <a:extLst>
              <a:ext uri="{FF2B5EF4-FFF2-40B4-BE49-F238E27FC236}">
                <a16:creationId xmlns:a16="http://schemas.microsoft.com/office/drawing/2014/main" id="{4AA86C98-369F-419A-B9E5-B299DEBC90B2}"/>
              </a:ext>
            </a:extLst>
          </p:cNvPr>
          <p:cNvSpPr txBox="1"/>
          <p:nvPr/>
        </p:nvSpPr>
        <p:spPr>
          <a:xfrm>
            <a:off x="646111" y="2585406"/>
            <a:ext cx="10983770" cy="3539430"/>
          </a:xfrm>
          <a:prstGeom prst="rect">
            <a:avLst/>
          </a:prstGeom>
          <a:solidFill>
            <a:schemeClr val="bg1">
              <a:lumMod val="85000"/>
            </a:schemeClr>
          </a:solidFill>
        </p:spPr>
        <p:txBody>
          <a:bodyPr wrap="square" rtlCol="0">
            <a:spAutoFit/>
          </a:bodyPr>
          <a:lstStyle/>
          <a:p>
            <a:r>
              <a:rPr lang="en-GB" sz="2800" dirty="0"/>
              <a:t>Justification:</a:t>
            </a:r>
            <a:endParaRPr lang="lb-LU" sz="2800" dirty="0"/>
          </a:p>
          <a:p>
            <a:endParaRPr lang="en-GB" sz="2800" dirty="0"/>
          </a:p>
          <a:p>
            <a:pPr marL="457200" indent="-457200">
              <a:buFont typeface="Arial" panose="020B0604020202020204" pitchFamily="34" charset="0"/>
              <a:buChar char="•"/>
            </a:pPr>
            <a:r>
              <a:rPr lang="en-GB" sz="2800" dirty="0"/>
              <a:t>L</a:t>
            </a:r>
            <a:r>
              <a:rPr lang="fr-BE" sz="2800" dirty="0" err="1"/>
              <a:t>igne</a:t>
            </a:r>
            <a:r>
              <a:rPr lang="fr-BE" sz="2800" dirty="0"/>
              <a:t> 1:</a:t>
            </a:r>
            <a:r>
              <a:rPr lang="lb-LU" sz="2800" dirty="0"/>
              <a:t> </a:t>
            </a:r>
            <a:r>
              <a:rPr lang="fr-BE" sz="2800" dirty="0"/>
              <a:t>« voir les hommes »</a:t>
            </a:r>
          </a:p>
          <a:p>
            <a:pPr marL="457200" indent="-457200">
              <a:buFont typeface="Arial" panose="020B0604020202020204" pitchFamily="34" charset="0"/>
              <a:buChar char="•"/>
            </a:pPr>
            <a:r>
              <a:rPr lang="fr-BE" sz="2800" dirty="0"/>
              <a:t>Ligne 3: « on les voit mendier »</a:t>
            </a:r>
          </a:p>
          <a:p>
            <a:pPr marL="457200" indent="-457200">
              <a:buFont typeface="Arial" panose="020B0604020202020204" pitchFamily="34" charset="0"/>
              <a:buChar char="•"/>
            </a:pPr>
            <a:r>
              <a:rPr lang="fr-BE" sz="2800" dirty="0"/>
              <a:t>Ligne 4: « …ils le suivent aveuglément »</a:t>
            </a:r>
          </a:p>
          <a:p>
            <a:pPr marL="457200" indent="-457200">
              <a:buFont typeface="Arial" panose="020B0604020202020204" pitchFamily="34" charset="0"/>
              <a:buChar char="•"/>
            </a:pPr>
            <a:r>
              <a:rPr lang="fr-BE" sz="2800" dirty="0"/>
              <a:t>Ligne 6: « à leurs yeux »</a:t>
            </a:r>
          </a:p>
          <a:p>
            <a:pPr marL="457200" indent="-457200">
              <a:buFont typeface="Arial" panose="020B0604020202020204" pitchFamily="34" charset="0"/>
              <a:buChar char="•"/>
            </a:pPr>
            <a:endParaRPr lang="en-GB" sz="2800" dirty="0"/>
          </a:p>
          <a:p>
            <a:r>
              <a:rPr lang="fr-BE" sz="2800" dirty="0">
                <a:sym typeface="Wingdings" panose="05000000000000000000" pitchFamily="2" charset="2"/>
              </a:rPr>
              <a:t> </a:t>
            </a:r>
            <a:r>
              <a:rPr lang="fr-BE" sz="2800" dirty="0"/>
              <a:t>Le texte décrit le comportement des humains</a:t>
            </a:r>
          </a:p>
        </p:txBody>
      </p:sp>
      <p:pic>
        <p:nvPicPr>
          <p:cNvPr id="9" name="Picture 8">
            <a:extLst>
              <a:ext uri="{FF2B5EF4-FFF2-40B4-BE49-F238E27FC236}">
                <a16:creationId xmlns:a16="http://schemas.microsoft.com/office/drawing/2014/main" id="{738F845B-FA78-4983-859C-EE34DEF4D551}"/>
              </a:ext>
            </a:extLst>
          </p:cNvPr>
          <p:cNvPicPr>
            <a:picLocks noChangeAspect="1"/>
          </p:cNvPicPr>
          <p:nvPr/>
        </p:nvPicPr>
        <p:blipFill>
          <a:blip r:embed="rId2"/>
          <a:stretch>
            <a:fillRect/>
          </a:stretch>
        </p:blipFill>
        <p:spPr>
          <a:xfrm>
            <a:off x="9140861" y="921059"/>
            <a:ext cx="1175606" cy="1354237"/>
          </a:xfrm>
          <a:prstGeom prst="rect">
            <a:avLst/>
          </a:prstGeom>
        </p:spPr>
      </p:pic>
    </p:spTree>
    <p:extLst>
      <p:ext uri="{BB962C8B-B14F-4D97-AF65-F5344CB8AC3E}">
        <p14:creationId xmlns:p14="http://schemas.microsoft.com/office/powerpoint/2010/main" val="278763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B104-5009-4088-B109-28939390B42F}"/>
              </a:ext>
            </a:extLst>
          </p:cNvPr>
          <p:cNvSpPr>
            <a:spLocks noGrp="1"/>
          </p:cNvSpPr>
          <p:nvPr>
            <p:ph type="title"/>
          </p:nvPr>
        </p:nvSpPr>
        <p:spPr>
          <a:xfrm>
            <a:off x="646111" y="452718"/>
            <a:ext cx="10983770" cy="405038"/>
          </a:xfrm>
        </p:spPr>
        <p:txBody>
          <a:bodyPr/>
          <a:lstStyle/>
          <a:p>
            <a:r>
              <a:rPr lang="fr-BE" sz="2000" b="1" dirty="0"/>
              <a:t>Extrait N°3: Depuis toujours, l’Homme devient superstitieux quand la peur le prend</a:t>
            </a:r>
          </a:p>
        </p:txBody>
      </p:sp>
      <p:cxnSp>
        <p:nvCxnSpPr>
          <p:cNvPr id="5" name="Straight Connector 4">
            <a:extLst>
              <a:ext uri="{FF2B5EF4-FFF2-40B4-BE49-F238E27FC236}">
                <a16:creationId xmlns:a16="http://schemas.microsoft.com/office/drawing/2014/main" id="{F48BA78C-FB9B-4965-9CC6-A889ECD22785}"/>
              </a:ext>
            </a:extLst>
          </p:cNvPr>
          <p:cNvCxnSpPr>
            <a:cxnSpLocks/>
          </p:cNvCxnSpPr>
          <p:nvPr/>
        </p:nvCxnSpPr>
        <p:spPr>
          <a:xfrm flipV="1">
            <a:off x="646111" y="857756"/>
            <a:ext cx="10983770" cy="6099"/>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49B2ECCC-CA93-4819-8764-30650C3F5AB6}"/>
              </a:ext>
            </a:extLst>
          </p:cNvPr>
          <p:cNvSpPr txBox="1"/>
          <p:nvPr/>
        </p:nvSpPr>
        <p:spPr>
          <a:xfrm>
            <a:off x="646111" y="1270449"/>
            <a:ext cx="10983770" cy="523220"/>
          </a:xfrm>
          <a:prstGeom prst="rect">
            <a:avLst/>
          </a:prstGeom>
          <a:solidFill>
            <a:schemeClr val="bg1">
              <a:lumMod val="85000"/>
            </a:schemeClr>
          </a:solidFill>
        </p:spPr>
        <p:txBody>
          <a:bodyPr wrap="square" rtlCol="0">
            <a:spAutoFit/>
          </a:bodyPr>
          <a:lstStyle/>
          <a:p>
            <a:r>
              <a:rPr lang="fr-BE" sz="2800" dirty="0"/>
              <a:t>Type d’argumentation: </a:t>
            </a:r>
          </a:p>
        </p:txBody>
      </p:sp>
      <p:sp>
        <p:nvSpPr>
          <p:cNvPr id="7" name="Rectangle 6">
            <a:extLst>
              <a:ext uri="{FF2B5EF4-FFF2-40B4-BE49-F238E27FC236}">
                <a16:creationId xmlns:a16="http://schemas.microsoft.com/office/drawing/2014/main" id="{BA54AF9E-9E6D-4FF8-83DF-8D101088C267}"/>
              </a:ext>
            </a:extLst>
          </p:cNvPr>
          <p:cNvSpPr/>
          <p:nvPr/>
        </p:nvSpPr>
        <p:spPr>
          <a:xfrm>
            <a:off x="6121759" y="1270449"/>
            <a:ext cx="2504212" cy="523220"/>
          </a:xfrm>
          <a:prstGeom prst="rect">
            <a:avLst/>
          </a:prstGeom>
        </p:spPr>
        <p:txBody>
          <a:bodyPr wrap="none">
            <a:spAutoFit/>
          </a:bodyPr>
          <a:lstStyle/>
          <a:p>
            <a:r>
              <a:rPr lang="fr-BE" sz="2800" b="1" dirty="0"/>
              <a:t>herméneutique</a:t>
            </a:r>
          </a:p>
        </p:txBody>
      </p:sp>
      <p:sp>
        <p:nvSpPr>
          <p:cNvPr id="8" name="TextBox 7">
            <a:extLst>
              <a:ext uri="{FF2B5EF4-FFF2-40B4-BE49-F238E27FC236}">
                <a16:creationId xmlns:a16="http://schemas.microsoft.com/office/drawing/2014/main" id="{4AA86C98-369F-419A-B9E5-B299DEBC90B2}"/>
              </a:ext>
            </a:extLst>
          </p:cNvPr>
          <p:cNvSpPr txBox="1"/>
          <p:nvPr/>
        </p:nvSpPr>
        <p:spPr>
          <a:xfrm>
            <a:off x="646111" y="2585406"/>
            <a:ext cx="10983770" cy="2677656"/>
          </a:xfrm>
          <a:prstGeom prst="rect">
            <a:avLst/>
          </a:prstGeom>
          <a:solidFill>
            <a:schemeClr val="bg1">
              <a:lumMod val="85000"/>
            </a:schemeClr>
          </a:solidFill>
        </p:spPr>
        <p:txBody>
          <a:bodyPr wrap="square" rtlCol="0">
            <a:spAutoFit/>
          </a:bodyPr>
          <a:lstStyle/>
          <a:p>
            <a:r>
              <a:rPr lang="en-GB" sz="2800" dirty="0"/>
              <a:t>Justification:</a:t>
            </a:r>
            <a:endParaRPr lang="lb-LU" sz="2800" dirty="0"/>
          </a:p>
          <a:p>
            <a:endParaRPr lang="en-GB" sz="2800" dirty="0"/>
          </a:p>
          <a:p>
            <a:pPr marL="457200" indent="-457200">
              <a:buFont typeface="Arial" panose="020B0604020202020204" pitchFamily="34" charset="0"/>
              <a:buChar char="•"/>
            </a:pPr>
            <a:r>
              <a:rPr lang="en-GB" sz="2800" dirty="0"/>
              <a:t>L</a:t>
            </a:r>
            <a:r>
              <a:rPr lang="fr-BE" sz="2800" dirty="0" err="1"/>
              <a:t>igne</a:t>
            </a:r>
            <a:r>
              <a:rPr lang="fr-BE" sz="2800" dirty="0"/>
              <a:t> 2-6:</a:t>
            </a:r>
            <a:r>
              <a:rPr lang="lb-LU" sz="2800" dirty="0"/>
              <a:t> </a:t>
            </a:r>
            <a:r>
              <a:rPr lang="fr-BE" sz="2800" dirty="0"/>
              <a:t>« Alexandre le Grand» (exemple historique)</a:t>
            </a:r>
          </a:p>
          <a:p>
            <a:pPr marL="457200" indent="-457200">
              <a:buFont typeface="Arial" panose="020B0604020202020204" pitchFamily="34" charset="0"/>
              <a:buChar char="•"/>
            </a:pPr>
            <a:r>
              <a:rPr lang="fr-BE" sz="2800" dirty="0"/>
              <a:t>Ligne 9: « tous ces exemples étaient parfaitement connus »</a:t>
            </a:r>
          </a:p>
          <a:p>
            <a:pPr marL="457200" indent="-457200">
              <a:buFont typeface="Arial" panose="020B0604020202020204" pitchFamily="34" charset="0"/>
              <a:buChar char="•"/>
            </a:pPr>
            <a:endParaRPr lang="en-GB" sz="2800" dirty="0"/>
          </a:p>
          <a:p>
            <a:r>
              <a:rPr lang="fr-BE" sz="2800" dirty="0">
                <a:sym typeface="Wingdings" panose="05000000000000000000" pitchFamily="2" charset="2"/>
              </a:rPr>
              <a:t> </a:t>
            </a:r>
            <a:r>
              <a:rPr lang="fr-BE" sz="2800" dirty="0"/>
              <a:t>Référence à une connaissance antérieure</a:t>
            </a:r>
          </a:p>
        </p:txBody>
      </p:sp>
      <p:pic>
        <p:nvPicPr>
          <p:cNvPr id="4" name="Picture 3">
            <a:extLst>
              <a:ext uri="{FF2B5EF4-FFF2-40B4-BE49-F238E27FC236}">
                <a16:creationId xmlns:a16="http://schemas.microsoft.com/office/drawing/2014/main" id="{97C10ABE-9184-471E-B6A9-953869FDA333}"/>
              </a:ext>
            </a:extLst>
          </p:cNvPr>
          <p:cNvPicPr>
            <a:picLocks noChangeAspect="1"/>
          </p:cNvPicPr>
          <p:nvPr/>
        </p:nvPicPr>
        <p:blipFill>
          <a:blip r:embed="rId2"/>
          <a:stretch>
            <a:fillRect/>
          </a:stretch>
        </p:blipFill>
        <p:spPr>
          <a:xfrm>
            <a:off x="8658339" y="1000212"/>
            <a:ext cx="1414395" cy="1298561"/>
          </a:xfrm>
          <a:prstGeom prst="rect">
            <a:avLst/>
          </a:prstGeom>
        </p:spPr>
      </p:pic>
    </p:spTree>
    <p:extLst>
      <p:ext uri="{BB962C8B-B14F-4D97-AF65-F5344CB8AC3E}">
        <p14:creationId xmlns:p14="http://schemas.microsoft.com/office/powerpoint/2010/main" val="97246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B104-5009-4088-B109-28939390B42F}"/>
              </a:ext>
            </a:extLst>
          </p:cNvPr>
          <p:cNvSpPr>
            <a:spLocks noGrp="1"/>
          </p:cNvSpPr>
          <p:nvPr>
            <p:ph type="title"/>
          </p:nvPr>
        </p:nvSpPr>
        <p:spPr>
          <a:xfrm>
            <a:off x="646111" y="452718"/>
            <a:ext cx="10983770" cy="405038"/>
          </a:xfrm>
        </p:spPr>
        <p:txBody>
          <a:bodyPr/>
          <a:lstStyle/>
          <a:p>
            <a:r>
              <a:rPr lang="fr-BE" sz="2000" b="1" dirty="0"/>
              <a:t>Extrait N°4: La superstition est une passion humaine</a:t>
            </a:r>
          </a:p>
        </p:txBody>
      </p:sp>
      <p:cxnSp>
        <p:nvCxnSpPr>
          <p:cNvPr id="5" name="Straight Connector 4">
            <a:extLst>
              <a:ext uri="{FF2B5EF4-FFF2-40B4-BE49-F238E27FC236}">
                <a16:creationId xmlns:a16="http://schemas.microsoft.com/office/drawing/2014/main" id="{F48BA78C-FB9B-4965-9CC6-A889ECD22785}"/>
              </a:ext>
            </a:extLst>
          </p:cNvPr>
          <p:cNvCxnSpPr>
            <a:cxnSpLocks/>
          </p:cNvCxnSpPr>
          <p:nvPr/>
        </p:nvCxnSpPr>
        <p:spPr>
          <a:xfrm flipV="1">
            <a:off x="646111" y="857756"/>
            <a:ext cx="10983770" cy="6099"/>
          </a:xfrm>
          <a:prstGeom prst="line">
            <a:avLst/>
          </a:prstGeom>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49B2ECCC-CA93-4819-8764-30650C3F5AB6}"/>
              </a:ext>
            </a:extLst>
          </p:cNvPr>
          <p:cNvSpPr txBox="1"/>
          <p:nvPr/>
        </p:nvSpPr>
        <p:spPr>
          <a:xfrm>
            <a:off x="646111" y="1270449"/>
            <a:ext cx="10983770" cy="523220"/>
          </a:xfrm>
          <a:prstGeom prst="rect">
            <a:avLst/>
          </a:prstGeom>
          <a:solidFill>
            <a:schemeClr val="bg1">
              <a:lumMod val="85000"/>
            </a:schemeClr>
          </a:solidFill>
        </p:spPr>
        <p:txBody>
          <a:bodyPr wrap="square" rtlCol="0">
            <a:spAutoFit/>
          </a:bodyPr>
          <a:lstStyle/>
          <a:p>
            <a:r>
              <a:rPr lang="fr-BE" sz="2800" dirty="0"/>
              <a:t>Type d’argumentation: </a:t>
            </a:r>
          </a:p>
        </p:txBody>
      </p:sp>
      <p:sp>
        <p:nvSpPr>
          <p:cNvPr id="7" name="Rectangle 6">
            <a:extLst>
              <a:ext uri="{FF2B5EF4-FFF2-40B4-BE49-F238E27FC236}">
                <a16:creationId xmlns:a16="http://schemas.microsoft.com/office/drawing/2014/main" id="{BA54AF9E-9E6D-4FF8-83DF-8D101088C267}"/>
              </a:ext>
            </a:extLst>
          </p:cNvPr>
          <p:cNvSpPr/>
          <p:nvPr/>
        </p:nvSpPr>
        <p:spPr>
          <a:xfrm>
            <a:off x="6121759" y="1270449"/>
            <a:ext cx="1771767" cy="523220"/>
          </a:xfrm>
          <a:prstGeom prst="rect">
            <a:avLst/>
          </a:prstGeom>
        </p:spPr>
        <p:txBody>
          <a:bodyPr wrap="none">
            <a:spAutoFit/>
          </a:bodyPr>
          <a:lstStyle/>
          <a:p>
            <a:r>
              <a:rPr lang="fr-BE" sz="2800" b="1" dirty="0"/>
              <a:t>analytique</a:t>
            </a:r>
          </a:p>
        </p:txBody>
      </p:sp>
      <p:sp>
        <p:nvSpPr>
          <p:cNvPr id="8" name="TextBox 7">
            <a:extLst>
              <a:ext uri="{FF2B5EF4-FFF2-40B4-BE49-F238E27FC236}">
                <a16:creationId xmlns:a16="http://schemas.microsoft.com/office/drawing/2014/main" id="{4AA86C98-369F-419A-B9E5-B299DEBC90B2}"/>
              </a:ext>
            </a:extLst>
          </p:cNvPr>
          <p:cNvSpPr txBox="1"/>
          <p:nvPr/>
        </p:nvSpPr>
        <p:spPr>
          <a:xfrm>
            <a:off x="646111" y="2200263"/>
            <a:ext cx="10983770" cy="4401205"/>
          </a:xfrm>
          <a:prstGeom prst="rect">
            <a:avLst/>
          </a:prstGeom>
          <a:solidFill>
            <a:schemeClr val="bg1">
              <a:lumMod val="85000"/>
            </a:schemeClr>
          </a:solidFill>
        </p:spPr>
        <p:txBody>
          <a:bodyPr wrap="square" rtlCol="0">
            <a:spAutoFit/>
          </a:bodyPr>
          <a:lstStyle/>
          <a:p>
            <a:r>
              <a:rPr lang="en-GB" sz="2800" dirty="0"/>
              <a:t>Justification:</a:t>
            </a:r>
            <a:endParaRPr lang="lb-LU" sz="2800" dirty="0"/>
          </a:p>
          <a:p>
            <a:endParaRPr lang="en-GB" sz="2800" dirty="0"/>
          </a:p>
          <a:p>
            <a:pPr marL="457200" indent="-457200">
              <a:buFont typeface="Arial" panose="020B0604020202020204" pitchFamily="34" charset="0"/>
              <a:buChar char="•"/>
            </a:pPr>
            <a:r>
              <a:rPr lang="en-GB" sz="2800" dirty="0"/>
              <a:t>L</a:t>
            </a:r>
            <a:r>
              <a:rPr lang="fr-BE" sz="2800" dirty="0" err="1"/>
              <a:t>igne</a:t>
            </a:r>
            <a:r>
              <a:rPr lang="fr-BE" sz="2800" dirty="0"/>
              <a:t> </a:t>
            </a:r>
            <a:r>
              <a:rPr lang="en-GB" sz="2800" dirty="0"/>
              <a:t>1: </a:t>
            </a:r>
            <a:r>
              <a:rPr lang="fr-BE" sz="2800" dirty="0"/>
              <a:t>« de l’explication… il résulte »</a:t>
            </a:r>
          </a:p>
          <a:p>
            <a:pPr marL="457200" indent="-457200">
              <a:buFont typeface="Arial" panose="020B0604020202020204" pitchFamily="34" charset="0"/>
              <a:buChar char="•"/>
            </a:pPr>
            <a:r>
              <a:rPr lang="fr-BE" sz="2800" dirty="0"/>
              <a:t>Ligne 2: « …il en résulte ainsi »</a:t>
            </a:r>
          </a:p>
          <a:p>
            <a:pPr marL="457200" indent="-457200">
              <a:buFont typeface="Arial" panose="020B0604020202020204" pitchFamily="34" charset="0"/>
              <a:buChar char="•"/>
            </a:pPr>
            <a:r>
              <a:rPr lang="fr-BE" sz="2800" dirty="0"/>
              <a:t>Ligne 3: « enfin que… »</a:t>
            </a:r>
          </a:p>
          <a:p>
            <a:pPr marL="457200" indent="-457200">
              <a:buFont typeface="Arial" panose="020B0604020202020204" pitchFamily="34" charset="0"/>
              <a:buChar char="•"/>
            </a:pPr>
            <a:r>
              <a:rPr lang="fr-BE" sz="2800" dirty="0"/>
              <a:t>Ligne 5: « Ainsi donc… »</a:t>
            </a:r>
          </a:p>
          <a:p>
            <a:pPr marL="457200" indent="-457200">
              <a:buFont typeface="Arial" panose="020B0604020202020204" pitchFamily="34" charset="0"/>
              <a:buChar char="•"/>
            </a:pPr>
            <a:r>
              <a:rPr lang="fr-BE" sz="2800" dirty="0"/>
              <a:t>Ligne 6: « ajoutez que… »</a:t>
            </a:r>
          </a:p>
          <a:p>
            <a:pPr marL="457200" indent="-457200">
              <a:buFont typeface="Arial" panose="020B0604020202020204" pitchFamily="34" charset="0"/>
              <a:buChar char="•"/>
            </a:pPr>
            <a:endParaRPr lang="en-GB" sz="2800" dirty="0"/>
          </a:p>
          <a:p>
            <a:r>
              <a:rPr lang="fr-BE" sz="2800" dirty="0">
                <a:sym typeface="Wingdings" panose="05000000000000000000" pitchFamily="2" charset="2"/>
              </a:rPr>
              <a:t> </a:t>
            </a:r>
            <a:r>
              <a:rPr lang="fr-BE" sz="2800" dirty="0"/>
              <a:t>Texte qui décompose une notion systématiquement en ses parties constituantes</a:t>
            </a:r>
          </a:p>
        </p:txBody>
      </p:sp>
      <p:pic>
        <p:nvPicPr>
          <p:cNvPr id="6" name="Picture 5">
            <a:extLst>
              <a:ext uri="{FF2B5EF4-FFF2-40B4-BE49-F238E27FC236}">
                <a16:creationId xmlns:a16="http://schemas.microsoft.com/office/drawing/2014/main" id="{0DF55E77-46D2-40A5-9BC2-5F86678B4CE8}"/>
              </a:ext>
            </a:extLst>
          </p:cNvPr>
          <p:cNvPicPr>
            <a:picLocks noChangeAspect="1"/>
          </p:cNvPicPr>
          <p:nvPr/>
        </p:nvPicPr>
        <p:blipFill>
          <a:blip r:embed="rId2"/>
          <a:stretch>
            <a:fillRect/>
          </a:stretch>
        </p:blipFill>
        <p:spPr>
          <a:xfrm>
            <a:off x="8123598" y="965082"/>
            <a:ext cx="1140051" cy="1133954"/>
          </a:xfrm>
          <a:prstGeom prst="rect">
            <a:avLst/>
          </a:prstGeom>
        </p:spPr>
      </p:pic>
    </p:spTree>
    <p:extLst>
      <p:ext uri="{BB962C8B-B14F-4D97-AF65-F5344CB8AC3E}">
        <p14:creationId xmlns:p14="http://schemas.microsoft.com/office/powerpoint/2010/main" val="254663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B104-5009-4088-B109-28939390B42F}"/>
              </a:ext>
            </a:extLst>
          </p:cNvPr>
          <p:cNvSpPr>
            <a:spLocks noGrp="1"/>
          </p:cNvSpPr>
          <p:nvPr>
            <p:ph type="title"/>
          </p:nvPr>
        </p:nvSpPr>
        <p:spPr>
          <a:xfrm>
            <a:off x="646111" y="452718"/>
            <a:ext cx="10983770" cy="405038"/>
          </a:xfrm>
        </p:spPr>
        <p:txBody>
          <a:bodyPr/>
          <a:lstStyle/>
          <a:p>
            <a:r>
              <a:rPr lang="fr-BE" sz="2000" b="1" dirty="0" err="1"/>
              <a:t>Timmys</a:t>
            </a:r>
            <a:r>
              <a:rPr lang="fr-BE" sz="2000" b="1" dirty="0"/>
              <a:t> </a:t>
            </a:r>
            <a:r>
              <a:rPr lang="fr-BE" sz="2000" b="1" dirty="0" err="1"/>
              <a:t>erste</a:t>
            </a:r>
            <a:r>
              <a:rPr lang="fr-BE" sz="2000" b="1" dirty="0"/>
              <a:t> </a:t>
            </a:r>
            <a:r>
              <a:rPr lang="fr-BE" sz="2000" b="1" dirty="0" err="1"/>
              <a:t>Erörterung</a:t>
            </a:r>
            <a:endParaRPr lang="fr-BE" sz="2000" b="1" dirty="0"/>
          </a:p>
        </p:txBody>
      </p:sp>
      <p:cxnSp>
        <p:nvCxnSpPr>
          <p:cNvPr id="5" name="Straight Connector 4">
            <a:extLst>
              <a:ext uri="{FF2B5EF4-FFF2-40B4-BE49-F238E27FC236}">
                <a16:creationId xmlns:a16="http://schemas.microsoft.com/office/drawing/2014/main" id="{F48BA78C-FB9B-4965-9CC6-A889ECD22785}"/>
              </a:ext>
            </a:extLst>
          </p:cNvPr>
          <p:cNvCxnSpPr>
            <a:cxnSpLocks/>
          </p:cNvCxnSpPr>
          <p:nvPr/>
        </p:nvCxnSpPr>
        <p:spPr>
          <a:xfrm flipV="1">
            <a:off x="646111" y="857756"/>
            <a:ext cx="10983770" cy="6099"/>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C0C94554-C5DA-D12E-180F-E9AEE418C252}"/>
              </a:ext>
            </a:extLst>
          </p:cNvPr>
          <p:cNvPicPr>
            <a:picLocks noChangeAspect="1"/>
          </p:cNvPicPr>
          <p:nvPr/>
        </p:nvPicPr>
        <p:blipFill>
          <a:blip r:embed="rId2"/>
          <a:stretch>
            <a:fillRect/>
          </a:stretch>
        </p:blipFill>
        <p:spPr>
          <a:xfrm>
            <a:off x="-1" y="2790900"/>
            <a:ext cx="12192000" cy="3105654"/>
          </a:xfrm>
          <a:prstGeom prst="rect">
            <a:avLst/>
          </a:prstGeom>
        </p:spPr>
      </p:pic>
      <p:pic>
        <p:nvPicPr>
          <p:cNvPr id="4" name="Picture 3">
            <a:extLst>
              <a:ext uri="{FF2B5EF4-FFF2-40B4-BE49-F238E27FC236}">
                <a16:creationId xmlns:a16="http://schemas.microsoft.com/office/drawing/2014/main" id="{8E8D3B55-8EFF-C7DA-BB94-40CEE7380C7D}"/>
              </a:ext>
            </a:extLst>
          </p:cNvPr>
          <p:cNvPicPr>
            <a:picLocks noChangeAspect="1"/>
          </p:cNvPicPr>
          <p:nvPr/>
        </p:nvPicPr>
        <p:blipFill rotWithShape="1">
          <a:blip r:embed="rId3"/>
          <a:srcRect b="53006"/>
          <a:stretch/>
        </p:blipFill>
        <p:spPr>
          <a:xfrm>
            <a:off x="2603881" y="1214163"/>
            <a:ext cx="6984237" cy="1226429"/>
          </a:xfrm>
          <a:prstGeom prst="rect">
            <a:avLst/>
          </a:prstGeom>
        </p:spPr>
      </p:pic>
    </p:spTree>
    <p:extLst>
      <p:ext uri="{BB962C8B-B14F-4D97-AF65-F5344CB8AC3E}">
        <p14:creationId xmlns:p14="http://schemas.microsoft.com/office/powerpoint/2010/main" val="236739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B104-5009-4088-B109-28939390B42F}"/>
              </a:ext>
            </a:extLst>
          </p:cNvPr>
          <p:cNvSpPr>
            <a:spLocks noGrp="1"/>
          </p:cNvSpPr>
          <p:nvPr>
            <p:ph type="title"/>
          </p:nvPr>
        </p:nvSpPr>
        <p:spPr>
          <a:xfrm>
            <a:off x="646111" y="452718"/>
            <a:ext cx="10983770" cy="405038"/>
          </a:xfrm>
        </p:spPr>
        <p:txBody>
          <a:bodyPr/>
          <a:lstStyle/>
          <a:p>
            <a:r>
              <a:rPr lang="fr-BE" sz="2000" b="1" dirty="0" err="1"/>
              <a:t>Timmys</a:t>
            </a:r>
            <a:r>
              <a:rPr lang="fr-BE" sz="2000" b="1" dirty="0"/>
              <a:t> </a:t>
            </a:r>
            <a:r>
              <a:rPr lang="fr-BE" sz="2000" b="1" dirty="0" err="1"/>
              <a:t>erste</a:t>
            </a:r>
            <a:r>
              <a:rPr lang="fr-BE" sz="2000" b="1" dirty="0"/>
              <a:t> </a:t>
            </a:r>
            <a:r>
              <a:rPr lang="fr-BE" sz="2000" b="1" dirty="0" err="1"/>
              <a:t>Erörterung</a:t>
            </a:r>
            <a:endParaRPr lang="fr-BE" sz="2000" b="1" dirty="0"/>
          </a:p>
        </p:txBody>
      </p:sp>
      <p:cxnSp>
        <p:nvCxnSpPr>
          <p:cNvPr id="5" name="Straight Connector 4">
            <a:extLst>
              <a:ext uri="{FF2B5EF4-FFF2-40B4-BE49-F238E27FC236}">
                <a16:creationId xmlns:a16="http://schemas.microsoft.com/office/drawing/2014/main" id="{F48BA78C-FB9B-4965-9CC6-A889ECD22785}"/>
              </a:ext>
            </a:extLst>
          </p:cNvPr>
          <p:cNvCxnSpPr>
            <a:cxnSpLocks/>
          </p:cNvCxnSpPr>
          <p:nvPr/>
        </p:nvCxnSpPr>
        <p:spPr>
          <a:xfrm flipV="1">
            <a:off x="646111" y="857756"/>
            <a:ext cx="10983770" cy="6099"/>
          </a:xfrm>
          <a:prstGeom prst="line">
            <a:avLst/>
          </a:prstGeom>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C2498053-9C6A-EB79-B8D7-F004F4738746}"/>
              </a:ext>
            </a:extLst>
          </p:cNvPr>
          <p:cNvPicPr>
            <a:picLocks noChangeAspect="1"/>
          </p:cNvPicPr>
          <p:nvPr/>
        </p:nvPicPr>
        <p:blipFill>
          <a:blip r:embed="rId2"/>
          <a:stretch>
            <a:fillRect/>
          </a:stretch>
        </p:blipFill>
        <p:spPr>
          <a:xfrm>
            <a:off x="0" y="3632928"/>
            <a:ext cx="12192000" cy="2943635"/>
          </a:xfrm>
          <a:prstGeom prst="rect">
            <a:avLst/>
          </a:prstGeom>
        </p:spPr>
      </p:pic>
      <p:pic>
        <p:nvPicPr>
          <p:cNvPr id="16" name="Picture 15">
            <a:extLst>
              <a:ext uri="{FF2B5EF4-FFF2-40B4-BE49-F238E27FC236}">
                <a16:creationId xmlns:a16="http://schemas.microsoft.com/office/drawing/2014/main" id="{37213AF7-882C-4367-5ABB-14CC6EB00220}"/>
              </a:ext>
            </a:extLst>
          </p:cNvPr>
          <p:cNvPicPr>
            <a:picLocks noChangeAspect="1"/>
          </p:cNvPicPr>
          <p:nvPr/>
        </p:nvPicPr>
        <p:blipFill rotWithShape="1">
          <a:blip r:embed="rId3"/>
          <a:srcRect t="51455" b="440"/>
          <a:stretch/>
        </p:blipFill>
        <p:spPr>
          <a:xfrm>
            <a:off x="2645877" y="1418905"/>
            <a:ext cx="6984237" cy="1255404"/>
          </a:xfrm>
          <a:prstGeom prst="rect">
            <a:avLst/>
          </a:prstGeom>
        </p:spPr>
      </p:pic>
    </p:spTree>
    <p:extLst>
      <p:ext uri="{BB962C8B-B14F-4D97-AF65-F5344CB8AC3E}">
        <p14:creationId xmlns:p14="http://schemas.microsoft.com/office/powerpoint/2010/main" val="409884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B104-5009-4088-B109-28939390B42F}"/>
              </a:ext>
            </a:extLst>
          </p:cNvPr>
          <p:cNvSpPr>
            <a:spLocks noGrp="1"/>
          </p:cNvSpPr>
          <p:nvPr>
            <p:ph type="title"/>
          </p:nvPr>
        </p:nvSpPr>
        <p:spPr>
          <a:xfrm>
            <a:off x="646111" y="452718"/>
            <a:ext cx="10983770" cy="405038"/>
          </a:xfrm>
        </p:spPr>
        <p:txBody>
          <a:bodyPr/>
          <a:lstStyle/>
          <a:p>
            <a:r>
              <a:rPr lang="fr-BE" sz="2000" b="1" dirty="0" err="1"/>
              <a:t>Timmys</a:t>
            </a:r>
            <a:r>
              <a:rPr lang="fr-BE" sz="2000" b="1" dirty="0"/>
              <a:t> </a:t>
            </a:r>
            <a:r>
              <a:rPr lang="fr-BE" sz="2000" b="1" dirty="0" err="1"/>
              <a:t>erste</a:t>
            </a:r>
            <a:r>
              <a:rPr lang="fr-BE" sz="2000" b="1" dirty="0"/>
              <a:t> </a:t>
            </a:r>
            <a:r>
              <a:rPr lang="fr-BE" sz="2000" b="1" dirty="0" err="1"/>
              <a:t>Erörterung</a:t>
            </a:r>
            <a:endParaRPr lang="fr-BE" sz="2000" b="1" dirty="0"/>
          </a:p>
        </p:txBody>
      </p:sp>
      <p:cxnSp>
        <p:nvCxnSpPr>
          <p:cNvPr id="5" name="Straight Connector 4">
            <a:extLst>
              <a:ext uri="{FF2B5EF4-FFF2-40B4-BE49-F238E27FC236}">
                <a16:creationId xmlns:a16="http://schemas.microsoft.com/office/drawing/2014/main" id="{F48BA78C-FB9B-4965-9CC6-A889ECD22785}"/>
              </a:ext>
            </a:extLst>
          </p:cNvPr>
          <p:cNvCxnSpPr>
            <a:cxnSpLocks/>
          </p:cNvCxnSpPr>
          <p:nvPr/>
        </p:nvCxnSpPr>
        <p:spPr>
          <a:xfrm flipV="1">
            <a:off x="646111" y="857756"/>
            <a:ext cx="10983770" cy="6099"/>
          </a:xfrm>
          <a:prstGeom prst="line">
            <a:avLst/>
          </a:prstGeom>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04EEB049-6E6C-3E16-312F-E8C550D42140}"/>
              </a:ext>
            </a:extLst>
          </p:cNvPr>
          <p:cNvPicPr>
            <a:picLocks noChangeAspect="1"/>
          </p:cNvPicPr>
          <p:nvPr/>
        </p:nvPicPr>
        <p:blipFill>
          <a:blip r:embed="rId2"/>
          <a:stretch>
            <a:fillRect/>
          </a:stretch>
        </p:blipFill>
        <p:spPr>
          <a:xfrm>
            <a:off x="1526616" y="1262794"/>
            <a:ext cx="9138767" cy="1328836"/>
          </a:xfrm>
          <a:prstGeom prst="rect">
            <a:avLst/>
          </a:prstGeom>
        </p:spPr>
      </p:pic>
      <p:pic>
        <p:nvPicPr>
          <p:cNvPr id="9" name="Picture 8">
            <a:extLst>
              <a:ext uri="{FF2B5EF4-FFF2-40B4-BE49-F238E27FC236}">
                <a16:creationId xmlns:a16="http://schemas.microsoft.com/office/drawing/2014/main" id="{B9912C37-76EF-6CDD-914B-B7A050D6EBF0}"/>
              </a:ext>
            </a:extLst>
          </p:cNvPr>
          <p:cNvPicPr>
            <a:picLocks noChangeAspect="1"/>
          </p:cNvPicPr>
          <p:nvPr/>
        </p:nvPicPr>
        <p:blipFill>
          <a:blip r:embed="rId3"/>
          <a:stretch>
            <a:fillRect/>
          </a:stretch>
        </p:blipFill>
        <p:spPr>
          <a:xfrm>
            <a:off x="-1" y="3028457"/>
            <a:ext cx="12192000" cy="3626700"/>
          </a:xfrm>
          <a:prstGeom prst="rect">
            <a:avLst/>
          </a:prstGeom>
        </p:spPr>
      </p:pic>
    </p:spTree>
    <p:extLst>
      <p:ext uri="{BB962C8B-B14F-4D97-AF65-F5344CB8AC3E}">
        <p14:creationId xmlns:p14="http://schemas.microsoft.com/office/powerpoint/2010/main" val="111677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B104-5009-4088-B109-28939390B42F}"/>
              </a:ext>
            </a:extLst>
          </p:cNvPr>
          <p:cNvSpPr>
            <a:spLocks noGrp="1"/>
          </p:cNvSpPr>
          <p:nvPr>
            <p:ph type="title"/>
          </p:nvPr>
        </p:nvSpPr>
        <p:spPr>
          <a:xfrm>
            <a:off x="646111" y="452718"/>
            <a:ext cx="10983770" cy="405038"/>
          </a:xfrm>
        </p:spPr>
        <p:txBody>
          <a:bodyPr/>
          <a:lstStyle/>
          <a:p>
            <a:r>
              <a:rPr lang="fr-BE" sz="2000" b="1" dirty="0" err="1"/>
              <a:t>Timmys</a:t>
            </a:r>
            <a:r>
              <a:rPr lang="fr-BE" sz="2000" b="1" dirty="0"/>
              <a:t> </a:t>
            </a:r>
            <a:r>
              <a:rPr lang="fr-BE" sz="2000" b="1" dirty="0" err="1"/>
              <a:t>erste</a:t>
            </a:r>
            <a:r>
              <a:rPr lang="fr-BE" sz="2000" b="1" dirty="0"/>
              <a:t> </a:t>
            </a:r>
            <a:r>
              <a:rPr lang="fr-BE" sz="2000" b="1" dirty="0" err="1"/>
              <a:t>Erörterung</a:t>
            </a:r>
            <a:endParaRPr lang="fr-BE" sz="2000" b="1" dirty="0"/>
          </a:p>
        </p:txBody>
      </p:sp>
      <p:cxnSp>
        <p:nvCxnSpPr>
          <p:cNvPr id="5" name="Straight Connector 4">
            <a:extLst>
              <a:ext uri="{FF2B5EF4-FFF2-40B4-BE49-F238E27FC236}">
                <a16:creationId xmlns:a16="http://schemas.microsoft.com/office/drawing/2014/main" id="{F48BA78C-FB9B-4965-9CC6-A889ECD22785}"/>
              </a:ext>
            </a:extLst>
          </p:cNvPr>
          <p:cNvCxnSpPr>
            <a:cxnSpLocks/>
          </p:cNvCxnSpPr>
          <p:nvPr/>
        </p:nvCxnSpPr>
        <p:spPr>
          <a:xfrm flipV="1">
            <a:off x="646111" y="857756"/>
            <a:ext cx="10983770" cy="6099"/>
          </a:xfrm>
          <a:prstGeom prst="line">
            <a:avLst/>
          </a:prstGeom>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id="{6A7CE120-EB92-5E7A-BF3A-3BC09AAF4875}"/>
              </a:ext>
            </a:extLst>
          </p:cNvPr>
          <p:cNvPicPr>
            <a:picLocks noChangeAspect="1"/>
          </p:cNvPicPr>
          <p:nvPr/>
        </p:nvPicPr>
        <p:blipFill>
          <a:blip r:embed="rId2"/>
          <a:stretch>
            <a:fillRect/>
          </a:stretch>
        </p:blipFill>
        <p:spPr>
          <a:xfrm>
            <a:off x="1467748" y="1120880"/>
            <a:ext cx="9256501" cy="1357862"/>
          </a:xfrm>
          <a:prstGeom prst="rect">
            <a:avLst/>
          </a:prstGeom>
        </p:spPr>
      </p:pic>
      <p:grpSp>
        <p:nvGrpSpPr>
          <p:cNvPr id="12" name="Group 11">
            <a:extLst>
              <a:ext uri="{FF2B5EF4-FFF2-40B4-BE49-F238E27FC236}">
                <a16:creationId xmlns:a16="http://schemas.microsoft.com/office/drawing/2014/main" id="{94AC891B-6BE8-39E7-AB8A-E239A65B63E5}"/>
              </a:ext>
            </a:extLst>
          </p:cNvPr>
          <p:cNvGrpSpPr/>
          <p:nvPr/>
        </p:nvGrpSpPr>
        <p:grpSpPr>
          <a:xfrm>
            <a:off x="1396454" y="2696522"/>
            <a:ext cx="9399091" cy="4110035"/>
            <a:chOff x="1240130" y="2657342"/>
            <a:chExt cx="10951868" cy="4819800"/>
          </a:xfrm>
        </p:grpSpPr>
        <p:pic>
          <p:nvPicPr>
            <p:cNvPr id="8" name="Picture 7">
              <a:extLst>
                <a:ext uri="{FF2B5EF4-FFF2-40B4-BE49-F238E27FC236}">
                  <a16:creationId xmlns:a16="http://schemas.microsoft.com/office/drawing/2014/main" id="{3AAEC0EA-6793-5F93-162A-EA846239931A}"/>
                </a:ext>
              </a:extLst>
            </p:cNvPr>
            <p:cNvPicPr>
              <a:picLocks noChangeAspect="1"/>
            </p:cNvPicPr>
            <p:nvPr/>
          </p:nvPicPr>
          <p:blipFill>
            <a:blip r:embed="rId3"/>
            <a:stretch>
              <a:fillRect/>
            </a:stretch>
          </p:blipFill>
          <p:spPr>
            <a:xfrm>
              <a:off x="1240130" y="2657342"/>
              <a:ext cx="10951868" cy="2359312"/>
            </a:xfrm>
            <a:prstGeom prst="rect">
              <a:avLst/>
            </a:prstGeom>
          </p:spPr>
        </p:pic>
        <p:pic>
          <p:nvPicPr>
            <p:cNvPr id="11" name="Picture 10">
              <a:extLst>
                <a:ext uri="{FF2B5EF4-FFF2-40B4-BE49-F238E27FC236}">
                  <a16:creationId xmlns:a16="http://schemas.microsoft.com/office/drawing/2014/main" id="{C2ADBA6B-CA73-17DE-32B2-D4C626CACA60}"/>
                </a:ext>
              </a:extLst>
            </p:cNvPr>
            <p:cNvPicPr>
              <a:picLocks noChangeAspect="1"/>
            </p:cNvPicPr>
            <p:nvPr/>
          </p:nvPicPr>
          <p:blipFill>
            <a:blip r:embed="rId4"/>
            <a:stretch>
              <a:fillRect/>
            </a:stretch>
          </p:blipFill>
          <p:spPr>
            <a:xfrm>
              <a:off x="1240130" y="4957522"/>
              <a:ext cx="7966661" cy="2519620"/>
            </a:xfrm>
            <a:prstGeom prst="rect">
              <a:avLst/>
            </a:prstGeom>
          </p:spPr>
        </p:pic>
      </p:grpSp>
    </p:spTree>
    <p:extLst>
      <p:ext uri="{BB962C8B-B14F-4D97-AF65-F5344CB8AC3E}">
        <p14:creationId xmlns:p14="http://schemas.microsoft.com/office/powerpoint/2010/main" val="69919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B104-5009-4088-B109-28939390B42F}"/>
              </a:ext>
            </a:extLst>
          </p:cNvPr>
          <p:cNvSpPr>
            <a:spLocks noGrp="1"/>
          </p:cNvSpPr>
          <p:nvPr>
            <p:ph type="title"/>
          </p:nvPr>
        </p:nvSpPr>
        <p:spPr>
          <a:xfrm>
            <a:off x="646111" y="452718"/>
            <a:ext cx="10983770" cy="405038"/>
          </a:xfrm>
        </p:spPr>
        <p:txBody>
          <a:bodyPr/>
          <a:lstStyle/>
          <a:p>
            <a:r>
              <a:rPr lang="fr-BE" sz="2000" b="1" dirty="0" err="1"/>
              <a:t>Timmys</a:t>
            </a:r>
            <a:r>
              <a:rPr lang="fr-BE" sz="2000" b="1" dirty="0"/>
              <a:t> </a:t>
            </a:r>
            <a:r>
              <a:rPr lang="fr-BE" sz="2000" b="1" dirty="0" err="1"/>
              <a:t>erste</a:t>
            </a:r>
            <a:r>
              <a:rPr lang="fr-BE" sz="2000" b="1" dirty="0"/>
              <a:t> </a:t>
            </a:r>
            <a:r>
              <a:rPr lang="fr-BE" sz="2000" b="1" dirty="0" err="1"/>
              <a:t>Erörterung</a:t>
            </a:r>
            <a:endParaRPr lang="fr-BE" sz="2000" b="1" dirty="0"/>
          </a:p>
        </p:txBody>
      </p:sp>
      <p:cxnSp>
        <p:nvCxnSpPr>
          <p:cNvPr id="5" name="Straight Connector 4">
            <a:extLst>
              <a:ext uri="{FF2B5EF4-FFF2-40B4-BE49-F238E27FC236}">
                <a16:creationId xmlns:a16="http://schemas.microsoft.com/office/drawing/2014/main" id="{F48BA78C-FB9B-4965-9CC6-A889ECD22785}"/>
              </a:ext>
            </a:extLst>
          </p:cNvPr>
          <p:cNvCxnSpPr>
            <a:cxnSpLocks/>
          </p:cNvCxnSpPr>
          <p:nvPr/>
        </p:nvCxnSpPr>
        <p:spPr>
          <a:xfrm flipV="1">
            <a:off x="646111" y="857756"/>
            <a:ext cx="10983770" cy="6099"/>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57739F39-BEBF-8BC4-9E77-D24B69F9ADB5}"/>
              </a:ext>
            </a:extLst>
          </p:cNvPr>
          <p:cNvPicPr>
            <a:picLocks noChangeAspect="1"/>
          </p:cNvPicPr>
          <p:nvPr/>
        </p:nvPicPr>
        <p:blipFill>
          <a:blip r:embed="rId2"/>
          <a:stretch>
            <a:fillRect/>
          </a:stretch>
        </p:blipFill>
        <p:spPr>
          <a:xfrm>
            <a:off x="2672560" y="1054297"/>
            <a:ext cx="6656544" cy="1948689"/>
          </a:xfrm>
          <a:prstGeom prst="rect">
            <a:avLst/>
          </a:prstGeom>
        </p:spPr>
      </p:pic>
      <p:pic>
        <p:nvPicPr>
          <p:cNvPr id="9" name="Picture 8">
            <a:extLst>
              <a:ext uri="{FF2B5EF4-FFF2-40B4-BE49-F238E27FC236}">
                <a16:creationId xmlns:a16="http://schemas.microsoft.com/office/drawing/2014/main" id="{08C18507-14C4-9C9B-DAEF-EE848383DFF7}"/>
              </a:ext>
            </a:extLst>
          </p:cNvPr>
          <p:cNvPicPr>
            <a:picLocks noChangeAspect="1"/>
          </p:cNvPicPr>
          <p:nvPr/>
        </p:nvPicPr>
        <p:blipFill>
          <a:blip r:embed="rId3"/>
          <a:stretch>
            <a:fillRect/>
          </a:stretch>
        </p:blipFill>
        <p:spPr>
          <a:xfrm>
            <a:off x="1089499" y="3110761"/>
            <a:ext cx="10013002" cy="3584902"/>
          </a:xfrm>
          <a:prstGeom prst="rect">
            <a:avLst/>
          </a:prstGeom>
        </p:spPr>
      </p:pic>
    </p:spTree>
    <p:extLst>
      <p:ext uri="{BB962C8B-B14F-4D97-AF65-F5344CB8AC3E}">
        <p14:creationId xmlns:p14="http://schemas.microsoft.com/office/powerpoint/2010/main" val="87626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B50DB0E-0D07-48D2-B9BF-9E096ABF7F21}"/>
              </a:ext>
            </a:extLst>
          </p:cNvPr>
          <p:cNvSpPr txBox="1">
            <a:spLocks/>
          </p:cNvSpPr>
          <p:nvPr/>
        </p:nvSpPr>
        <p:spPr>
          <a:xfrm>
            <a:off x="2010047" y="229706"/>
            <a:ext cx="7899175" cy="506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2000" dirty="0"/>
              <a:t>Kant: </a:t>
            </a:r>
            <a:r>
              <a:rPr lang="fr-BE" sz="2000" dirty="0" err="1"/>
              <a:t>Was</a:t>
            </a:r>
            <a:r>
              <a:rPr lang="fr-BE" sz="2000" dirty="0"/>
              <a:t> </a:t>
            </a:r>
            <a:r>
              <a:rPr lang="fr-BE" sz="2000" dirty="0" err="1"/>
              <a:t>ist</a:t>
            </a:r>
            <a:r>
              <a:rPr lang="fr-BE" sz="2000" dirty="0"/>
              <a:t> Aufklärung (</a:t>
            </a:r>
            <a:r>
              <a:rPr lang="fr-BE" sz="2000" dirty="0" err="1"/>
              <a:t>Plato</a:t>
            </a:r>
            <a:r>
              <a:rPr lang="fr-BE" sz="2000" dirty="0"/>
              <a:t> </a:t>
            </a:r>
            <a:r>
              <a:rPr lang="fr-BE" sz="2000" dirty="0" err="1"/>
              <a:t>Methode</a:t>
            </a:r>
            <a:r>
              <a:rPr lang="fr-BE" sz="2000" dirty="0"/>
              <a:t>)</a:t>
            </a:r>
            <a:endParaRPr lang="fr-BE" sz="3600" dirty="0"/>
          </a:p>
        </p:txBody>
      </p:sp>
      <p:cxnSp>
        <p:nvCxnSpPr>
          <p:cNvPr id="11" name="Straight Connector 10">
            <a:extLst>
              <a:ext uri="{FF2B5EF4-FFF2-40B4-BE49-F238E27FC236}">
                <a16:creationId xmlns:a16="http://schemas.microsoft.com/office/drawing/2014/main" id="{1F5E3D62-0897-4B1C-929C-D24915B9278A}"/>
              </a:ext>
            </a:extLst>
          </p:cNvPr>
          <p:cNvCxnSpPr>
            <a:cxnSpLocks/>
          </p:cNvCxnSpPr>
          <p:nvPr/>
        </p:nvCxnSpPr>
        <p:spPr>
          <a:xfrm>
            <a:off x="2010047" y="657020"/>
            <a:ext cx="7899175"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07077352-311E-41EC-99A3-42BD4C64D139}"/>
              </a:ext>
            </a:extLst>
          </p:cNvPr>
          <p:cNvSpPr txBox="1"/>
          <p:nvPr/>
        </p:nvSpPr>
        <p:spPr>
          <a:xfrm>
            <a:off x="513845" y="950814"/>
            <a:ext cx="6147324" cy="369332"/>
          </a:xfrm>
          <a:prstGeom prst="rect">
            <a:avLst/>
          </a:prstGeom>
          <a:noFill/>
        </p:spPr>
        <p:txBody>
          <a:bodyPr wrap="none" rtlCol="0">
            <a:spAutoFit/>
          </a:bodyPr>
          <a:lstStyle/>
          <a:p>
            <a:r>
              <a:rPr lang="de-LU" b="1" dirty="0"/>
              <a:t>P</a:t>
            </a:r>
            <a:r>
              <a:rPr lang="de-LU" dirty="0"/>
              <a:t>roblem: Wie definiert Kant „Aufklärung“ und „Unmündigkeit“?</a:t>
            </a:r>
            <a:endParaRPr lang="lb-LU" dirty="0"/>
          </a:p>
        </p:txBody>
      </p:sp>
      <p:sp>
        <p:nvSpPr>
          <p:cNvPr id="14" name="TextBox 13">
            <a:extLst>
              <a:ext uri="{FF2B5EF4-FFF2-40B4-BE49-F238E27FC236}">
                <a16:creationId xmlns:a16="http://schemas.microsoft.com/office/drawing/2014/main" id="{1C14626F-99C9-4175-878D-473BEE20837B}"/>
              </a:ext>
            </a:extLst>
          </p:cNvPr>
          <p:cNvSpPr txBox="1"/>
          <p:nvPr/>
        </p:nvSpPr>
        <p:spPr>
          <a:xfrm>
            <a:off x="513845" y="1320146"/>
            <a:ext cx="11268159" cy="923330"/>
          </a:xfrm>
          <a:prstGeom prst="rect">
            <a:avLst/>
          </a:prstGeom>
          <a:noFill/>
        </p:spPr>
        <p:txBody>
          <a:bodyPr wrap="square" rtlCol="0">
            <a:spAutoFit/>
          </a:bodyPr>
          <a:lstStyle/>
          <a:p>
            <a:pPr algn="just"/>
            <a:r>
              <a:rPr lang="de-LU" dirty="0"/>
              <a:t>Laut Kant steht Aufklärung im </a:t>
            </a:r>
            <a:r>
              <a:rPr lang="de-LU" b="1" dirty="0"/>
              <a:t>Gegensatz zur Unmündigkeit</a:t>
            </a:r>
            <a:r>
              <a:rPr lang="de-LU" dirty="0"/>
              <a:t>. Aufklärung ist der Mut sich „seines eigenen Verstandes zu bedienen“ und umfasst somit das </a:t>
            </a:r>
            <a:r>
              <a:rPr lang="de-LU" b="1" dirty="0"/>
              <a:t>eigenständige kritische Denken </a:t>
            </a:r>
            <a:r>
              <a:rPr lang="de-LU" dirty="0"/>
              <a:t>des Menschen. Unmündigkeit ist der </a:t>
            </a:r>
            <a:r>
              <a:rPr lang="de-LU" b="1" dirty="0"/>
              <a:t>blinde Gehorsam</a:t>
            </a:r>
            <a:r>
              <a:rPr lang="de-LU" dirty="0"/>
              <a:t> gegenüber anderen Menschen. Diese „Bevormundung“ führt zur </a:t>
            </a:r>
            <a:r>
              <a:rPr lang="de-LU" b="1" dirty="0"/>
              <a:t>Abhängigkeit</a:t>
            </a:r>
            <a:r>
              <a:rPr lang="de-LU" dirty="0"/>
              <a:t> des Menschen.</a:t>
            </a:r>
            <a:endParaRPr lang="lb-LU" dirty="0"/>
          </a:p>
        </p:txBody>
      </p:sp>
      <p:sp>
        <p:nvSpPr>
          <p:cNvPr id="15" name="TextBox 14">
            <a:extLst>
              <a:ext uri="{FF2B5EF4-FFF2-40B4-BE49-F238E27FC236}">
                <a16:creationId xmlns:a16="http://schemas.microsoft.com/office/drawing/2014/main" id="{BC0876C0-0447-4878-8D45-1CA773E48FC8}"/>
              </a:ext>
            </a:extLst>
          </p:cNvPr>
          <p:cNvSpPr txBox="1"/>
          <p:nvPr/>
        </p:nvSpPr>
        <p:spPr>
          <a:xfrm>
            <a:off x="513845" y="2926414"/>
            <a:ext cx="8171596" cy="369332"/>
          </a:xfrm>
          <a:prstGeom prst="rect">
            <a:avLst/>
          </a:prstGeom>
          <a:noFill/>
        </p:spPr>
        <p:txBody>
          <a:bodyPr wrap="none" rtlCol="0">
            <a:spAutoFit/>
          </a:bodyPr>
          <a:lstStyle/>
          <a:p>
            <a:pPr algn="just"/>
            <a:r>
              <a:rPr lang="de-LU" b="1" dirty="0"/>
              <a:t>L</a:t>
            </a:r>
            <a:r>
              <a:rPr lang="de-LU" dirty="0"/>
              <a:t>ösung: Was ist laut Kant für die Entstehung einer aufklärerischen Gesellschaft nötig?</a:t>
            </a:r>
            <a:endParaRPr lang="lb-LU" dirty="0"/>
          </a:p>
        </p:txBody>
      </p:sp>
      <p:sp>
        <p:nvSpPr>
          <p:cNvPr id="16" name="TextBox 15">
            <a:extLst>
              <a:ext uri="{FF2B5EF4-FFF2-40B4-BE49-F238E27FC236}">
                <a16:creationId xmlns:a16="http://schemas.microsoft.com/office/drawing/2014/main" id="{65662B7D-F4CB-4E5F-809B-E718F40D38AA}"/>
              </a:ext>
            </a:extLst>
          </p:cNvPr>
          <p:cNvSpPr txBox="1"/>
          <p:nvPr/>
        </p:nvSpPr>
        <p:spPr>
          <a:xfrm>
            <a:off x="513845" y="3295746"/>
            <a:ext cx="11268159" cy="923330"/>
          </a:xfrm>
          <a:prstGeom prst="rect">
            <a:avLst/>
          </a:prstGeom>
          <a:noFill/>
        </p:spPr>
        <p:txBody>
          <a:bodyPr wrap="square" rtlCol="0">
            <a:spAutoFit/>
          </a:bodyPr>
          <a:lstStyle/>
          <a:p>
            <a:pPr algn="just"/>
            <a:r>
              <a:rPr lang="de-LU" dirty="0"/>
              <a:t>Eine aufklärerische Gesellschaft kann nur entstehen, wenn jeder Mensch die </a:t>
            </a:r>
            <a:r>
              <a:rPr lang="de-LU" b="1" dirty="0"/>
              <a:t>Freiheit</a:t>
            </a:r>
            <a:r>
              <a:rPr lang="de-LU" dirty="0"/>
              <a:t> besitzt „von seiner Vernunft öffentlich Gebrauch zu machen“. Ein Recht auf </a:t>
            </a:r>
            <a:r>
              <a:rPr lang="de-LU" b="1" dirty="0"/>
              <a:t>Bildung, Meinungs- und Redefreiheit </a:t>
            </a:r>
            <a:r>
              <a:rPr lang="de-LU" dirty="0"/>
              <a:t>sind also die Voraussetzung für eine aufgeklärte Gesellschaft. </a:t>
            </a:r>
            <a:endParaRPr lang="lb-LU" dirty="0"/>
          </a:p>
        </p:txBody>
      </p:sp>
      <p:sp>
        <p:nvSpPr>
          <p:cNvPr id="17" name="TextBox 16">
            <a:extLst>
              <a:ext uri="{FF2B5EF4-FFF2-40B4-BE49-F238E27FC236}">
                <a16:creationId xmlns:a16="http://schemas.microsoft.com/office/drawing/2014/main" id="{C9731042-6DEC-4302-81C8-DEC9DE20AD15}"/>
              </a:ext>
            </a:extLst>
          </p:cNvPr>
          <p:cNvSpPr txBox="1"/>
          <p:nvPr/>
        </p:nvSpPr>
        <p:spPr>
          <a:xfrm>
            <a:off x="513845" y="4902014"/>
            <a:ext cx="10040377" cy="369332"/>
          </a:xfrm>
          <a:prstGeom prst="rect">
            <a:avLst/>
          </a:prstGeom>
          <a:noFill/>
        </p:spPr>
        <p:txBody>
          <a:bodyPr wrap="none" rtlCol="0">
            <a:spAutoFit/>
          </a:bodyPr>
          <a:lstStyle/>
          <a:p>
            <a:pPr algn="just"/>
            <a:r>
              <a:rPr lang="de-LU" b="1" dirty="0"/>
              <a:t>A</a:t>
            </a:r>
            <a:r>
              <a:rPr lang="de-LU" dirty="0"/>
              <a:t>rgument: Was sind die Ursachen für die Unmündigkeit des Menschen und welche Beispiele nennt Kant?</a:t>
            </a:r>
            <a:endParaRPr lang="lb-LU" dirty="0"/>
          </a:p>
        </p:txBody>
      </p:sp>
      <p:sp>
        <p:nvSpPr>
          <p:cNvPr id="18" name="TextBox 17">
            <a:extLst>
              <a:ext uri="{FF2B5EF4-FFF2-40B4-BE49-F238E27FC236}">
                <a16:creationId xmlns:a16="http://schemas.microsoft.com/office/drawing/2014/main" id="{E84922C5-1AF8-4ED8-B232-2F3945330B5D}"/>
              </a:ext>
            </a:extLst>
          </p:cNvPr>
          <p:cNvSpPr txBox="1"/>
          <p:nvPr/>
        </p:nvSpPr>
        <p:spPr>
          <a:xfrm>
            <a:off x="513845" y="5271346"/>
            <a:ext cx="11268159" cy="1200329"/>
          </a:xfrm>
          <a:prstGeom prst="rect">
            <a:avLst/>
          </a:prstGeom>
          <a:noFill/>
        </p:spPr>
        <p:txBody>
          <a:bodyPr wrap="square" rtlCol="0">
            <a:spAutoFit/>
          </a:bodyPr>
          <a:lstStyle/>
          <a:p>
            <a:pPr algn="just"/>
            <a:r>
              <a:rPr lang="de-LU" dirty="0"/>
              <a:t>Unmündigkeit entsteht somit durch </a:t>
            </a:r>
            <a:r>
              <a:rPr lang="de-LU" b="1" dirty="0"/>
              <a:t>Faulheit sich selbst zu informieren und Feigheit öffentlich für seine Prinzipien einzustehen</a:t>
            </a:r>
            <a:r>
              <a:rPr lang="de-LU" dirty="0"/>
              <a:t>. Als Beispiel nennt Kant die Experten die einem wichtige Entscheidungen abnehmen und die Wissensträger die einem befehlen wie man denken soll. Z.B. das Buch, das für einen denkt, der Seelsorger, der mir vorschreibt wie ich mich benehmen soll oder der Arzt, der sich um meine Ernährung kümmert.</a:t>
            </a:r>
            <a:endParaRPr lang="lb-LU" dirty="0"/>
          </a:p>
        </p:txBody>
      </p:sp>
    </p:spTree>
    <p:extLst>
      <p:ext uri="{BB962C8B-B14F-4D97-AF65-F5344CB8AC3E}">
        <p14:creationId xmlns:p14="http://schemas.microsoft.com/office/powerpoint/2010/main" val="206213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B50DB0E-0D07-48D2-B9BF-9E096ABF7F21}"/>
              </a:ext>
            </a:extLst>
          </p:cNvPr>
          <p:cNvSpPr txBox="1">
            <a:spLocks/>
          </p:cNvSpPr>
          <p:nvPr/>
        </p:nvSpPr>
        <p:spPr>
          <a:xfrm>
            <a:off x="2010047" y="229706"/>
            <a:ext cx="7899175" cy="506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BE" sz="2000" dirty="0"/>
              <a:t>Kant: </a:t>
            </a:r>
            <a:r>
              <a:rPr lang="fr-BE" sz="2000" dirty="0" err="1"/>
              <a:t>Was</a:t>
            </a:r>
            <a:r>
              <a:rPr lang="fr-BE" sz="2000" dirty="0"/>
              <a:t> </a:t>
            </a:r>
            <a:r>
              <a:rPr lang="fr-BE" sz="2000" dirty="0" err="1"/>
              <a:t>ist</a:t>
            </a:r>
            <a:r>
              <a:rPr lang="fr-BE" sz="2000" dirty="0"/>
              <a:t> Aufklärung (</a:t>
            </a:r>
            <a:r>
              <a:rPr lang="fr-BE" sz="2000" dirty="0" err="1"/>
              <a:t>Plato</a:t>
            </a:r>
            <a:r>
              <a:rPr lang="fr-BE" sz="2000" dirty="0"/>
              <a:t> </a:t>
            </a:r>
            <a:r>
              <a:rPr lang="fr-BE" sz="2000" dirty="0" err="1"/>
              <a:t>Methode</a:t>
            </a:r>
            <a:r>
              <a:rPr lang="fr-BE" sz="2000" dirty="0"/>
              <a:t>)</a:t>
            </a:r>
            <a:endParaRPr lang="fr-BE" sz="3600" dirty="0"/>
          </a:p>
        </p:txBody>
      </p:sp>
      <p:cxnSp>
        <p:nvCxnSpPr>
          <p:cNvPr id="11" name="Straight Connector 10">
            <a:extLst>
              <a:ext uri="{FF2B5EF4-FFF2-40B4-BE49-F238E27FC236}">
                <a16:creationId xmlns:a16="http://schemas.microsoft.com/office/drawing/2014/main" id="{1F5E3D62-0897-4B1C-929C-D24915B9278A}"/>
              </a:ext>
            </a:extLst>
          </p:cNvPr>
          <p:cNvCxnSpPr>
            <a:cxnSpLocks/>
          </p:cNvCxnSpPr>
          <p:nvPr/>
        </p:nvCxnSpPr>
        <p:spPr>
          <a:xfrm>
            <a:off x="2010047" y="657020"/>
            <a:ext cx="7899175" cy="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07077352-311E-41EC-99A3-42BD4C64D139}"/>
              </a:ext>
            </a:extLst>
          </p:cNvPr>
          <p:cNvSpPr txBox="1"/>
          <p:nvPr/>
        </p:nvSpPr>
        <p:spPr>
          <a:xfrm>
            <a:off x="513845" y="950814"/>
            <a:ext cx="7280198" cy="369332"/>
          </a:xfrm>
          <a:prstGeom prst="rect">
            <a:avLst/>
          </a:prstGeom>
          <a:noFill/>
        </p:spPr>
        <p:txBody>
          <a:bodyPr wrap="none" rtlCol="0">
            <a:spAutoFit/>
          </a:bodyPr>
          <a:lstStyle/>
          <a:p>
            <a:r>
              <a:rPr lang="de-LU" b="1" dirty="0"/>
              <a:t>T</a:t>
            </a:r>
            <a:r>
              <a:rPr lang="de-LU" dirty="0"/>
              <a:t>ragfähigkeit: Welche Kritik über Kant an den öffentlichen Amtsträgern aus?</a:t>
            </a:r>
            <a:endParaRPr lang="lb-LU" dirty="0"/>
          </a:p>
        </p:txBody>
      </p:sp>
      <p:sp>
        <p:nvSpPr>
          <p:cNvPr id="14" name="TextBox 13">
            <a:extLst>
              <a:ext uri="{FF2B5EF4-FFF2-40B4-BE49-F238E27FC236}">
                <a16:creationId xmlns:a16="http://schemas.microsoft.com/office/drawing/2014/main" id="{1C14626F-99C9-4175-878D-473BEE20837B}"/>
              </a:ext>
            </a:extLst>
          </p:cNvPr>
          <p:cNvSpPr txBox="1"/>
          <p:nvPr/>
        </p:nvSpPr>
        <p:spPr>
          <a:xfrm>
            <a:off x="513845" y="1320146"/>
            <a:ext cx="11268159" cy="923330"/>
          </a:xfrm>
          <a:prstGeom prst="rect">
            <a:avLst/>
          </a:prstGeom>
          <a:noFill/>
        </p:spPr>
        <p:txBody>
          <a:bodyPr wrap="square" rtlCol="0">
            <a:spAutoFit/>
          </a:bodyPr>
          <a:lstStyle/>
          <a:p>
            <a:pPr algn="just"/>
            <a:r>
              <a:rPr lang="de-LU" dirty="0"/>
              <a:t>Die öffentlichen Amtsträger fordern zum </a:t>
            </a:r>
            <a:r>
              <a:rPr lang="de-LU" b="1" dirty="0"/>
              <a:t>blinden Gehorsam </a:t>
            </a:r>
            <a:r>
              <a:rPr lang="de-LU" dirty="0"/>
              <a:t>auf während die geistlichen Vertreter den </a:t>
            </a:r>
            <a:r>
              <a:rPr lang="de-LU" b="1" dirty="0"/>
              <a:t>Glauben über die Vernunft</a:t>
            </a:r>
            <a:r>
              <a:rPr lang="de-LU" dirty="0"/>
              <a:t> stellen. Für die gesellschaftlichen Entscheidungsträger ist es </a:t>
            </a:r>
            <a:r>
              <a:rPr lang="de-LU" b="1" dirty="0"/>
              <a:t>einfacher über ein passives und unkritisches Publikum </a:t>
            </a:r>
            <a:r>
              <a:rPr lang="de-LU" dirty="0"/>
              <a:t>zu regieren, es liegt somit in ihrem Interesse das Volk in die Unmündigkeit zu führen.</a:t>
            </a:r>
            <a:endParaRPr lang="lb-LU" dirty="0"/>
          </a:p>
        </p:txBody>
      </p:sp>
      <p:sp>
        <p:nvSpPr>
          <p:cNvPr id="15" name="TextBox 14">
            <a:extLst>
              <a:ext uri="{FF2B5EF4-FFF2-40B4-BE49-F238E27FC236}">
                <a16:creationId xmlns:a16="http://schemas.microsoft.com/office/drawing/2014/main" id="{BC0876C0-0447-4878-8D45-1CA773E48FC8}"/>
              </a:ext>
            </a:extLst>
          </p:cNvPr>
          <p:cNvSpPr txBox="1"/>
          <p:nvPr/>
        </p:nvSpPr>
        <p:spPr>
          <a:xfrm>
            <a:off x="513845" y="2651546"/>
            <a:ext cx="7069821" cy="369332"/>
          </a:xfrm>
          <a:prstGeom prst="rect">
            <a:avLst/>
          </a:prstGeom>
          <a:noFill/>
        </p:spPr>
        <p:txBody>
          <a:bodyPr wrap="none" rtlCol="0">
            <a:spAutoFit/>
          </a:bodyPr>
          <a:lstStyle/>
          <a:p>
            <a:pPr algn="just"/>
            <a:r>
              <a:rPr lang="de-LU" b="1" dirty="0"/>
              <a:t>O</a:t>
            </a:r>
            <a:r>
              <a:rPr lang="de-LU" dirty="0"/>
              <a:t>rientierung: Könnt ihr noch weitere Beispiele aus eurem Leben nennen?</a:t>
            </a:r>
            <a:endParaRPr lang="lb-LU" dirty="0"/>
          </a:p>
        </p:txBody>
      </p:sp>
      <p:sp>
        <p:nvSpPr>
          <p:cNvPr id="16" name="TextBox 15">
            <a:extLst>
              <a:ext uri="{FF2B5EF4-FFF2-40B4-BE49-F238E27FC236}">
                <a16:creationId xmlns:a16="http://schemas.microsoft.com/office/drawing/2014/main" id="{65662B7D-F4CB-4E5F-809B-E718F40D38AA}"/>
              </a:ext>
            </a:extLst>
          </p:cNvPr>
          <p:cNvSpPr txBox="1"/>
          <p:nvPr/>
        </p:nvSpPr>
        <p:spPr>
          <a:xfrm>
            <a:off x="513845" y="3019735"/>
            <a:ext cx="11268159" cy="1477328"/>
          </a:xfrm>
          <a:prstGeom prst="rect">
            <a:avLst/>
          </a:prstGeom>
          <a:noFill/>
        </p:spPr>
        <p:txBody>
          <a:bodyPr wrap="square" rtlCol="0">
            <a:spAutoFit/>
          </a:bodyPr>
          <a:lstStyle/>
          <a:p>
            <a:pPr algn="just"/>
            <a:r>
              <a:rPr lang="de-LU" dirty="0"/>
              <a:t>Aus Bequemlichkeit lässt der Mensch </a:t>
            </a:r>
            <a:r>
              <a:rPr lang="de-LU" b="1" dirty="0"/>
              <a:t>andere für sich Entscheidungen nehmen</a:t>
            </a:r>
            <a:r>
              <a:rPr lang="de-LU" dirty="0"/>
              <a:t>. Sein </a:t>
            </a:r>
            <a:r>
              <a:rPr lang="de-LU" b="1" dirty="0"/>
              <a:t>politisches Desinteresse </a:t>
            </a:r>
            <a:r>
              <a:rPr lang="de-LU" dirty="0"/>
              <a:t>lässt Politiker freie Hand über gesellschaftliche Probleme verfügen, die jeden gleichermaßen betreffen. Wikipedia und Google zeigen uns was wir wissen können, soziale Medien definieren welche Meinungen populär sind und die virtuelle Welt wird der realen bevorzugt. Weil der Mensch zu faul ist eigenständig zu denken, lässt er sich gerne </a:t>
            </a:r>
            <a:r>
              <a:rPr lang="de-LU" b="1" dirty="0"/>
              <a:t>fremdbestimmen</a:t>
            </a:r>
            <a:r>
              <a:rPr lang="de-LU" dirty="0"/>
              <a:t>.</a:t>
            </a:r>
            <a:endParaRPr lang="lb-LU" dirty="0"/>
          </a:p>
        </p:txBody>
      </p:sp>
      <p:sp>
        <p:nvSpPr>
          <p:cNvPr id="17" name="TextBox 16">
            <a:extLst>
              <a:ext uri="{FF2B5EF4-FFF2-40B4-BE49-F238E27FC236}">
                <a16:creationId xmlns:a16="http://schemas.microsoft.com/office/drawing/2014/main" id="{C9731042-6DEC-4302-81C8-DEC9DE20AD15}"/>
              </a:ext>
            </a:extLst>
          </p:cNvPr>
          <p:cNvSpPr txBox="1"/>
          <p:nvPr/>
        </p:nvSpPr>
        <p:spPr>
          <a:xfrm>
            <a:off x="513845" y="4902014"/>
            <a:ext cx="11268159" cy="369332"/>
          </a:xfrm>
          <a:prstGeom prst="rect">
            <a:avLst/>
          </a:prstGeom>
          <a:noFill/>
        </p:spPr>
        <p:txBody>
          <a:bodyPr wrap="square" rtlCol="0">
            <a:spAutoFit/>
          </a:bodyPr>
          <a:lstStyle/>
          <a:p>
            <a:pPr algn="just"/>
            <a:r>
              <a:rPr lang="de-LU" b="1" dirty="0"/>
              <a:t>O</a:t>
            </a:r>
            <a:r>
              <a:rPr lang="de-LU" dirty="0"/>
              <a:t>rientierung: Vergleicht Kants Plädoyer mit Platons Höhengleichnis, welche Gemeinsamkeiten sind zu erkennen?</a:t>
            </a:r>
            <a:endParaRPr lang="lb-LU" dirty="0"/>
          </a:p>
        </p:txBody>
      </p:sp>
      <p:sp>
        <p:nvSpPr>
          <p:cNvPr id="18" name="TextBox 17">
            <a:extLst>
              <a:ext uri="{FF2B5EF4-FFF2-40B4-BE49-F238E27FC236}">
                <a16:creationId xmlns:a16="http://schemas.microsoft.com/office/drawing/2014/main" id="{E84922C5-1AF8-4ED8-B232-2F3945330B5D}"/>
              </a:ext>
            </a:extLst>
          </p:cNvPr>
          <p:cNvSpPr txBox="1"/>
          <p:nvPr/>
        </p:nvSpPr>
        <p:spPr>
          <a:xfrm>
            <a:off x="513845" y="5271346"/>
            <a:ext cx="11268159" cy="1200329"/>
          </a:xfrm>
          <a:prstGeom prst="rect">
            <a:avLst/>
          </a:prstGeom>
          <a:noFill/>
        </p:spPr>
        <p:txBody>
          <a:bodyPr wrap="square" rtlCol="0">
            <a:spAutoFit/>
          </a:bodyPr>
          <a:lstStyle/>
          <a:p>
            <a:pPr algn="just"/>
            <a:r>
              <a:rPr lang="de-LU" dirty="0"/>
              <a:t>In Platons Höhlengleichnis bevorzugt der Mensch die </a:t>
            </a:r>
            <a:r>
              <a:rPr lang="de-LU" b="1" dirty="0"/>
              <a:t>illusorische Scheinwelt der Lügen </a:t>
            </a:r>
            <a:r>
              <a:rPr lang="de-LU" dirty="0"/>
              <a:t>und hat </a:t>
            </a:r>
            <a:r>
              <a:rPr lang="de-LU" b="1" dirty="0"/>
              <a:t>kein Interesse an der Wahrheit</a:t>
            </a:r>
            <a:r>
              <a:rPr lang="de-LU" dirty="0"/>
              <a:t>. Aus Bequemlichkeit adoptiert er die Meinungen der anderen und benimmt sich so, wie seine Mitmenschen es von ihm erwarten. </a:t>
            </a:r>
            <a:r>
              <a:rPr lang="de-LU" b="1" dirty="0"/>
              <a:t>Wie bei Kant akzeptiert der Mensch freiwillig seine Gefangenschaft  und Abhängigkeit </a:t>
            </a:r>
            <a:r>
              <a:rPr lang="de-LU" dirty="0"/>
              <a:t>weil er die Wahrheit fürchtet und das eigenständige Denken scheut.</a:t>
            </a:r>
            <a:endParaRPr lang="lb-LU" dirty="0"/>
          </a:p>
        </p:txBody>
      </p:sp>
    </p:spTree>
    <p:extLst>
      <p:ext uri="{BB962C8B-B14F-4D97-AF65-F5344CB8AC3E}">
        <p14:creationId xmlns:p14="http://schemas.microsoft.com/office/powerpoint/2010/main" val="415783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9DB50E71-D8F6-4A78-9180-F68AD77CF0ED}"/>
              </a:ext>
            </a:extLst>
          </p:cNvPr>
          <p:cNvSpPr>
            <a:spLocks noGrp="1"/>
          </p:cNvSpPr>
          <p:nvPr>
            <p:ph type="ctrTitle"/>
          </p:nvPr>
        </p:nvSpPr>
        <p:spPr>
          <a:xfrm>
            <a:off x="2010047" y="229706"/>
            <a:ext cx="7899175" cy="874968"/>
          </a:xfrm>
        </p:spPr>
        <p:txBody>
          <a:bodyPr>
            <a:normAutofit/>
          </a:bodyPr>
          <a:lstStyle/>
          <a:p>
            <a:r>
              <a:rPr lang="fr-BE" sz="2000" dirty="0"/>
              <a:t>Concept </a:t>
            </a:r>
            <a:r>
              <a:rPr lang="fr-BE" sz="2000" dirty="0" err="1"/>
              <a:t>Map</a:t>
            </a:r>
            <a:br>
              <a:rPr lang="fr-BE" sz="2000" dirty="0"/>
            </a:br>
            <a:endParaRPr lang="fr-BE" sz="3600" dirty="0"/>
          </a:p>
        </p:txBody>
      </p:sp>
      <p:cxnSp>
        <p:nvCxnSpPr>
          <p:cNvPr id="38" name="Straight Connector 37">
            <a:extLst>
              <a:ext uri="{FF2B5EF4-FFF2-40B4-BE49-F238E27FC236}">
                <a16:creationId xmlns:a16="http://schemas.microsoft.com/office/drawing/2014/main" id="{47A579F7-F5AE-467B-B6C9-15878FE1E75C}"/>
              </a:ext>
            </a:extLst>
          </p:cNvPr>
          <p:cNvCxnSpPr>
            <a:stCxn id="36" idx="1"/>
            <a:endCxn id="36" idx="3"/>
          </p:cNvCxnSpPr>
          <p:nvPr/>
        </p:nvCxnSpPr>
        <p:spPr>
          <a:xfrm>
            <a:off x="2010047" y="667190"/>
            <a:ext cx="7899175" cy="0"/>
          </a:xfrm>
          <a:prstGeom prst="line">
            <a:avLst/>
          </a:prstGeom>
        </p:spPr>
        <p:style>
          <a:lnRef idx="1">
            <a:schemeClr val="dk1"/>
          </a:lnRef>
          <a:fillRef idx="0">
            <a:schemeClr val="dk1"/>
          </a:fillRef>
          <a:effectRef idx="0">
            <a:schemeClr val="dk1"/>
          </a:effectRef>
          <a:fontRef idx="minor">
            <a:schemeClr val="tx1"/>
          </a:fontRef>
        </p:style>
      </p:cxnSp>
      <p:pic>
        <p:nvPicPr>
          <p:cNvPr id="63" name="Picture 62">
            <a:extLst>
              <a:ext uri="{FF2B5EF4-FFF2-40B4-BE49-F238E27FC236}">
                <a16:creationId xmlns:a16="http://schemas.microsoft.com/office/drawing/2014/main" id="{46257BD7-18A4-4C9A-9827-ECAC989A9B47}"/>
              </a:ext>
            </a:extLst>
          </p:cNvPr>
          <p:cNvPicPr>
            <a:picLocks noChangeAspect="1"/>
          </p:cNvPicPr>
          <p:nvPr/>
        </p:nvPicPr>
        <p:blipFill rotWithShape="1">
          <a:blip r:embed="rId2"/>
          <a:srcRect t="4454"/>
          <a:stretch/>
        </p:blipFill>
        <p:spPr>
          <a:xfrm>
            <a:off x="2797547" y="844450"/>
            <a:ext cx="6596905" cy="6013550"/>
          </a:xfrm>
          <a:prstGeom prst="rect">
            <a:avLst/>
          </a:prstGeom>
        </p:spPr>
      </p:pic>
      <p:sp>
        <p:nvSpPr>
          <p:cNvPr id="2050" name="Rectangle 2049">
            <a:extLst>
              <a:ext uri="{FF2B5EF4-FFF2-40B4-BE49-F238E27FC236}">
                <a16:creationId xmlns:a16="http://schemas.microsoft.com/office/drawing/2014/main" id="{19B87439-10F2-4D6F-9DF5-7972974EDA75}"/>
              </a:ext>
            </a:extLst>
          </p:cNvPr>
          <p:cNvSpPr/>
          <p:nvPr/>
        </p:nvSpPr>
        <p:spPr>
          <a:xfrm>
            <a:off x="3366287" y="3872039"/>
            <a:ext cx="1112655" cy="311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67" name="Rectangle 66">
            <a:extLst>
              <a:ext uri="{FF2B5EF4-FFF2-40B4-BE49-F238E27FC236}">
                <a16:creationId xmlns:a16="http://schemas.microsoft.com/office/drawing/2014/main" id="{034DDF56-EC1F-4F45-8AA0-5CA1C6EB6D52}"/>
              </a:ext>
            </a:extLst>
          </p:cNvPr>
          <p:cNvSpPr/>
          <p:nvPr/>
        </p:nvSpPr>
        <p:spPr>
          <a:xfrm>
            <a:off x="5691399" y="4950977"/>
            <a:ext cx="1073543" cy="531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68" name="Rectangle 67">
            <a:extLst>
              <a:ext uri="{FF2B5EF4-FFF2-40B4-BE49-F238E27FC236}">
                <a16:creationId xmlns:a16="http://schemas.microsoft.com/office/drawing/2014/main" id="{DAB8CBB2-7F83-4733-82EF-535FF7996B17}"/>
              </a:ext>
            </a:extLst>
          </p:cNvPr>
          <p:cNvSpPr/>
          <p:nvPr/>
        </p:nvSpPr>
        <p:spPr>
          <a:xfrm>
            <a:off x="7930196" y="6096917"/>
            <a:ext cx="1341930" cy="531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69" name="Rectangle 68">
            <a:extLst>
              <a:ext uri="{FF2B5EF4-FFF2-40B4-BE49-F238E27FC236}">
                <a16:creationId xmlns:a16="http://schemas.microsoft.com/office/drawing/2014/main" id="{BBF8FA53-6578-4663-9A6B-2727B91FFC1C}"/>
              </a:ext>
            </a:extLst>
          </p:cNvPr>
          <p:cNvSpPr/>
          <p:nvPr/>
        </p:nvSpPr>
        <p:spPr>
          <a:xfrm>
            <a:off x="3296157" y="6096917"/>
            <a:ext cx="1341930" cy="5313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70" name="Rectangle 69">
            <a:extLst>
              <a:ext uri="{FF2B5EF4-FFF2-40B4-BE49-F238E27FC236}">
                <a16:creationId xmlns:a16="http://schemas.microsoft.com/office/drawing/2014/main" id="{489F2D76-AD93-41E4-B29B-9614A114389F}"/>
              </a:ext>
            </a:extLst>
          </p:cNvPr>
          <p:cNvSpPr/>
          <p:nvPr/>
        </p:nvSpPr>
        <p:spPr>
          <a:xfrm>
            <a:off x="3529477" y="5027420"/>
            <a:ext cx="743118" cy="167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71" name="Rectangle 70">
            <a:extLst>
              <a:ext uri="{FF2B5EF4-FFF2-40B4-BE49-F238E27FC236}">
                <a16:creationId xmlns:a16="http://schemas.microsoft.com/office/drawing/2014/main" id="{6C8BEF59-757C-4AEB-B513-7BA8E5A94034}"/>
              </a:ext>
            </a:extLst>
          </p:cNvPr>
          <p:cNvSpPr/>
          <p:nvPr/>
        </p:nvSpPr>
        <p:spPr>
          <a:xfrm>
            <a:off x="8183746" y="5027420"/>
            <a:ext cx="899564" cy="167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
        <p:nvSpPr>
          <p:cNvPr id="72" name="Rectangle 71">
            <a:extLst>
              <a:ext uri="{FF2B5EF4-FFF2-40B4-BE49-F238E27FC236}">
                <a16:creationId xmlns:a16="http://schemas.microsoft.com/office/drawing/2014/main" id="{2C706190-06C3-48B5-8D08-F033D907ACF1}"/>
              </a:ext>
            </a:extLst>
          </p:cNvPr>
          <p:cNvSpPr/>
          <p:nvPr/>
        </p:nvSpPr>
        <p:spPr>
          <a:xfrm>
            <a:off x="8109569" y="3872039"/>
            <a:ext cx="899564" cy="3115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b-LU"/>
          </a:p>
        </p:txBody>
      </p:sp>
    </p:spTree>
    <p:extLst>
      <p:ext uri="{BB962C8B-B14F-4D97-AF65-F5344CB8AC3E}">
        <p14:creationId xmlns:p14="http://schemas.microsoft.com/office/powerpoint/2010/main" val="394048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0"/>
                                        </p:tgtEl>
                                      </p:cBhvr>
                                    </p:animEffect>
                                    <p:set>
                                      <p:cBhvr>
                                        <p:cTn id="7" dur="1" fill="hold">
                                          <p:stCondLst>
                                            <p:cond delay="499"/>
                                          </p:stCondLst>
                                        </p:cTn>
                                        <p:tgtEl>
                                          <p:spTgt spid="7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1"/>
                                        </p:tgtEl>
                                      </p:cBhvr>
                                    </p:animEffect>
                                    <p:set>
                                      <p:cBhvr>
                                        <p:cTn id="12" dur="1" fill="hold">
                                          <p:stCondLst>
                                            <p:cond delay="499"/>
                                          </p:stCondLst>
                                        </p:cTn>
                                        <p:tgtEl>
                                          <p:spTgt spid="7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050"/>
                                        </p:tgtEl>
                                      </p:cBhvr>
                                    </p:animEffect>
                                    <p:set>
                                      <p:cBhvr>
                                        <p:cTn id="17" dur="1" fill="hold">
                                          <p:stCondLst>
                                            <p:cond delay="499"/>
                                          </p:stCondLst>
                                        </p:cTn>
                                        <p:tgtEl>
                                          <p:spTgt spid="20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9"/>
                                        </p:tgtEl>
                                      </p:cBhvr>
                                    </p:animEffect>
                                    <p:set>
                                      <p:cBhvr>
                                        <p:cTn id="22" dur="1" fill="hold">
                                          <p:stCondLst>
                                            <p:cond delay="499"/>
                                          </p:stCondLst>
                                        </p:cTn>
                                        <p:tgtEl>
                                          <p:spTgt spid="6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72"/>
                                        </p:tgtEl>
                                      </p:cBhvr>
                                    </p:animEffect>
                                    <p:set>
                                      <p:cBhvr>
                                        <p:cTn id="27" dur="1" fill="hold">
                                          <p:stCondLst>
                                            <p:cond delay="499"/>
                                          </p:stCondLst>
                                        </p:cTn>
                                        <p:tgtEl>
                                          <p:spTgt spid="7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68"/>
                                        </p:tgtEl>
                                      </p:cBhvr>
                                    </p:animEffect>
                                    <p:set>
                                      <p:cBhvr>
                                        <p:cTn id="32" dur="1" fill="hold">
                                          <p:stCondLst>
                                            <p:cond delay="499"/>
                                          </p:stCondLst>
                                        </p:cTn>
                                        <p:tgtEl>
                                          <p:spTgt spid="6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67"/>
                                        </p:tgtEl>
                                      </p:cBhvr>
                                    </p:animEffect>
                                    <p:set>
                                      <p:cBhvr>
                                        <p:cTn id="37"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67" grpId="0" animBg="1"/>
      <p:bldP spid="68" grpId="0" animBg="1"/>
      <p:bldP spid="69" grpId="0" animBg="1"/>
      <p:bldP spid="70" grpId="0" animBg="1"/>
      <p:bldP spid="71"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761065-7AB7-4C97-BC6D-B2B86573F556}"/>
              </a:ext>
            </a:extLst>
          </p:cNvPr>
          <p:cNvSpPr/>
          <p:nvPr/>
        </p:nvSpPr>
        <p:spPr>
          <a:xfrm>
            <a:off x="201614" y="1853082"/>
            <a:ext cx="2832811" cy="90630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Argument:</a:t>
            </a:r>
          </a:p>
          <a:p>
            <a:pPr algn="ctr"/>
            <a:r>
              <a:rPr lang="de-LU" dirty="0">
                <a:solidFill>
                  <a:schemeClr val="tx1"/>
                </a:solidFill>
              </a:rPr>
              <a:t>Die Todesstrafe schützt nicht vor Tötungsdelikten</a:t>
            </a:r>
          </a:p>
        </p:txBody>
      </p:sp>
      <p:sp>
        <p:nvSpPr>
          <p:cNvPr id="9" name="Right Brace 8">
            <a:extLst>
              <a:ext uri="{FF2B5EF4-FFF2-40B4-BE49-F238E27FC236}">
                <a16:creationId xmlns:a16="http://schemas.microsoft.com/office/drawing/2014/main" id="{704B2DB4-28F3-4E94-9897-CA2B091EA832}"/>
              </a:ext>
            </a:extLst>
          </p:cNvPr>
          <p:cNvSpPr/>
          <p:nvPr/>
        </p:nvSpPr>
        <p:spPr>
          <a:xfrm>
            <a:off x="3151850" y="1857127"/>
            <a:ext cx="275129" cy="906308"/>
          </a:xfrm>
          <a:prstGeom prst="rightBrace">
            <a:avLst>
              <a:gd name="adj1" fmla="val 27450"/>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lb-LU"/>
          </a:p>
        </p:txBody>
      </p:sp>
      <p:cxnSp>
        <p:nvCxnSpPr>
          <p:cNvPr id="11" name="Straight Arrow Connector 10">
            <a:extLst>
              <a:ext uri="{FF2B5EF4-FFF2-40B4-BE49-F238E27FC236}">
                <a16:creationId xmlns:a16="http://schemas.microsoft.com/office/drawing/2014/main" id="{BE6CD603-3FC4-4274-80E6-BC75FE499E60}"/>
              </a:ext>
            </a:extLst>
          </p:cNvPr>
          <p:cNvCxnSpPr/>
          <p:nvPr/>
        </p:nvCxnSpPr>
        <p:spPr>
          <a:xfrm flipV="1">
            <a:off x="3564543" y="2253637"/>
            <a:ext cx="4790184" cy="5259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F31CB3B5-8679-4164-A12E-54D395A350D0}"/>
              </a:ext>
            </a:extLst>
          </p:cNvPr>
          <p:cNvSpPr txBox="1"/>
          <p:nvPr/>
        </p:nvSpPr>
        <p:spPr>
          <a:xfrm>
            <a:off x="8302431" y="2068971"/>
            <a:ext cx="976549" cy="369332"/>
          </a:xfrm>
          <a:prstGeom prst="rect">
            <a:avLst/>
          </a:prstGeom>
          <a:noFill/>
        </p:spPr>
        <p:txBody>
          <a:bodyPr wrap="none" rtlCol="0">
            <a:spAutoFit/>
          </a:bodyPr>
          <a:lstStyle/>
          <a:p>
            <a:r>
              <a:rPr lang="en-GB" dirty="0" err="1"/>
              <a:t>deshalb</a:t>
            </a:r>
            <a:r>
              <a:rPr lang="en-GB" dirty="0"/>
              <a:t>,</a:t>
            </a:r>
            <a:endParaRPr lang="lb-LU" dirty="0"/>
          </a:p>
        </p:txBody>
      </p:sp>
      <p:sp>
        <p:nvSpPr>
          <p:cNvPr id="13" name="Right Brace 12">
            <a:extLst>
              <a:ext uri="{FF2B5EF4-FFF2-40B4-BE49-F238E27FC236}">
                <a16:creationId xmlns:a16="http://schemas.microsoft.com/office/drawing/2014/main" id="{EDFD9391-3C7E-4CA7-9C33-6D196BCE9C00}"/>
              </a:ext>
            </a:extLst>
          </p:cNvPr>
          <p:cNvSpPr/>
          <p:nvPr/>
        </p:nvSpPr>
        <p:spPr>
          <a:xfrm flipH="1">
            <a:off x="9278980" y="1688692"/>
            <a:ext cx="275128" cy="1182488"/>
          </a:xfrm>
          <a:prstGeom prst="rightBrace">
            <a:avLst>
              <a:gd name="adj1" fmla="val 27450"/>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lb-LU"/>
          </a:p>
        </p:txBody>
      </p:sp>
      <p:sp>
        <p:nvSpPr>
          <p:cNvPr id="14" name="TextBox 13">
            <a:extLst>
              <a:ext uri="{FF2B5EF4-FFF2-40B4-BE49-F238E27FC236}">
                <a16:creationId xmlns:a16="http://schemas.microsoft.com/office/drawing/2014/main" id="{27C510D9-BFBE-4DD1-8611-DF1DE79BFB13}"/>
              </a:ext>
            </a:extLst>
          </p:cNvPr>
          <p:cNvSpPr txBox="1"/>
          <p:nvPr/>
        </p:nvSpPr>
        <p:spPr>
          <a:xfrm>
            <a:off x="9647558" y="1710549"/>
            <a:ext cx="2116067" cy="1138773"/>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LU" b="1" dirty="0"/>
              <a:t>Schlussfolgerung:</a:t>
            </a:r>
          </a:p>
          <a:p>
            <a:pPr algn="ctr"/>
            <a:r>
              <a:rPr lang="de-LU" sz="1600" dirty="0"/>
              <a:t>Die Todesstrafe ist unnütz und sollte abgeschafft werden</a:t>
            </a:r>
            <a:r>
              <a:rPr lang="en-GB" dirty="0"/>
              <a:t>.</a:t>
            </a:r>
            <a:endParaRPr lang="lb-LU" dirty="0"/>
          </a:p>
        </p:txBody>
      </p:sp>
      <p:cxnSp>
        <p:nvCxnSpPr>
          <p:cNvPr id="16" name="Straight Connector 15">
            <a:extLst>
              <a:ext uri="{FF2B5EF4-FFF2-40B4-BE49-F238E27FC236}">
                <a16:creationId xmlns:a16="http://schemas.microsoft.com/office/drawing/2014/main" id="{79FFBE45-5DB9-42A2-9FD7-7F4E742745C5}"/>
              </a:ext>
            </a:extLst>
          </p:cNvPr>
          <p:cNvCxnSpPr/>
          <p:nvPr/>
        </p:nvCxnSpPr>
        <p:spPr>
          <a:xfrm>
            <a:off x="5996200" y="2407385"/>
            <a:ext cx="0" cy="412694"/>
          </a:xfrm>
          <a:prstGeom prst="line">
            <a:avLst/>
          </a:prstGeom>
          <a:ln w="12700"/>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6F0AD0EA-DA65-4A29-AF19-0381080FA2F7}"/>
              </a:ext>
            </a:extLst>
          </p:cNvPr>
          <p:cNvSpPr/>
          <p:nvPr/>
        </p:nvSpPr>
        <p:spPr>
          <a:xfrm>
            <a:off x="3884186" y="2945506"/>
            <a:ext cx="4248303" cy="1161207"/>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LU" b="1" dirty="0">
                <a:solidFill>
                  <a:schemeClr val="tx1"/>
                </a:solidFill>
              </a:rPr>
              <a:t>Beweis/Beleg:</a:t>
            </a:r>
          </a:p>
          <a:p>
            <a:pPr algn="ctr"/>
            <a:r>
              <a:rPr lang="de-LU" dirty="0">
                <a:solidFill>
                  <a:schemeClr val="tx1"/>
                </a:solidFill>
              </a:rPr>
              <a:t>Tötungsdelikte werden oft im emotionalen Affekt begangen, ohne Rücksicht auf mögliche Folgen.</a:t>
            </a:r>
          </a:p>
        </p:txBody>
      </p:sp>
      <p:cxnSp>
        <p:nvCxnSpPr>
          <p:cNvPr id="18" name="Straight Connector 17">
            <a:extLst>
              <a:ext uri="{FF2B5EF4-FFF2-40B4-BE49-F238E27FC236}">
                <a16:creationId xmlns:a16="http://schemas.microsoft.com/office/drawing/2014/main" id="{5398B6FE-B404-4279-A8F8-61A50FB2BA9B}"/>
              </a:ext>
            </a:extLst>
          </p:cNvPr>
          <p:cNvCxnSpPr/>
          <p:nvPr/>
        </p:nvCxnSpPr>
        <p:spPr>
          <a:xfrm>
            <a:off x="5996200" y="4244277"/>
            <a:ext cx="0" cy="412694"/>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16B16E6D-C8E9-4F5C-8386-6318EBD79884}"/>
              </a:ext>
            </a:extLst>
          </p:cNvPr>
          <p:cNvSpPr/>
          <p:nvPr/>
        </p:nvSpPr>
        <p:spPr>
          <a:xfrm>
            <a:off x="3884186" y="4826904"/>
            <a:ext cx="4248303" cy="1161207"/>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LU" b="1" dirty="0">
                <a:solidFill>
                  <a:schemeClr val="tx1"/>
                </a:solidFill>
              </a:rPr>
              <a:t>Beispiel/Stützung:</a:t>
            </a:r>
          </a:p>
          <a:p>
            <a:pPr algn="ctr"/>
            <a:r>
              <a:rPr lang="de-LU" dirty="0">
                <a:solidFill>
                  <a:schemeClr val="tx1"/>
                </a:solidFill>
              </a:rPr>
              <a:t>Die Todesstrafe wurde 1976 in Kanada abgeschafft. Seitdem gibt es dort weniger Morde als damals.</a:t>
            </a:r>
          </a:p>
        </p:txBody>
      </p:sp>
      <p:sp>
        <p:nvSpPr>
          <p:cNvPr id="25" name="TextBox 24">
            <a:extLst>
              <a:ext uri="{FF2B5EF4-FFF2-40B4-BE49-F238E27FC236}">
                <a16:creationId xmlns:a16="http://schemas.microsoft.com/office/drawing/2014/main" id="{14E4E94B-E471-4E4F-88C0-E709D0432758}"/>
              </a:ext>
            </a:extLst>
          </p:cNvPr>
          <p:cNvSpPr txBox="1"/>
          <p:nvPr/>
        </p:nvSpPr>
        <p:spPr>
          <a:xfrm>
            <a:off x="5986870" y="2429066"/>
            <a:ext cx="807465" cy="369332"/>
          </a:xfrm>
          <a:prstGeom prst="rect">
            <a:avLst/>
          </a:prstGeom>
          <a:noFill/>
        </p:spPr>
        <p:txBody>
          <a:bodyPr wrap="none" rtlCol="0">
            <a:spAutoFit/>
          </a:bodyPr>
          <a:lstStyle/>
          <a:p>
            <a:r>
              <a:rPr lang="en-GB" dirty="0" err="1"/>
              <a:t>wegen</a:t>
            </a:r>
            <a:endParaRPr lang="lb-LU" dirty="0"/>
          </a:p>
        </p:txBody>
      </p:sp>
      <p:sp>
        <p:nvSpPr>
          <p:cNvPr id="26" name="TextBox 25">
            <a:extLst>
              <a:ext uri="{FF2B5EF4-FFF2-40B4-BE49-F238E27FC236}">
                <a16:creationId xmlns:a16="http://schemas.microsoft.com/office/drawing/2014/main" id="{7E4C0525-7826-4C7F-B12E-476698BC099A}"/>
              </a:ext>
            </a:extLst>
          </p:cNvPr>
          <p:cNvSpPr txBox="1"/>
          <p:nvPr/>
        </p:nvSpPr>
        <p:spPr>
          <a:xfrm>
            <a:off x="5986869" y="4244277"/>
            <a:ext cx="1434175" cy="369332"/>
          </a:xfrm>
          <a:prstGeom prst="rect">
            <a:avLst/>
          </a:prstGeom>
          <a:noFill/>
        </p:spPr>
        <p:txBody>
          <a:bodyPr wrap="none" rtlCol="0">
            <a:spAutoFit/>
          </a:bodyPr>
          <a:lstStyle/>
          <a:p>
            <a:r>
              <a:rPr lang="en-GB" dirty="0" err="1"/>
              <a:t>aufgrund</a:t>
            </a:r>
            <a:r>
              <a:rPr lang="en-GB" dirty="0"/>
              <a:t> von</a:t>
            </a:r>
            <a:endParaRPr lang="lb-LU" dirty="0"/>
          </a:p>
        </p:txBody>
      </p:sp>
      <p:cxnSp>
        <p:nvCxnSpPr>
          <p:cNvPr id="28" name="Straight Connector 27">
            <a:extLst>
              <a:ext uri="{FF2B5EF4-FFF2-40B4-BE49-F238E27FC236}">
                <a16:creationId xmlns:a16="http://schemas.microsoft.com/office/drawing/2014/main" id="{E36711D7-66C9-496A-B582-9BF6CB59D695}"/>
              </a:ext>
            </a:extLst>
          </p:cNvPr>
          <p:cNvCxnSpPr>
            <a:cxnSpLocks/>
          </p:cNvCxnSpPr>
          <p:nvPr/>
        </p:nvCxnSpPr>
        <p:spPr>
          <a:xfrm>
            <a:off x="10599220" y="2945506"/>
            <a:ext cx="0" cy="566434"/>
          </a:xfrm>
          <a:prstGeom prst="line">
            <a:avLst/>
          </a:prstGeom>
          <a:ln w="12700"/>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B815BC14-BE43-49F1-8DF1-63FC45E66A8A}"/>
              </a:ext>
            </a:extLst>
          </p:cNvPr>
          <p:cNvSpPr/>
          <p:nvPr/>
        </p:nvSpPr>
        <p:spPr>
          <a:xfrm>
            <a:off x="9710443" y="3617145"/>
            <a:ext cx="2053181" cy="1517249"/>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LU" b="1" dirty="0">
                <a:solidFill>
                  <a:schemeClr val="tx1"/>
                </a:solidFill>
              </a:rPr>
              <a:t>Folgen:</a:t>
            </a:r>
          </a:p>
          <a:p>
            <a:pPr algn="ctr"/>
            <a:r>
              <a:rPr lang="de-LU" sz="1400" dirty="0">
                <a:solidFill>
                  <a:schemeClr val="tx1"/>
                </a:solidFill>
              </a:rPr>
              <a:t>Könnte die Anwendung der Todesstrafe dazu führen, dass weitere Unschuldige getötet werden.</a:t>
            </a:r>
          </a:p>
        </p:txBody>
      </p:sp>
      <p:sp>
        <p:nvSpPr>
          <p:cNvPr id="30" name="TextBox 29">
            <a:extLst>
              <a:ext uri="{FF2B5EF4-FFF2-40B4-BE49-F238E27FC236}">
                <a16:creationId xmlns:a16="http://schemas.microsoft.com/office/drawing/2014/main" id="{9ACA8839-8C17-4811-9268-F37E180AAE44}"/>
              </a:ext>
            </a:extLst>
          </p:cNvPr>
          <p:cNvSpPr txBox="1"/>
          <p:nvPr/>
        </p:nvSpPr>
        <p:spPr>
          <a:xfrm>
            <a:off x="10598940" y="3004061"/>
            <a:ext cx="1268023" cy="369332"/>
          </a:xfrm>
          <a:prstGeom prst="rect">
            <a:avLst/>
          </a:prstGeom>
          <a:noFill/>
        </p:spPr>
        <p:txBody>
          <a:bodyPr wrap="square" rtlCol="0">
            <a:spAutoFit/>
          </a:bodyPr>
          <a:lstStyle/>
          <a:p>
            <a:r>
              <a:rPr lang="en-GB" dirty="0" err="1"/>
              <a:t>wenn</a:t>
            </a:r>
            <a:r>
              <a:rPr lang="en-GB" dirty="0"/>
              <a:t> </a:t>
            </a:r>
            <a:r>
              <a:rPr lang="en-GB" dirty="0" err="1"/>
              <a:t>nicht</a:t>
            </a:r>
            <a:endParaRPr lang="lb-LU" dirty="0"/>
          </a:p>
        </p:txBody>
      </p:sp>
      <p:sp>
        <p:nvSpPr>
          <p:cNvPr id="36" name="Title 1">
            <a:extLst>
              <a:ext uri="{FF2B5EF4-FFF2-40B4-BE49-F238E27FC236}">
                <a16:creationId xmlns:a16="http://schemas.microsoft.com/office/drawing/2014/main" id="{9DB50E71-D8F6-4A78-9180-F68AD77CF0ED}"/>
              </a:ext>
            </a:extLst>
          </p:cNvPr>
          <p:cNvSpPr>
            <a:spLocks noGrp="1"/>
          </p:cNvSpPr>
          <p:nvPr>
            <p:ph type="ctrTitle"/>
          </p:nvPr>
        </p:nvSpPr>
        <p:spPr>
          <a:xfrm>
            <a:off x="2010047" y="229706"/>
            <a:ext cx="7899175" cy="874968"/>
          </a:xfrm>
        </p:spPr>
        <p:txBody>
          <a:bodyPr>
            <a:normAutofit fontScale="90000"/>
          </a:bodyPr>
          <a:lstStyle/>
          <a:p>
            <a:r>
              <a:rPr lang="fr-BE" sz="2000" dirty="0" err="1"/>
              <a:t>Toulmin</a:t>
            </a:r>
            <a:r>
              <a:rPr lang="fr-BE" sz="2000" dirty="0"/>
              <a:t> </a:t>
            </a:r>
            <a:r>
              <a:rPr lang="fr-BE" sz="2000" dirty="0" err="1"/>
              <a:t>Schema</a:t>
            </a:r>
            <a:br>
              <a:rPr lang="fr-BE" sz="2000" dirty="0"/>
            </a:br>
            <a:br>
              <a:rPr lang="fr-BE" sz="2000" dirty="0"/>
            </a:br>
            <a:r>
              <a:rPr lang="fr-BE" sz="2000" dirty="0" err="1"/>
              <a:t>Frage</a:t>
            </a:r>
            <a:r>
              <a:rPr lang="fr-BE" sz="2000" dirty="0"/>
              <a:t>: </a:t>
            </a:r>
            <a:r>
              <a:rPr lang="fr-BE" sz="2000" dirty="0" err="1"/>
              <a:t>Sollte</a:t>
            </a:r>
            <a:r>
              <a:rPr lang="fr-BE" sz="2000" dirty="0"/>
              <a:t> die </a:t>
            </a:r>
            <a:r>
              <a:rPr lang="fr-BE" sz="2000" dirty="0" err="1"/>
              <a:t>Todesstrafe</a:t>
            </a:r>
            <a:r>
              <a:rPr lang="fr-BE" sz="2000" dirty="0"/>
              <a:t> </a:t>
            </a:r>
            <a:r>
              <a:rPr lang="fr-BE" sz="2000" dirty="0" err="1"/>
              <a:t>abgeschafft</a:t>
            </a:r>
            <a:r>
              <a:rPr lang="fr-BE" sz="2000" dirty="0"/>
              <a:t> </a:t>
            </a:r>
            <a:r>
              <a:rPr lang="fr-BE" sz="2000" dirty="0" err="1"/>
              <a:t>werden</a:t>
            </a:r>
            <a:r>
              <a:rPr lang="fr-BE" sz="2000" dirty="0"/>
              <a:t>?</a:t>
            </a:r>
            <a:endParaRPr lang="fr-BE" sz="3600" dirty="0"/>
          </a:p>
        </p:txBody>
      </p:sp>
      <p:cxnSp>
        <p:nvCxnSpPr>
          <p:cNvPr id="38" name="Straight Connector 37">
            <a:extLst>
              <a:ext uri="{FF2B5EF4-FFF2-40B4-BE49-F238E27FC236}">
                <a16:creationId xmlns:a16="http://schemas.microsoft.com/office/drawing/2014/main" id="{47A579F7-F5AE-467B-B6C9-15878FE1E75C}"/>
              </a:ext>
            </a:extLst>
          </p:cNvPr>
          <p:cNvCxnSpPr>
            <a:stCxn id="36" idx="1"/>
            <a:endCxn id="36" idx="3"/>
          </p:cNvCxnSpPr>
          <p:nvPr/>
        </p:nvCxnSpPr>
        <p:spPr>
          <a:xfrm>
            <a:off x="2010047" y="667190"/>
            <a:ext cx="789917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934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7" grpId="0" animBg="1"/>
      <p:bldP spid="19"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761065-7AB7-4C97-BC6D-B2B86573F556}"/>
              </a:ext>
            </a:extLst>
          </p:cNvPr>
          <p:cNvSpPr/>
          <p:nvPr/>
        </p:nvSpPr>
        <p:spPr>
          <a:xfrm>
            <a:off x="225589" y="1753455"/>
            <a:ext cx="2832811" cy="118248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Argument:</a:t>
            </a:r>
          </a:p>
          <a:p>
            <a:pPr algn="ctr"/>
            <a:r>
              <a:rPr lang="de-LU" dirty="0">
                <a:solidFill>
                  <a:schemeClr val="tx1"/>
                </a:solidFill>
              </a:rPr>
              <a:t>Das Lernen widerstrebt dem Menschen, da er ein bequemes Wesen ist.</a:t>
            </a:r>
          </a:p>
        </p:txBody>
      </p:sp>
      <p:sp>
        <p:nvSpPr>
          <p:cNvPr id="9" name="Right Brace 8">
            <a:extLst>
              <a:ext uri="{FF2B5EF4-FFF2-40B4-BE49-F238E27FC236}">
                <a16:creationId xmlns:a16="http://schemas.microsoft.com/office/drawing/2014/main" id="{704B2DB4-28F3-4E94-9897-CA2B091EA832}"/>
              </a:ext>
            </a:extLst>
          </p:cNvPr>
          <p:cNvSpPr/>
          <p:nvPr/>
        </p:nvSpPr>
        <p:spPr>
          <a:xfrm>
            <a:off x="3151850" y="1857127"/>
            <a:ext cx="275129" cy="906308"/>
          </a:xfrm>
          <a:prstGeom prst="rightBrace">
            <a:avLst>
              <a:gd name="adj1" fmla="val 27450"/>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lb-LU"/>
          </a:p>
        </p:txBody>
      </p:sp>
      <p:cxnSp>
        <p:nvCxnSpPr>
          <p:cNvPr id="11" name="Straight Arrow Connector 10">
            <a:extLst>
              <a:ext uri="{FF2B5EF4-FFF2-40B4-BE49-F238E27FC236}">
                <a16:creationId xmlns:a16="http://schemas.microsoft.com/office/drawing/2014/main" id="{BE6CD603-3FC4-4274-80E6-BC75FE499E60}"/>
              </a:ext>
            </a:extLst>
          </p:cNvPr>
          <p:cNvCxnSpPr/>
          <p:nvPr/>
        </p:nvCxnSpPr>
        <p:spPr>
          <a:xfrm flipV="1">
            <a:off x="3564543" y="2253637"/>
            <a:ext cx="4790184" cy="5259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F31CB3B5-8679-4164-A12E-54D395A350D0}"/>
              </a:ext>
            </a:extLst>
          </p:cNvPr>
          <p:cNvSpPr txBox="1"/>
          <p:nvPr/>
        </p:nvSpPr>
        <p:spPr>
          <a:xfrm>
            <a:off x="8302431" y="2068971"/>
            <a:ext cx="976549" cy="369332"/>
          </a:xfrm>
          <a:prstGeom prst="rect">
            <a:avLst/>
          </a:prstGeom>
          <a:noFill/>
        </p:spPr>
        <p:txBody>
          <a:bodyPr wrap="none" rtlCol="0">
            <a:spAutoFit/>
          </a:bodyPr>
          <a:lstStyle/>
          <a:p>
            <a:r>
              <a:rPr lang="en-GB" dirty="0" err="1"/>
              <a:t>deshalb</a:t>
            </a:r>
            <a:r>
              <a:rPr lang="en-GB" dirty="0"/>
              <a:t>,</a:t>
            </a:r>
            <a:endParaRPr lang="lb-LU" dirty="0"/>
          </a:p>
        </p:txBody>
      </p:sp>
      <p:sp>
        <p:nvSpPr>
          <p:cNvPr id="13" name="Right Brace 12">
            <a:extLst>
              <a:ext uri="{FF2B5EF4-FFF2-40B4-BE49-F238E27FC236}">
                <a16:creationId xmlns:a16="http://schemas.microsoft.com/office/drawing/2014/main" id="{EDFD9391-3C7E-4CA7-9C33-6D196BCE9C00}"/>
              </a:ext>
            </a:extLst>
          </p:cNvPr>
          <p:cNvSpPr/>
          <p:nvPr/>
        </p:nvSpPr>
        <p:spPr>
          <a:xfrm flipH="1">
            <a:off x="9278980" y="1796432"/>
            <a:ext cx="275128" cy="1074748"/>
          </a:xfrm>
          <a:prstGeom prst="rightBrace">
            <a:avLst>
              <a:gd name="adj1" fmla="val 27450"/>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lb-LU"/>
          </a:p>
        </p:txBody>
      </p:sp>
      <p:sp>
        <p:nvSpPr>
          <p:cNvPr id="14" name="TextBox 13">
            <a:extLst>
              <a:ext uri="{FF2B5EF4-FFF2-40B4-BE49-F238E27FC236}">
                <a16:creationId xmlns:a16="http://schemas.microsoft.com/office/drawing/2014/main" id="{27C510D9-BFBE-4DD1-8611-DF1DE79BFB13}"/>
              </a:ext>
            </a:extLst>
          </p:cNvPr>
          <p:cNvSpPr txBox="1"/>
          <p:nvPr/>
        </p:nvSpPr>
        <p:spPr>
          <a:xfrm>
            <a:off x="9647558" y="1710549"/>
            <a:ext cx="2116067" cy="1384995"/>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LU" b="1" dirty="0"/>
              <a:t>Schlussfolgerung:</a:t>
            </a:r>
          </a:p>
          <a:p>
            <a:pPr algn="ctr"/>
            <a:r>
              <a:rPr lang="de-LU" sz="1600" dirty="0"/>
              <a:t>Der Mensch ist ignorant, weil das Lernen ihm schwerfällt</a:t>
            </a:r>
            <a:r>
              <a:rPr lang="en-GB" dirty="0"/>
              <a:t>.</a:t>
            </a:r>
            <a:endParaRPr lang="lb-LU" dirty="0"/>
          </a:p>
        </p:txBody>
      </p:sp>
      <p:cxnSp>
        <p:nvCxnSpPr>
          <p:cNvPr id="16" name="Straight Connector 15">
            <a:extLst>
              <a:ext uri="{FF2B5EF4-FFF2-40B4-BE49-F238E27FC236}">
                <a16:creationId xmlns:a16="http://schemas.microsoft.com/office/drawing/2014/main" id="{79FFBE45-5DB9-42A2-9FD7-7F4E742745C5}"/>
              </a:ext>
            </a:extLst>
          </p:cNvPr>
          <p:cNvCxnSpPr/>
          <p:nvPr/>
        </p:nvCxnSpPr>
        <p:spPr>
          <a:xfrm>
            <a:off x="5996200" y="2407385"/>
            <a:ext cx="0" cy="412694"/>
          </a:xfrm>
          <a:prstGeom prst="line">
            <a:avLst/>
          </a:prstGeom>
          <a:ln w="12700"/>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6F0AD0EA-DA65-4A29-AF19-0381080FA2F7}"/>
              </a:ext>
            </a:extLst>
          </p:cNvPr>
          <p:cNvSpPr/>
          <p:nvPr/>
        </p:nvSpPr>
        <p:spPr>
          <a:xfrm>
            <a:off x="3884186" y="2945506"/>
            <a:ext cx="4248303" cy="1389235"/>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LU" b="1" dirty="0">
                <a:solidFill>
                  <a:schemeClr val="tx1"/>
                </a:solidFill>
              </a:rPr>
              <a:t>Beweis/Beleg:</a:t>
            </a:r>
          </a:p>
          <a:p>
            <a:pPr algn="ctr"/>
            <a:r>
              <a:rPr lang="de-LU" dirty="0">
                <a:solidFill>
                  <a:schemeClr val="tx1"/>
                </a:solidFill>
              </a:rPr>
              <a:t>Platons Höhlengleichnis verdeutlicht in seiner Allegorie, dass der Mensch die gewohnte Schattenwelt der Wahrheit bevorzugt.</a:t>
            </a:r>
          </a:p>
        </p:txBody>
      </p:sp>
      <p:cxnSp>
        <p:nvCxnSpPr>
          <p:cNvPr id="18" name="Straight Connector 17">
            <a:extLst>
              <a:ext uri="{FF2B5EF4-FFF2-40B4-BE49-F238E27FC236}">
                <a16:creationId xmlns:a16="http://schemas.microsoft.com/office/drawing/2014/main" id="{5398B6FE-B404-4279-A8F8-61A50FB2BA9B}"/>
              </a:ext>
            </a:extLst>
          </p:cNvPr>
          <p:cNvCxnSpPr/>
          <p:nvPr/>
        </p:nvCxnSpPr>
        <p:spPr>
          <a:xfrm>
            <a:off x="5993726" y="4448029"/>
            <a:ext cx="0" cy="412694"/>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16B16E6D-C8E9-4F5C-8386-6318EBD79884}"/>
              </a:ext>
            </a:extLst>
          </p:cNvPr>
          <p:cNvSpPr/>
          <p:nvPr/>
        </p:nvSpPr>
        <p:spPr>
          <a:xfrm>
            <a:off x="3884186" y="5029603"/>
            <a:ext cx="4248303" cy="1456163"/>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LU" b="1" dirty="0">
                <a:solidFill>
                  <a:schemeClr val="tx1"/>
                </a:solidFill>
              </a:rPr>
              <a:t>Beispiel/Stützung:</a:t>
            </a:r>
          </a:p>
          <a:p>
            <a:pPr algn="ctr"/>
            <a:r>
              <a:rPr lang="de-LU" dirty="0">
                <a:solidFill>
                  <a:schemeClr val="tx1"/>
                </a:solidFill>
              </a:rPr>
              <a:t>Unangenehme Wahrheiten werden verdrängt, z.B. Global </a:t>
            </a:r>
            <a:r>
              <a:rPr lang="de-LU" dirty="0" err="1">
                <a:solidFill>
                  <a:schemeClr val="tx1"/>
                </a:solidFill>
              </a:rPr>
              <a:t>Warming</a:t>
            </a:r>
            <a:r>
              <a:rPr lang="de-LU" dirty="0">
                <a:solidFill>
                  <a:schemeClr val="tx1"/>
                </a:solidFill>
              </a:rPr>
              <a:t>, Billigprodukte aus Kinderarbeit, </a:t>
            </a:r>
            <a:r>
              <a:rPr lang="de-LU" dirty="0" err="1">
                <a:solidFill>
                  <a:schemeClr val="tx1"/>
                </a:solidFill>
              </a:rPr>
              <a:t>usw</a:t>
            </a:r>
            <a:r>
              <a:rPr lang="de-LU" dirty="0">
                <a:solidFill>
                  <a:schemeClr val="tx1"/>
                </a:solidFill>
              </a:rPr>
              <a:t>…</a:t>
            </a:r>
          </a:p>
        </p:txBody>
      </p:sp>
      <p:sp>
        <p:nvSpPr>
          <p:cNvPr id="25" name="TextBox 24">
            <a:extLst>
              <a:ext uri="{FF2B5EF4-FFF2-40B4-BE49-F238E27FC236}">
                <a16:creationId xmlns:a16="http://schemas.microsoft.com/office/drawing/2014/main" id="{14E4E94B-E471-4E4F-88C0-E709D0432758}"/>
              </a:ext>
            </a:extLst>
          </p:cNvPr>
          <p:cNvSpPr txBox="1"/>
          <p:nvPr/>
        </p:nvSpPr>
        <p:spPr>
          <a:xfrm>
            <a:off x="5986870" y="2429066"/>
            <a:ext cx="807465" cy="369332"/>
          </a:xfrm>
          <a:prstGeom prst="rect">
            <a:avLst/>
          </a:prstGeom>
          <a:noFill/>
        </p:spPr>
        <p:txBody>
          <a:bodyPr wrap="none" rtlCol="0">
            <a:spAutoFit/>
          </a:bodyPr>
          <a:lstStyle/>
          <a:p>
            <a:r>
              <a:rPr lang="en-GB" dirty="0" err="1"/>
              <a:t>wegen</a:t>
            </a:r>
            <a:endParaRPr lang="lb-LU" dirty="0"/>
          </a:p>
        </p:txBody>
      </p:sp>
      <p:sp>
        <p:nvSpPr>
          <p:cNvPr id="26" name="TextBox 25">
            <a:extLst>
              <a:ext uri="{FF2B5EF4-FFF2-40B4-BE49-F238E27FC236}">
                <a16:creationId xmlns:a16="http://schemas.microsoft.com/office/drawing/2014/main" id="{7E4C0525-7826-4C7F-B12E-476698BC099A}"/>
              </a:ext>
            </a:extLst>
          </p:cNvPr>
          <p:cNvSpPr txBox="1"/>
          <p:nvPr/>
        </p:nvSpPr>
        <p:spPr>
          <a:xfrm>
            <a:off x="5993726" y="4419707"/>
            <a:ext cx="1434175" cy="369332"/>
          </a:xfrm>
          <a:prstGeom prst="rect">
            <a:avLst/>
          </a:prstGeom>
          <a:noFill/>
        </p:spPr>
        <p:txBody>
          <a:bodyPr wrap="none" rtlCol="0">
            <a:spAutoFit/>
          </a:bodyPr>
          <a:lstStyle/>
          <a:p>
            <a:r>
              <a:rPr lang="en-GB" dirty="0" err="1"/>
              <a:t>aufgrund</a:t>
            </a:r>
            <a:r>
              <a:rPr lang="en-GB" dirty="0"/>
              <a:t> von</a:t>
            </a:r>
            <a:endParaRPr lang="lb-LU" dirty="0"/>
          </a:p>
        </p:txBody>
      </p:sp>
      <p:cxnSp>
        <p:nvCxnSpPr>
          <p:cNvPr id="28" name="Straight Connector 27">
            <a:extLst>
              <a:ext uri="{FF2B5EF4-FFF2-40B4-BE49-F238E27FC236}">
                <a16:creationId xmlns:a16="http://schemas.microsoft.com/office/drawing/2014/main" id="{E36711D7-66C9-496A-B582-9BF6CB59D695}"/>
              </a:ext>
            </a:extLst>
          </p:cNvPr>
          <p:cNvCxnSpPr>
            <a:cxnSpLocks/>
          </p:cNvCxnSpPr>
          <p:nvPr/>
        </p:nvCxnSpPr>
        <p:spPr>
          <a:xfrm>
            <a:off x="10599220" y="3302128"/>
            <a:ext cx="0" cy="566434"/>
          </a:xfrm>
          <a:prstGeom prst="line">
            <a:avLst/>
          </a:prstGeom>
          <a:ln w="12700"/>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B815BC14-BE43-49F1-8DF1-63FC45E66A8A}"/>
              </a:ext>
            </a:extLst>
          </p:cNvPr>
          <p:cNvSpPr/>
          <p:nvPr/>
        </p:nvSpPr>
        <p:spPr>
          <a:xfrm>
            <a:off x="9710444" y="4030414"/>
            <a:ext cx="2053181" cy="1517249"/>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LU" b="1" dirty="0">
                <a:solidFill>
                  <a:schemeClr val="tx1"/>
                </a:solidFill>
              </a:rPr>
              <a:t>Folgen:</a:t>
            </a:r>
          </a:p>
          <a:p>
            <a:pPr algn="ctr"/>
            <a:r>
              <a:rPr lang="de-LU" sz="1400" dirty="0">
                <a:solidFill>
                  <a:schemeClr val="tx1"/>
                </a:solidFill>
              </a:rPr>
              <a:t>Würde der Mensch das Wissen der Bequemlichkeit bevorzugen und freiwillig lernen.</a:t>
            </a:r>
          </a:p>
        </p:txBody>
      </p:sp>
      <p:sp>
        <p:nvSpPr>
          <p:cNvPr id="30" name="TextBox 29">
            <a:extLst>
              <a:ext uri="{FF2B5EF4-FFF2-40B4-BE49-F238E27FC236}">
                <a16:creationId xmlns:a16="http://schemas.microsoft.com/office/drawing/2014/main" id="{9ACA8839-8C17-4811-9268-F37E180AAE44}"/>
              </a:ext>
            </a:extLst>
          </p:cNvPr>
          <p:cNvSpPr txBox="1"/>
          <p:nvPr/>
        </p:nvSpPr>
        <p:spPr>
          <a:xfrm>
            <a:off x="10599220" y="3400679"/>
            <a:ext cx="1268023" cy="369332"/>
          </a:xfrm>
          <a:prstGeom prst="rect">
            <a:avLst/>
          </a:prstGeom>
          <a:noFill/>
        </p:spPr>
        <p:txBody>
          <a:bodyPr wrap="square" rtlCol="0">
            <a:spAutoFit/>
          </a:bodyPr>
          <a:lstStyle/>
          <a:p>
            <a:r>
              <a:rPr lang="en-GB" dirty="0" err="1"/>
              <a:t>wenn</a:t>
            </a:r>
            <a:r>
              <a:rPr lang="en-GB" dirty="0"/>
              <a:t> </a:t>
            </a:r>
            <a:r>
              <a:rPr lang="en-GB" dirty="0" err="1"/>
              <a:t>nicht</a:t>
            </a:r>
            <a:endParaRPr lang="lb-LU" dirty="0"/>
          </a:p>
        </p:txBody>
      </p:sp>
      <p:sp>
        <p:nvSpPr>
          <p:cNvPr id="36" name="Title 1">
            <a:extLst>
              <a:ext uri="{FF2B5EF4-FFF2-40B4-BE49-F238E27FC236}">
                <a16:creationId xmlns:a16="http://schemas.microsoft.com/office/drawing/2014/main" id="{9DB50E71-D8F6-4A78-9180-F68AD77CF0ED}"/>
              </a:ext>
            </a:extLst>
          </p:cNvPr>
          <p:cNvSpPr>
            <a:spLocks noGrp="1"/>
          </p:cNvSpPr>
          <p:nvPr>
            <p:ph type="ctrTitle"/>
          </p:nvPr>
        </p:nvSpPr>
        <p:spPr>
          <a:xfrm>
            <a:off x="2010047" y="229706"/>
            <a:ext cx="7899175" cy="874968"/>
          </a:xfrm>
        </p:spPr>
        <p:txBody>
          <a:bodyPr>
            <a:normAutofit fontScale="90000"/>
          </a:bodyPr>
          <a:lstStyle/>
          <a:p>
            <a:r>
              <a:rPr lang="fr-BE" sz="2000" dirty="0" err="1"/>
              <a:t>Toulmin</a:t>
            </a:r>
            <a:r>
              <a:rPr lang="fr-BE" sz="2000" dirty="0"/>
              <a:t> </a:t>
            </a:r>
            <a:r>
              <a:rPr lang="fr-BE" sz="2000" dirty="0" err="1"/>
              <a:t>Schema</a:t>
            </a:r>
            <a:br>
              <a:rPr lang="fr-BE" sz="2000" dirty="0"/>
            </a:br>
            <a:br>
              <a:rPr lang="fr-BE" sz="2000" dirty="0"/>
            </a:br>
            <a:r>
              <a:rPr lang="fr-BE" sz="2000" dirty="0" err="1"/>
              <a:t>Frage</a:t>
            </a:r>
            <a:r>
              <a:rPr lang="fr-BE" sz="2000" dirty="0"/>
              <a:t>: </a:t>
            </a:r>
            <a:r>
              <a:rPr lang="fr-BE" sz="2000" dirty="0" err="1"/>
              <a:t>Ist</a:t>
            </a:r>
            <a:r>
              <a:rPr lang="fr-BE" sz="2000" dirty="0"/>
              <a:t> der </a:t>
            </a:r>
            <a:r>
              <a:rPr lang="fr-BE" sz="2000" dirty="0" err="1"/>
              <a:t>Mensch</a:t>
            </a:r>
            <a:r>
              <a:rPr lang="fr-BE" sz="2000" dirty="0"/>
              <a:t> von </a:t>
            </a:r>
            <a:r>
              <a:rPr lang="fr-BE" sz="2000" dirty="0" err="1"/>
              <a:t>Natur</a:t>
            </a:r>
            <a:r>
              <a:rPr lang="fr-BE" sz="2000" dirty="0"/>
              <a:t> </a:t>
            </a:r>
            <a:r>
              <a:rPr lang="fr-BE" sz="2000" dirty="0" err="1"/>
              <a:t>aus</a:t>
            </a:r>
            <a:r>
              <a:rPr lang="fr-BE" sz="2000" dirty="0"/>
              <a:t> </a:t>
            </a:r>
            <a:r>
              <a:rPr lang="fr-BE" sz="2000" dirty="0" err="1"/>
              <a:t>ein</a:t>
            </a:r>
            <a:r>
              <a:rPr lang="fr-BE" sz="2000" dirty="0"/>
              <a:t> ignorantes </a:t>
            </a:r>
            <a:r>
              <a:rPr lang="fr-BE" sz="2000" dirty="0" err="1"/>
              <a:t>Wesen</a:t>
            </a:r>
            <a:r>
              <a:rPr lang="fr-BE" sz="2000" dirty="0"/>
              <a:t>?</a:t>
            </a:r>
            <a:endParaRPr lang="fr-BE" sz="3600" dirty="0"/>
          </a:p>
        </p:txBody>
      </p:sp>
      <p:cxnSp>
        <p:nvCxnSpPr>
          <p:cNvPr id="38" name="Straight Connector 37">
            <a:extLst>
              <a:ext uri="{FF2B5EF4-FFF2-40B4-BE49-F238E27FC236}">
                <a16:creationId xmlns:a16="http://schemas.microsoft.com/office/drawing/2014/main" id="{47A579F7-F5AE-467B-B6C9-15878FE1E75C}"/>
              </a:ext>
            </a:extLst>
          </p:cNvPr>
          <p:cNvCxnSpPr>
            <a:stCxn id="36" idx="1"/>
            <a:endCxn id="36" idx="3"/>
          </p:cNvCxnSpPr>
          <p:nvPr/>
        </p:nvCxnSpPr>
        <p:spPr>
          <a:xfrm>
            <a:off x="2010047" y="667190"/>
            <a:ext cx="789917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261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7" grpId="0" animBg="1"/>
      <p:bldP spid="19"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761065-7AB7-4C97-BC6D-B2B86573F556}"/>
              </a:ext>
            </a:extLst>
          </p:cNvPr>
          <p:cNvSpPr/>
          <p:nvPr/>
        </p:nvSpPr>
        <p:spPr>
          <a:xfrm>
            <a:off x="225589" y="1778777"/>
            <a:ext cx="2832811" cy="109240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Argument:</a:t>
            </a:r>
          </a:p>
          <a:p>
            <a:pPr algn="ctr"/>
            <a:r>
              <a:rPr lang="de-LU" dirty="0">
                <a:solidFill>
                  <a:schemeClr val="tx1"/>
                </a:solidFill>
              </a:rPr>
              <a:t>Nichts ist im Verstand, was nicht vorher in den Sinnen war.</a:t>
            </a:r>
          </a:p>
        </p:txBody>
      </p:sp>
      <p:sp>
        <p:nvSpPr>
          <p:cNvPr id="9" name="Right Brace 8">
            <a:extLst>
              <a:ext uri="{FF2B5EF4-FFF2-40B4-BE49-F238E27FC236}">
                <a16:creationId xmlns:a16="http://schemas.microsoft.com/office/drawing/2014/main" id="{704B2DB4-28F3-4E94-9897-CA2B091EA832}"/>
              </a:ext>
            </a:extLst>
          </p:cNvPr>
          <p:cNvSpPr/>
          <p:nvPr/>
        </p:nvSpPr>
        <p:spPr>
          <a:xfrm>
            <a:off x="3151850" y="1857127"/>
            <a:ext cx="275129" cy="906308"/>
          </a:xfrm>
          <a:prstGeom prst="rightBrace">
            <a:avLst>
              <a:gd name="adj1" fmla="val 27450"/>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lb-LU"/>
          </a:p>
        </p:txBody>
      </p:sp>
      <p:cxnSp>
        <p:nvCxnSpPr>
          <p:cNvPr id="11" name="Straight Arrow Connector 10">
            <a:extLst>
              <a:ext uri="{FF2B5EF4-FFF2-40B4-BE49-F238E27FC236}">
                <a16:creationId xmlns:a16="http://schemas.microsoft.com/office/drawing/2014/main" id="{BE6CD603-3FC4-4274-80E6-BC75FE499E60}"/>
              </a:ext>
            </a:extLst>
          </p:cNvPr>
          <p:cNvCxnSpPr/>
          <p:nvPr/>
        </p:nvCxnSpPr>
        <p:spPr>
          <a:xfrm flipV="1">
            <a:off x="3564543" y="2253637"/>
            <a:ext cx="4790184" cy="5259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F31CB3B5-8679-4164-A12E-54D395A350D0}"/>
              </a:ext>
            </a:extLst>
          </p:cNvPr>
          <p:cNvSpPr txBox="1"/>
          <p:nvPr/>
        </p:nvSpPr>
        <p:spPr>
          <a:xfrm>
            <a:off x="8302431" y="2068971"/>
            <a:ext cx="976549" cy="369332"/>
          </a:xfrm>
          <a:prstGeom prst="rect">
            <a:avLst/>
          </a:prstGeom>
          <a:noFill/>
        </p:spPr>
        <p:txBody>
          <a:bodyPr wrap="none" rtlCol="0">
            <a:spAutoFit/>
          </a:bodyPr>
          <a:lstStyle/>
          <a:p>
            <a:r>
              <a:rPr lang="en-GB" dirty="0" err="1"/>
              <a:t>deshalb</a:t>
            </a:r>
            <a:r>
              <a:rPr lang="en-GB" dirty="0"/>
              <a:t>,</a:t>
            </a:r>
            <a:endParaRPr lang="lb-LU" dirty="0"/>
          </a:p>
        </p:txBody>
      </p:sp>
      <p:sp>
        <p:nvSpPr>
          <p:cNvPr id="13" name="Right Brace 12">
            <a:extLst>
              <a:ext uri="{FF2B5EF4-FFF2-40B4-BE49-F238E27FC236}">
                <a16:creationId xmlns:a16="http://schemas.microsoft.com/office/drawing/2014/main" id="{EDFD9391-3C7E-4CA7-9C33-6D196BCE9C00}"/>
              </a:ext>
            </a:extLst>
          </p:cNvPr>
          <p:cNvSpPr/>
          <p:nvPr/>
        </p:nvSpPr>
        <p:spPr>
          <a:xfrm flipH="1">
            <a:off x="9278980" y="1688692"/>
            <a:ext cx="275128" cy="1182488"/>
          </a:xfrm>
          <a:prstGeom prst="rightBrace">
            <a:avLst>
              <a:gd name="adj1" fmla="val 27450"/>
              <a:gd name="adj2" fmla="val 50000"/>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lb-LU"/>
          </a:p>
        </p:txBody>
      </p:sp>
      <p:sp>
        <p:nvSpPr>
          <p:cNvPr id="14" name="TextBox 13">
            <a:extLst>
              <a:ext uri="{FF2B5EF4-FFF2-40B4-BE49-F238E27FC236}">
                <a16:creationId xmlns:a16="http://schemas.microsoft.com/office/drawing/2014/main" id="{27C510D9-BFBE-4DD1-8611-DF1DE79BFB13}"/>
              </a:ext>
            </a:extLst>
          </p:cNvPr>
          <p:cNvSpPr txBox="1"/>
          <p:nvPr/>
        </p:nvSpPr>
        <p:spPr>
          <a:xfrm>
            <a:off x="9647558" y="1710549"/>
            <a:ext cx="2116067" cy="1138773"/>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LU" b="1" dirty="0"/>
              <a:t>Schlussfolgerung:</a:t>
            </a:r>
          </a:p>
          <a:p>
            <a:pPr algn="ctr"/>
            <a:r>
              <a:rPr lang="de-LU" sz="1600" dirty="0"/>
              <a:t>Es kann keine apriorische Wahrheit geben</a:t>
            </a:r>
            <a:r>
              <a:rPr lang="en-GB" dirty="0"/>
              <a:t>.</a:t>
            </a:r>
            <a:endParaRPr lang="lb-LU" dirty="0"/>
          </a:p>
        </p:txBody>
      </p:sp>
      <p:cxnSp>
        <p:nvCxnSpPr>
          <p:cNvPr id="16" name="Straight Connector 15">
            <a:extLst>
              <a:ext uri="{FF2B5EF4-FFF2-40B4-BE49-F238E27FC236}">
                <a16:creationId xmlns:a16="http://schemas.microsoft.com/office/drawing/2014/main" id="{79FFBE45-5DB9-42A2-9FD7-7F4E742745C5}"/>
              </a:ext>
            </a:extLst>
          </p:cNvPr>
          <p:cNvCxnSpPr/>
          <p:nvPr/>
        </p:nvCxnSpPr>
        <p:spPr>
          <a:xfrm>
            <a:off x="5996200" y="2407385"/>
            <a:ext cx="0" cy="412694"/>
          </a:xfrm>
          <a:prstGeom prst="line">
            <a:avLst/>
          </a:prstGeom>
          <a:ln w="12700"/>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6F0AD0EA-DA65-4A29-AF19-0381080FA2F7}"/>
              </a:ext>
            </a:extLst>
          </p:cNvPr>
          <p:cNvSpPr/>
          <p:nvPr/>
        </p:nvSpPr>
        <p:spPr>
          <a:xfrm>
            <a:off x="3884186" y="2945506"/>
            <a:ext cx="4248303" cy="1161207"/>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LU" b="1" dirty="0">
                <a:solidFill>
                  <a:schemeClr val="tx1"/>
                </a:solidFill>
              </a:rPr>
              <a:t>Beweis/Beleg:</a:t>
            </a:r>
          </a:p>
          <a:p>
            <a:pPr algn="ctr"/>
            <a:r>
              <a:rPr lang="de-LU" dirty="0">
                <a:solidFill>
                  <a:schemeClr val="tx1"/>
                </a:solidFill>
              </a:rPr>
              <a:t>Der Mensch wird als Tabula Rasa geboren, sein Verstand ist rein passiv und kombinatorisch.</a:t>
            </a:r>
          </a:p>
        </p:txBody>
      </p:sp>
      <p:cxnSp>
        <p:nvCxnSpPr>
          <p:cNvPr id="18" name="Straight Connector 17">
            <a:extLst>
              <a:ext uri="{FF2B5EF4-FFF2-40B4-BE49-F238E27FC236}">
                <a16:creationId xmlns:a16="http://schemas.microsoft.com/office/drawing/2014/main" id="{5398B6FE-B404-4279-A8F8-61A50FB2BA9B}"/>
              </a:ext>
            </a:extLst>
          </p:cNvPr>
          <p:cNvCxnSpPr/>
          <p:nvPr/>
        </p:nvCxnSpPr>
        <p:spPr>
          <a:xfrm>
            <a:off x="5996200" y="4244277"/>
            <a:ext cx="0" cy="412694"/>
          </a:xfrm>
          <a:prstGeom prst="line">
            <a:avLst/>
          </a:prstGeom>
          <a:ln w="12700"/>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16B16E6D-C8E9-4F5C-8386-6318EBD79884}"/>
              </a:ext>
            </a:extLst>
          </p:cNvPr>
          <p:cNvSpPr/>
          <p:nvPr/>
        </p:nvSpPr>
        <p:spPr>
          <a:xfrm>
            <a:off x="3884186" y="4826904"/>
            <a:ext cx="4248303" cy="1161207"/>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LU" b="1" dirty="0">
                <a:solidFill>
                  <a:schemeClr val="tx1"/>
                </a:solidFill>
              </a:rPr>
              <a:t>Beispiel/Stützung:</a:t>
            </a:r>
          </a:p>
          <a:p>
            <a:pPr algn="ctr"/>
            <a:r>
              <a:rPr lang="de-LU" dirty="0">
                <a:solidFill>
                  <a:schemeClr val="tx1"/>
                </a:solidFill>
              </a:rPr>
              <a:t>Ohne Eindruck kann es keine Vorstellung geben. Z.B. Ein Blinder hat keine Vorstellung von Farben.</a:t>
            </a:r>
          </a:p>
        </p:txBody>
      </p:sp>
      <p:sp>
        <p:nvSpPr>
          <p:cNvPr id="25" name="TextBox 24">
            <a:extLst>
              <a:ext uri="{FF2B5EF4-FFF2-40B4-BE49-F238E27FC236}">
                <a16:creationId xmlns:a16="http://schemas.microsoft.com/office/drawing/2014/main" id="{14E4E94B-E471-4E4F-88C0-E709D0432758}"/>
              </a:ext>
            </a:extLst>
          </p:cNvPr>
          <p:cNvSpPr txBox="1"/>
          <p:nvPr/>
        </p:nvSpPr>
        <p:spPr>
          <a:xfrm>
            <a:off x="5986870" y="2429066"/>
            <a:ext cx="807465" cy="369332"/>
          </a:xfrm>
          <a:prstGeom prst="rect">
            <a:avLst/>
          </a:prstGeom>
          <a:noFill/>
        </p:spPr>
        <p:txBody>
          <a:bodyPr wrap="none" rtlCol="0">
            <a:spAutoFit/>
          </a:bodyPr>
          <a:lstStyle/>
          <a:p>
            <a:r>
              <a:rPr lang="en-GB" dirty="0" err="1"/>
              <a:t>wegen</a:t>
            </a:r>
            <a:endParaRPr lang="lb-LU" dirty="0"/>
          </a:p>
        </p:txBody>
      </p:sp>
      <p:sp>
        <p:nvSpPr>
          <p:cNvPr id="26" name="TextBox 25">
            <a:extLst>
              <a:ext uri="{FF2B5EF4-FFF2-40B4-BE49-F238E27FC236}">
                <a16:creationId xmlns:a16="http://schemas.microsoft.com/office/drawing/2014/main" id="{7E4C0525-7826-4C7F-B12E-476698BC099A}"/>
              </a:ext>
            </a:extLst>
          </p:cNvPr>
          <p:cNvSpPr txBox="1"/>
          <p:nvPr/>
        </p:nvSpPr>
        <p:spPr>
          <a:xfrm>
            <a:off x="5986869" y="4244277"/>
            <a:ext cx="1434175" cy="369332"/>
          </a:xfrm>
          <a:prstGeom prst="rect">
            <a:avLst/>
          </a:prstGeom>
          <a:noFill/>
        </p:spPr>
        <p:txBody>
          <a:bodyPr wrap="none" rtlCol="0">
            <a:spAutoFit/>
          </a:bodyPr>
          <a:lstStyle/>
          <a:p>
            <a:r>
              <a:rPr lang="en-GB" dirty="0" err="1"/>
              <a:t>aufgrund</a:t>
            </a:r>
            <a:r>
              <a:rPr lang="en-GB" dirty="0"/>
              <a:t> von</a:t>
            </a:r>
            <a:endParaRPr lang="lb-LU" dirty="0"/>
          </a:p>
        </p:txBody>
      </p:sp>
      <p:cxnSp>
        <p:nvCxnSpPr>
          <p:cNvPr id="28" name="Straight Connector 27">
            <a:extLst>
              <a:ext uri="{FF2B5EF4-FFF2-40B4-BE49-F238E27FC236}">
                <a16:creationId xmlns:a16="http://schemas.microsoft.com/office/drawing/2014/main" id="{E36711D7-66C9-496A-B582-9BF6CB59D695}"/>
              </a:ext>
            </a:extLst>
          </p:cNvPr>
          <p:cNvCxnSpPr>
            <a:cxnSpLocks/>
          </p:cNvCxnSpPr>
          <p:nvPr/>
        </p:nvCxnSpPr>
        <p:spPr>
          <a:xfrm>
            <a:off x="10599220" y="2945506"/>
            <a:ext cx="0" cy="566434"/>
          </a:xfrm>
          <a:prstGeom prst="line">
            <a:avLst/>
          </a:prstGeom>
          <a:ln w="12700"/>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B815BC14-BE43-49F1-8DF1-63FC45E66A8A}"/>
              </a:ext>
            </a:extLst>
          </p:cNvPr>
          <p:cNvSpPr/>
          <p:nvPr/>
        </p:nvSpPr>
        <p:spPr>
          <a:xfrm>
            <a:off x="9710443" y="3617145"/>
            <a:ext cx="2053181" cy="1517249"/>
          </a:xfrm>
          <a:prstGeom prst="rect">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e-LU" b="1" dirty="0">
                <a:solidFill>
                  <a:schemeClr val="tx1"/>
                </a:solidFill>
              </a:rPr>
              <a:t>Folgen:</a:t>
            </a:r>
          </a:p>
          <a:p>
            <a:pPr algn="ctr"/>
            <a:r>
              <a:rPr lang="de-LU" sz="1400" dirty="0">
                <a:solidFill>
                  <a:schemeClr val="tx1"/>
                </a:solidFill>
              </a:rPr>
              <a:t>Gäbe es Vorstellungen, die nicht auf Eindrücke zurückzuführen wären.</a:t>
            </a:r>
          </a:p>
        </p:txBody>
      </p:sp>
      <p:sp>
        <p:nvSpPr>
          <p:cNvPr id="30" name="TextBox 29">
            <a:extLst>
              <a:ext uri="{FF2B5EF4-FFF2-40B4-BE49-F238E27FC236}">
                <a16:creationId xmlns:a16="http://schemas.microsoft.com/office/drawing/2014/main" id="{9ACA8839-8C17-4811-9268-F37E180AAE44}"/>
              </a:ext>
            </a:extLst>
          </p:cNvPr>
          <p:cNvSpPr txBox="1"/>
          <p:nvPr/>
        </p:nvSpPr>
        <p:spPr>
          <a:xfrm>
            <a:off x="10598940" y="3004061"/>
            <a:ext cx="1268023" cy="369332"/>
          </a:xfrm>
          <a:prstGeom prst="rect">
            <a:avLst/>
          </a:prstGeom>
          <a:noFill/>
        </p:spPr>
        <p:txBody>
          <a:bodyPr wrap="square" rtlCol="0">
            <a:spAutoFit/>
          </a:bodyPr>
          <a:lstStyle/>
          <a:p>
            <a:r>
              <a:rPr lang="en-GB" dirty="0" err="1"/>
              <a:t>wenn</a:t>
            </a:r>
            <a:r>
              <a:rPr lang="en-GB" dirty="0"/>
              <a:t> </a:t>
            </a:r>
            <a:r>
              <a:rPr lang="en-GB" dirty="0" err="1"/>
              <a:t>nicht</a:t>
            </a:r>
            <a:endParaRPr lang="lb-LU" dirty="0"/>
          </a:p>
        </p:txBody>
      </p:sp>
      <p:sp>
        <p:nvSpPr>
          <p:cNvPr id="36" name="Title 1">
            <a:extLst>
              <a:ext uri="{FF2B5EF4-FFF2-40B4-BE49-F238E27FC236}">
                <a16:creationId xmlns:a16="http://schemas.microsoft.com/office/drawing/2014/main" id="{9DB50E71-D8F6-4A78-9180-F68AD77CF0ED}"/>
              </a:ext>
            </a:extLst>
          </p:cNvPr>
          <p:cNvSpPr>
            <a:spLocks noGrp="1"/>
          </p:cNvSpPr>
          <p:nvPr>
            <p:ph type="ctrTitle"/>
          </p:nvPr>
        </p:nvSpPr>
        <p:spPr>
          <a:xfrm>
            <a:off x="2010047" y="229706"/>
            <a:ext cx="7899175" cy="874968"/>
          </a:xfrm>
        </p:spPr>
        <p:txBody>
          <a:bodyPr>
            <a:normAutofit fontScale="90000"/>
          </a:bodyPr>
          <a:lstStyle/>
          <a:p>
            <a:r>
              <a:rPr lang="fr-BE" sz="2000" dirty="0" err="1"/>
              <a:t>Toulmin</a:t>
            </a:r>
            <a:r>
              <a:rPr lang="fr-BE" sz="2000" dirty="0"/>
              <a:t> </a:t>
            </a:r>
            <a:r>
              <a:rPr lang="fr-BE" sz="2000" dirty="0" err="1"/>
              <a:t>Schema</a:t>
            </a:r>
            <a:br>
              <a:rPr lang="fr-BE" sz="2000" dirty="0"/>
            </a:br>
            <a:br>
              <a:rPr lang="fr-BE" sz="2000" dirty="0"/>
            </a:br>
            <a:r>
              <a:rPr lang="fr-BE" sz="2000" dirty="0" err="1"/>
              <a:t>Frage</a:t>
            </a:r>
            <a:r>
              <a:rPr lang="fr-BE" sz="2000" dirty="0"/>
              <a:t>: </a:t>
            </a:r>
            <a:r>
              <a:rPr lang="fr-BE" sz="2000" dirty="0" err="1"/>
              <a:t>Wie</a:t>
            </a:r>
            <a:r>
              <a:rPr lang="fr-BE" sz="2000" dirty="0"/>
              <a:t> </a:t>
            </a:r>
            <a:r>
              <a:rPr lang="fr-BE" sz="2000" dirty="0" err="1"/>
              <a:t>begründet</a:t>
            </a:r>
            <a:r>
              <a:rPr lang="fr-BE" sz="2000" dirty="0"/>
              <a:t> Hume seine </a:t>
            </a:r>
            <a:r>
              <a:rPr lang="fr-BE" sz="2000" dirty="0" err="1"/>
              <a:t>empiristische</a:t>
            </a:r>
            <a:r>
              <a:rPr lang="fr-BE" sz="2000" dirty="0"/>
              <a:t> </a:t>
            </a:r>
            <a:r>
              <a:rPr lang="fr-BE" sz="2000" dirty="0" err="1"/>
              <a:t>These</a:t>
            </a:r>
            <a:r>
              <a:rPr lang="fr-BE" sz="2000" dirty="0"/>
              <a:t>?</a:t>
            </a:r>
            <a:endParaRPr lang="fr-BE" sz="3600" dirty="0"/>
          </a:p>
        </p:txBody>
      </p:sp>
      <p:cxnSp>
        <p:nvCxnSpPr>
          <p:cNvPr id="38" name="Straight Connector 37">
            <a:extLst>
              <a:ext uri="{FF2B5EF4-FFF2-40B4-BE49-F238E27FC236}">
                <a16:creationId xmlns:a16="http://schemas.microsoft.com/office/drawing/2014/main" id="{47A579F7-F5AE-467B-B6C9-15878FE1E75C}"/>
              </a:ext>
            </a:extLst>
          </p:cNvPr>
          <p:cNvCxnSpPr>
            <a:stCxn id="36" idx="1"/>
            <a:endCxn id="36" idx="3"/>
          </p:cNvCxnSpPr>
          <p:nvPr/>
        </p:nvCxnSpPr>
        <p:spPr>
          <a:xfrm>
            <a:off x="2010047" y="667190"/>
            <a:ext cx="789917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14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7" grpId="0" animBg="1"/>
      <p:bldP spid="19"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597C-080B-4D9F-8047-84951C0F57CF}"/>
              </a:ext>
            </a:extLst>
          </p:cNvPr>
          <p:cNvSpPr>
            <a:spLocks noGrp="1"/>
          </p:cNvSpPr>
          <p:nvPr>
            <p:ph type="ctrTitle"/>
          </p:nvPr>
        </p:nvSpPr>
        <p:spPr>
          <a:xfrm>
            <a:off x="1524000" y="600429"/>
            <a:ext cx="9144000" cy="2387600"/>
          </a:xfrm>
        </p:spPr>
        <p:txBody>
          <a:bodyPr/>
          <a:lstStyle/>
          <a:p>
            <a:r>
              <a:rPr lang="fr-BE" sz="4000" dirty="0"/>
              <a:t>4 types d’argumentation philosophiques</a:t>
            </a:r>
            <a:br>
              <a:rPr lang="fr-BE" sz="3600" dirty="0"/>
            </a:br>
            <a:br>
              <a:rPr lang="fr-BE" sz="3600" dirty="0"/>
            </a:br>
            <a:r>
              <a:rPr lang="fr-BE" sz="2800" dirty="0"/>
              <a:t>Écrire une réflexion Philosophique</a:t>
            </a:r>
            <a:br>
              <a:rPr lang="fr-BE" sz="3600" dirty="0"/>
            </a:br>
            <a:endParaRPr lang="fr-BE" sz="3600" dirty="0"/>
          </a:p>
        </p:txBody>
      </p:sp>
      <p:cxnSp>
        <p:nvCxnSpPr>
          <p:cNvPr id="5" name="Straight Connector 4">
            <a:extLst>
              <a:ext uri="{FF2B5EF4-FFF2-40B4-BE49-F238E27FC236}">
                <a16:creationId xmlns:a16="http://schemas.microsoft.com/office/drawing/2014/main" id="{FCD78134-FD08-481A-A73E-785CA8E05C69}"/>
              </a:ext>
            </a:extLst>
          </p:cNvPr>
          <p:cNvCxnSpPr>
            <a:stCxn id="2" idx="1"/>
            <a:endCxn id="2" idx="3"/>
          </p:cNvCxnSpPr>
          <p:nvPr/>
        </p:nvCxnSpPr>
        <p:spPr>
          <a:xfrm>
            <a:off x="1524000" y="1794229"/>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14156151-2217-45C3-895B-27D585439E3D}"/>
              </a:ext>
            </a:extLst>
          </p:cNvPr>
          <p:cNvPicPr>
            <a:picLocks noChangeAspect="1"/>
          </p:cNvPicPr>
          <p:nvPr/>
        </p:nvPicPr>
        <p:blipFill>
          <a:blip r:embed="rId2"/>
          <a:stretch>
            <a:fillRect/>
          </a:stretch>
        </p:blipFill>
        <p:spPr>
          <a:xfrm>
            <a:off x="3514854" y="2988029"/>
            <a:ext cx="5162291" cy="3183016"/>
          </a:xfrm>
          <a:prstGeom prst="rect">
            <a:avLst/>
          </a:prstGeom>
          <a:solidFill>
            <a:srgbClr val="FFFFFF">
              <a:shade val="85000"/>
            </a:srgbClr>
          </a:solidFill>
          <a:ln w="31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9189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BB104-5009-4088-B109-28939390B42F}"/>
              </a:ext>
            </a:extLst>
          </p:cNvPr>
          <p:cNvSpPr>
            <a:spLocks noGrp="1"/>
          </p:cNvSpPr>
          <p:nvPr>
            <p:ph type="title"/>
          </p:nvPr>
        </p:nvSpPr>
        <p:spPr>
          <a:xfrm>
            <a:off x="646111" y="452718"/>
            <a:ext cx="10983770" cy="405038"/>
          </a:xfrm>
        </p:spPr>
        <p:txBody>
          <a:bodyPr/>
          <a:lstStyle/>
          <a:p>
            <a:r>
              <a:rPr lang="en-GB" sz="2000" b="1" dirty="0"/>
              <a:t>Les 4 types </a:t>
            </a:r>
            <a:r>
              <a:rPr lang="en-GB" sz="2000" b="1" dirty="0" err="1"/>
              <a:t>d’argumentation</a:t>
            </a:r>
            <a:endParaRPr lang="lb-LU" sz="2000" b="1" dirty="0"/>
          </a:p>
        </p:txBody>
      </p:sp>
      <p:cxnSp>
        <p:nvCxnSpPr>
          <p:cNvPr id="5" name="Straight Connector 4">
            <a:extLst>
              <a:ext uri="{FF2B5EF4-FFF2-40B4-BE49-F238E27FC236}">
                <a16:creationId xmlns:a16="http://schemas.microsoft.com/office/drawing/2014/main" id="{F48BA78C-FB9B-4965-9CC6-A889ECD22785}"/>
              </a:ext>
            </a:extLst>
          </p:cNvPr>
          <p:cNvCxnSpPr>
            <a:cxnSpLocks/>
          </p:cNvCxnSpPr>
          <p:nvPr/>
        </p:nvCxnSpPr>
        <p:spPr>
          <a:xfrm flipV="1">
            <a:off x="646111" y="857756"/>
            <a:ext cx="10983770" cy="6099"/>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Table 6">
            <a:extLst>
              <a:ext uri="{FF2B5EF4-FFF2-40B4-BE49-F238E27FC236}">
                <a16:creationId xmlns:a16="http://schemas.microsoft.com/office/drawing/2014/main" id="{89F6748A-2698-4D68-A8B1-8014CD270D13}"/>
              </a:ext>
            </a:extLst>
          </p:cNvPr>
          <p:cNvGraphicFramePr>
            <a:graphicFrameLocks noGrp="1"/>
          </p:cNvGraphicFramePr>
          <p:nvPr>
            <p:extLst>
              <p:ext uri="{D42A27DB-BD31-4B8C-83A1-F6EECF244321}">
                <p14:modId xmlns:p14="http://schemas.microsoft.com/office/powerpoint/2010/main" val="1927110689"/>
              </p:ext>
            </p:extLst>
          </p:nvPr>
        </p:nvGraphicFramePr>
        <p:xfrm>
          <a:off x="646111" y="1262794"/>
          <a:ext cx="10983770" cy="640080"/>
        </p:xfrm>
        <a:graphic>
          <a:graphicData uri="http://schemas.openxmlformats.org/drawingml/2006/table">
            <a:tbl>
              <a:tblPr firstRow="1" bandRow="1">
                <a:tableStyleId>{2D5ABB26-0587-4C30-8999-92F81FD0307C}</a:tableStyleId>
              </a:tblPr>
              <a:tblGrid>
                <a:gridCol w="5497370">
                  <a:extLst>
                    <a:ext uri="{9D8B030D-6E8A-4147-A177-3AD203B41FA5}">
                      <a16:colId xmlns:a16="http://schemas.microsoft.com/office/drawing/2014/main" val="460852115"/>
                    </a:ext>
                  </a:extLst>
                </a:gridCol>
                <a:gridCol w="5486400">
                  <a:extLst>
                    <a:ext uri="{9D8B030D-6E8A-4147-A177-3AD203B41FA5}">
                      <a16:colId xmlns:a16="http://schemas.microsoft.com/office/drawing/2014/main" val="799030197"/>
                    </a:ext>
                  </a:extLst>
                </a:gridCol>
              </a:tblGrid>
              <a:tr h="370840">
                <a:tc>
                  <a:txBody>
                    <a:bodyPr/>
                    <a:lstStyle/>
                    <a:p>
                      <a:pPr algn="r"/>
                      <a:r>
                        <a:rPr lang="fr-BE" sz="2800" b="1" noProof="0" dirty="0"/>
                        <a:t>phénoménologique</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85000"/>
                      </a:schemeClr>
                    </a:solidFill>
                  </a:tcPr>
                </a:tc>
                <a:tc>
                  <a:txBody>
                    <a:bodyPr/>
                    <a:lstStyle/>
                    <a:p>
                      <a:r>
                        <a:rPr lang="fr-BE" noProof="0" dirty="0"/>
                        <a:t>Description </a:t>
                      </a:r>
                      <a:r>
                        <a:rPr lang="fr-BE" b="1" noProof="0" dirty="0"/>
                        <a:t>d’un vécu, d’une expérience </a:t>
                      </a:r>
                      <a:r>
                        <a:rPr lang="fr-BE" noProof="0" dirty="0"/>
                        <a:t>ou d’une pensée concrète.</a:t>
                      </a:r>
                    </a:p>
                  </a:txBody>
                  <a:tcPr anchor="ctr">
                    <a:lnL w="12700" cap="flat" cmpd="sng" algn="ctr">
                      <a:no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2623203010"/>
                  </a:ext>
                </a:extLst>
              </a:tr>
            </a:tbl>
          </a:graphicData>
        </a:graphic>
      </p:graphicFrame>
      <p:graphicFrame>
        <p:nvGraphicFramePr>
          <p:cNvPr id="8" name="Table 7">
            <a:extLst>
              <a:ext uri="{FF2B5EF4-FFF2-40B4-BE49-F238E27FC236}">
                <a16:creationId xmlns:a16="http://schemas.microsoft.com/office/drawing/2014/main" id="{6C9CB390-A9BC-4249-AEEC-C6E5D35DD101}"/>
              </a:ext>
            </a:extLst>
          </p:cNvPr>
          <p:cNvGraphicFramePr>
            <a:graphicFrameLocks noGrp="1"/>
          </p:cNvGraphicFramePr>
          <p:nvPr>
            <p:extLst>
              <p:ext uri="{D42A27DB-BD31-4B8C-83A1-F6EECF244321}">
                <p14:modId xmlns:p14="http://schemas.microsoft.com/office/powerpoint/2010/main" val="1333590070"/>
              </p:ext>
            </p:extLst>
          </p:nvPr>
        </p:nvGraphicFramePr>
        <p:xfrm>
          <a:off x="646111" y="2497311"/>
          <a:ext cx="10983770" cy="640080"/>
        </p:xfrm>
        <a:graphic>
          <a:graphicData uri="http://schemas.openxmlformats.org/drawingml/2006/table">
            <a:tbl>
              <a:tblPr firstRow="1" bandRow="1">
                <a:tableStyleId>{2D5ABB26-0587-4C30-8999-92F81FD0307C}</a:tableStyleId>
              </a:tblPr>
              <a:tblGrid>
                <a:gridCol w="5497370">
                  <a:extLst>
                    <a:ext uri="{9D8B030D-6E8A-4147-A177-3AD203B41FA5}">
                      <a16:colId xmlns:a16="http://schemas.microsoft.com/office/drawing/2014/main" val="460852115"/>
                    </a:ext>
                  </a:extLst>
                </a:gridCol>
                <a:gridCol w="5486400">
                  <a:extLst>
                    <a:ext uri="{9D8B030D-6E8A-4147-A177-3AD203B41FA5}">
                      <a16:colId xmlns:a16="http://schemas.microsoft.com/office/drawing/2014/main" val="799030197"/>
                    </a:ext>
                  </a:extLst>
                </a:gridCol>
              </a:tblGrid>
              <a:tr h="370840">
                <a:tc>
                  <a:txBody>
                    <a:bodyPr/>
                    <a:lstStyle/>
                    <a:p>
                      <a:pPr algn="r"/>
                      <a:r>
                        <a:rPr lang="fr-BE" sz="2800" b="1" noProof="0" dirty="0"/>
                        <a:t>herméneutique</a:t>
                      </a:r>
                    </a:p>
                  </a:txBody>
                  <a:tcPr anchor="ctr">
                    <a:solidFill>
                      <a:schemeClr val="bg1">
                        <a:lumMod val="85000"/>
                      </a:schemeClr>
                    </a:solidFill>
                  </a:tcPr>
                </a:tc>
                <a:tc>
                  <a:txBody>
                    <a:bodyPr/>
                    <a:lstStyle/>
                    <a:p>
                      <a:r>
                        <a:rPr lang="fr-BE" noProof="0" dirty="0"/>
                        <a:t>Prise en compte du </a:t>
                      </a:r>
                      <a:r>
                        <a:rPr lang="fr-BE" b="1" noProof="0" dirty="0"/>
                        <a:t>contexte plus vaste </a:t>
                      </a:r>
                      <a:r>
                        <a:rPr lang="fr-BE" noProof="0" dirty="0"/>
                        <a:t>d’un fait (p.ex. le contexte historique) ou d’un </a:t>
                      </a:r>
                      <a:r>
                        <a:rPr lang="fr-BE" b="1" noProof="0" dirty="0"/>
                        <a:t>savoir antérieur</a:t>
                      </a:r>
                      <a:r>
                        <a:rPr lang="fr-BE" noProof="0" dirty="0"/>
                        <a:t>.</a:t>
                      </a:r>
                    </a:p>
                  </a:txBody>
                  <a:tcPr anchor="ctr">
                    <a:solidFill>
                      <a:schemeClr val="bg1">
                        <a:lumMod val="85000"/>
                      </a:schemeClr>
                    </a:solidFill>
                  </a:tcPr>
                </a:tc>
                <a:extLst>
                  <a:ext uri="{0D108BD9-81ED-4DB2-BD59-A6C34878D82A}">
                    <a16:rowId xmlns:a16="http://schemas.microsoft.com/office/drawing/2014/main" val="2623203010"/>
                  </a:ext>
                </a:extLst>
              </a:tr>
            </a:tbl>
          </a:graphicData>
        </a:graphic>
      </p:graphicFrame>
      <p:graphicFrame>
        <p:nvGraphicFramePr>
          <p:cNvPr id="9" name="Table 8">
            <a:extLst>
              <a:ext uri="{FF2B5EF4-FFF2-40B4-BE49-F238E27FC236}">
                <a16:creationId xmlns:a16="http://schemas.microsoft.com/office/drawing/2014/main" id="{B887DB7E-8823-486D-80FB-DC402CB64E5F}"/>
              </a:ext>
            </a:extLst>
          </p:cNvPr>
          <p:cNvGraphicFramePr>
            <a:graphicFrameLocks noGrp="1"/>
          </p:cNvGraphicFramePr>
          <p:nvPr>
            <p:extLst>
              <p:ext uri="{D42A27DB-BD31-4B8C-83A1-F6EECF244321}">
                <p14:modId xmlns:p14="http://schemas.microsoft.com/office/powerpoint/2010/main" val="351598915"/>
              </p:ext>
            </p:extLst>
          </p:nvPr>
        </p:nvGraphicFramePr>
        <p:xfrm>
          <a:off x="646111" y="3734834"/>
          <a:ext cx="10983770" cy="640080"/>
        </p:xfrm>
        <a:graphic>
          <a:graphicData uri="http://schemas.openxmlformats.org/drawingml/2006/table">
            <a:tbl>
              <a:tblPr firstRow="1" bandRow="1">
                <a:tableStyleId>{2D5ABB26-0587-4C30-8999-92F81FD0307C}</a:tableStyleId>
              </a:tblPr>
              <a:tblGrid>
                <a:gridCol w="5497370">
                  <a:extLst>
                    <a:ext uri="{9D8B030D-6E8A-4147-A177-3AD203B41FA5}">
                      <a16:colId xmlns:a16="http://schemas.microsoft.com/office/drawing/2014/main" val="460852115"/>
                    </a:ext>
                  </a:extLst>
                </a:gridCol>
                <a:gridCol w="5486400">
                  <a:extLst>
                    <a:ext uri="{9D8B030D-6E8A-4147-A177-3AD203B41FA5}">
                      <a16:colId xmlns:a16="http://schemas.microsoft.com/office/drawing/2014/main" val="799030197"/>
                    </a:ext>
                  </a:extLst>
                </a:gridCol>
              </a:tblGrid>
              <a:tr h="370840">
                <a:tc>
                  <a:txBody>
                    <a:bodyPr/>
                    <a:lstStyle/>
                    <a:p>
                      <a:pPr algn="r"/>
                      <a:r>
                        <a:rPr lang="fr-BE" sz="2800" b="1" noProof="0" dirty="0"/>
                        <a:t>analytique</a:t>
                      </a:r>
                    </a:p>
                  </a:txBody>
                  <a:tcPr anchor="ctr">
                    <a:solidFill>
                      <a:schemeClr val="bg1">
                        <a:lumMod val="85000"/>
                      </a:schemeClr>
                    </a:solidFill>
                  </a:tcPr>
                </a:tc>
                <a:tc>
                  <a:txBody>
                    <a:bodyPr/>
                    <a:lstStyle/>
                    <a:p>
                      <a:r>
                        <a:rPr lang="fr-BE" noProof="0" dirty="0"/>
                        <a:t>Approfondissement, </a:t>
                      </a:r>
                      <a:r>
                        <a:rPr lang="fr-BE" b="1" noProof="0" dirty="0"/>
                        <a:t>décomposition</a:t>
                      </a:r>
                      <a:r>
                        <a:rPr lang="fr-BE" noProof="0" dirty="0"/>
                        <a:t> ou </a:t>
                      </a:r>
                      <a:r>
                        <a:rPr lang="fr-BE" noProof="0" dirty="0" err="1"/>
                        <a:t>examination</a:t>
                      </a:r>
                      <a:r>
                        <a:rPr lang="fr-BE" noProof="0" dirty="0"/>
                        <a:t> d’un concept.</a:t>
                      </a:r>
                    </a:p>
                  </a:txBody>
                  <a:tcPr anchor="ctr">
                    <a:solidFill>
                      <a:schemeClr val="bg1">
                        <a:lumMod val="85000"/>
                      </a:schemeClr>
                    </a:solidFill>
                  </a:tcPr>
                </a:tc>
                <a:extLst>
                  <a:ext uri="{0D108BD9-81ED-4DB2-BD59-A6C34878D82A}">
                    <a16:rowId xmlns:a16="http://schemas.microsoft.com/office/drawing/2014/main" val="2623203010"/>
                  </a:ext>
                </a:extLst>
              </a:tr>
            </a:tbl>
          </a:graphicData>
        </a:graphic>
      </p:graphicFrame>
      <p:graphicFrame>
        <p:nvGraphicFramePr>
          <p:cNvPr id="10" name="Table 9">
            <a:extLst>
              <a:ext uri="{FF2B5EF4-FFF2-40B4-BE49-F238E27FC236}">
                <a16:creationId xmlns:a16="http://schemas.microsoft.com/office/drawing/2014/main" id="{F550F0C1-6044-4E5F-9ED4-9602C1F57595}"/>
              </a:ext>
            </a:extLst>
          </p:cNvPr>
          <p:cNvGraphicFramePr>
            <a:graphicFrameLocks noGrp="1"/>
          </p:cNvGraphicFramePr>
          <p:nvPr>
            <p:extLst>
              <p:ext uri="{D42A27DB-BD31-4B8C-83A1-F6EECF244321}">
                <p14:modId xmlns:p14="http://schemas.microsoft.com/office/powerpoint/2010/main" val="3288111161"/>
              </p:ext>
            </p:extLst>
          </p:nvPr>
        </p:nvGraphicFramePr>
        <p:xfrm>
          <a:off x="646111" y="4972357"/>
          <a:ext cx="10983770" cy="640080"/>
        </p:xfrm>
        <a:graphic>
          <a:graphicData uri="http://schemas.openxmlformats.org/drawingml/2006/table">
            <a:tbl>
              <a:tblPr firstRow="1" bandRow="1">
                <a:tableStyleId>{2D5ABB26-0587-4C30-8999-92F81FD0307C}</a:tableStyleId>
              </a:tblPr>
              <a:tblGrid>
                <a:gridCol w="5497370">
                  <a:extLst>
                    <a:ext uri="{9D8B030D-6E8A-4147-A177-3AD203B41FA5}">
                      <a16:colId xmlns:a16="http://schemas.microsoft.com/office/drawing/2014/main" val="460852115"/>
                    </a:ext>
                  </a:extLst>
                </a:gridCol>
                <a:gridCol w="5486400">
                  <a:extLst>
                    <a:ext uri="{9D8B030D-6E8A-4147-A177-3AD203B41FA5}">
                      <a16:colId xmlns:a16="http://schemas.microsoft.com/office/drawing/2014/main" val="799030197"/>
                    </a:ext>
                  </a:extLst>
                </a:gridCol>
              </a:tblGrid>
              <a:tr h="370840">
                <a:tc>
                  <a:txBody>
                    <a:bodyPr/>
                    <a:lstStyle/>
                    <a:p>
                      <a:pPr algn="r"/>
                      <a:r>
                        <a:rPr lang="fr-BE" sz="2800" b="1" noProof="0" dirty="0"/>
                        <a:t>dialectique</a:t>
                      </a:r>
                    </a:p>
                  </a:txBody>
                  <a:tcPr anchor="ctr">
                    <a:solidFill>
                      <a:schemeClr val="bg1">
                        <a:lumMod val="85000"/>
                      </a:schemeClr>
                    </a:solidFill>
                  </a:tcPr>
                </a:tc>
                <a:tc>
                  <a:txBody>
                    <a:bodyPr/>
                    <a:lstStyle/>
                    <a:p>
                      <a:r>
                        <a:rPr lang="fr-BE" noProof="0" dirty="0"/>
                        <a:t>Identifier des </a:t>
                      </a:r>
                      <a:r>
                        <a:rPr lang="fr-BE" b="1" noProof="0" dirty="0"/>
                        <a:t>positions contraires</a:t>
                      </a:r>
                      <a:r>
                        <a:rPr lang="fr-BE" noProof="0" dirty="0"/>
                        <a:t>, les </a:t>
                      </a:r>
                      <a:r>
                        <a:rPr lang="fr-BE" b="1" noProof="0" dirty="0"/>
                        <a:t>comparer</a:t>
                      </a:r>
                      <a:r>
                        <a:rPr lang="fr-BE" noProof="0" dirty="0"/>
                        <a:t> et en tirer un conclusion.</a:t>
                      </a:r>
                    </a:p>
                  </a:txBody>
                  <a:tcPr anchor="ctr">
                    <a:solidFill>
                      <a:schemeClr val="bg1">
                        <a:lumMod val="85000"/>
                      </a:schemeClr>
                    </a:solidFill>
                  </a:tcPr>
                </a:tc>
                <a:extLst>
                  <a:ext uri="{0D108BD9-81ED-4DB2-BD59-A6C34878D82A}">
                    <a16:rowId xmlns:a16="http://schemas.microsoft.com/office/drawing/2014/main" val="2623203010"/>
                  </a:ext>
                </a:extLst>
              </a:tr>
            </a:tbl>
          </a:graphicData>
        </a:graphic>
      </p:graphicFrame>
      <p:pic>
        <p:nvPicPr>
          <p:cNvPr id="12" name="Picture 11">
            <a:extLst>
              <a:ext uri="{FF2B5EF4-FFF2-40B4-BE49-F238E27FC236}">
                <a16:creationId xmlns:a16="http://schemas.microsoft.com/office/drawing/2014/main" id="{435174C5-411A-4413-A362-E6EFD3890ED9}"/>
              </a:ext>
            </a:extLst>
          </p:cNvPr>
          <p:cNvPicPr>
            <a:picLocks noChangeAspect="1"/>
          </p:cNvPicPr>
          <p:nvPr/>
        </p:nvPicPr>
        <p:blipFill rotWithShape="1">
          <a:blip r:embed="rId2"/>
          <a:srcRect l="7177" t="8433" r="8007" b="7580"/>
          <a:stretch/>
        </p:blipFill>
        <p:spPr>
          <a:xfrm>
            <a:off x="2059882" y="3489470"/>
            <a:ext cx="1141971" cy="1130808"/>
          </a:xfrm>
          <a:prstGeom prst="rect">
            <a:avLst/>
          </a:prstGeom>
        </p:spPr>
      </p:pic>
      <p:pic>
        <p:nvPicPr>
          <p:cNvPr id="14" name="Picture 13">
            <a:extLst>
              <a:ext uri="{FF2B5EF4-FFF2-40B4-BE49-F238E27FC236}">
                <a16:creationId xmlns:a16="http://schemas.microsoft.com/office/drawing/2014/main" id="{AA8E289F-CB5E-41B6-846E-77193098E62C}"/>
              </a:ext>
            </a:extLst>
          </p:cNvPr>
          <p:cNvPicPr>
            <a:picLocks noChangeAspect="1"/>
          </p:cNvPicPr>
          <p:nvPr/>
        </p:nvPicPr>
        <p:blipFill>
          <a:blip r:embed="rId3"/>
          <a:stretch>
            <a:fillRect/>
          </a:stretch>
        </p:blipFill>
        <p:spPr>
          <a:xfrm>
            <a:off x="402172" y="4671803"/>
            <a:ext cx="2443325" cy="1331612"/>
          </a:xfrm>
          <a:prstGeom prst="rect">
            <a:avLst/>
          </a:prstGeom>
        </p:spPr>
      </p:pic>
      <p:pic>
        <p:nvPicPr>
          <p:cNvPr id="16" name="Picture 15">
            <a:extLst>
              <a:ext uri="{FF2B5EF4-FFF2-40B4-BE49-F238E27FC236}">
                <a16:creationId xmlns:a16="http://schemas.microsoft.com/office/drawing/2014/main" id="{296B64A0-FA56-4989-8FE5-94154F9DA8B3}"/>
              </a:ext>
            </a:extLst>
          </p:cNvPr>
          <p:cNvPicPr>
            <a:picLocks noChangeAspect="1"/>
          </p:cNvPicPr>
          <p:nvPr/>
        </p:nvPicPr>
        <p:blipFill>
          <a:blip r:embed="rId4"/>
          <a:stretch>
            <a:fillRect/>
          </a:stretch>
        </p:blipFill>
        <p:spPr>
          <a:xfrm>
            <a:off x="646111" y="2167094"/>
            <a:ext cx="1413771" cy="1297135"/>
          </a:xfrm>
          <a:prstGeom prst="rect">
            <a:avLst/>
          </a:prstGeom>
        </p:spPr>
      </p:pic>
      <p:pic>
        <p:nvPicPr>
          <p:cNvPr id="18" name="Picture 17">
            <a:extLst>
              <a:ext uri="{FF2B5EF4-FFF2-40B4-BE49-F238E27FC236}">
                <a16:creationId xmlns:a16="http://schemas.microsoft.com/office/drawing/2014/main" id="{7541338A-98D8-44AF-A630-8022AF0F7129}"/>
              </a:ext>
            </a:extLst>
          </p:cNvPr>
          <p:cNvPicPr>
            <a:picLocks noChangeAspect="1"/>
          </p:cNvPicPr>
          <p:nvPr/>
        </p:nvPicPr>
        <p:blipFill>
          <a:blip r:embed="rId5"/>
          <a:stretch>
            <a:fillRect/>
          </a:stretch>
        </p:blipFill>
        <p:spPr>
          <a:xfrm>
            <a:off x="1789267" y="1052987"/>
            <a:ext cx="1175606" cy="1354237"/>
          </a:xfrm>
          <a:prstGeom prst="rect">
            <a:avLst/>
          </a:prstGeom>
        </p:spPr>
      </p:pic>
    </p:spTree>
    <p:extLst>
      <p:ext uri="{BB962C8B-B14F-4D97-AF65-F5344CB8AC3E}">
        <p14:creationId xmlns:p14="http://schemas.microsoft.com/office/powerpoint/2010/main" val="303367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TotalTime>
  <Words>1128</Words>
  <Application>Microsoft Office PowerPoint</Application>
  <PresentationFormat>Widescreen</PresentationFormat>
  <Paragraphs>126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Methoden der Texterschließung  Eine philosophische Erörterung schreiben </vt:lpstr>
      <vt:lpstr>PowerPoint Presentation</vt:lpstr>
      <vt:lpstr>PowerPoint Presentation</vt:lpstr>
      <vt:lpstr>Concept Map </vt:lpstr>
      <vt:lpstr>Toulmin Schema  Frage: Sollte die Todesstrafe abgeschafft werden?</vt:lpstr>
      <vt:lpstr>Toulmin Schema  Frage: Ist der Mensch von Natur aus ein ignorantes Wesen?</vt:lpstr>
      <vt:lpstr>Toulmin Schema  Frage: Wie begründet Hume seine empiristische These?</vt:lpstr>
      <vt:lpstr>4 types d’argumentation philosophiques  Écrire une réflexion Philosophique </vt:lpstr>
      <vt:lpstr>Les 4 types d’argumentation</vt:lpstr>
      <vt:lpstr>Exercice</vt:lpstr>
      <vt:lpstr>Extrait N°1: Les Hommes sont superstitieux car ils ignorant l’avenir</vt:lpstr>
      <vt:lpstr>Extrait N°2: L’Homme perd la raison lorsqu’il est confronté à des difficultés</vt:lpstr>
      <vt:lpstr>Extrait N°3: Depuis toujours, l’Homme devient superstitieux quand la peur le prend</vt:lpstr>
      <vt:lpstr>Extrait N°4: La superstition est une passion humaine</vt:lpstr>
      <vt:lpstr>Timmys erste Erörterung</vt:lpstr>
      <vt:lpstr>Timmys erste Erörterung</vt:lpstr>
      <vt:lpstr>Timmys erste Erörterung</vt:lpstr>
      <vt:lpstr>Timmys erste Erörterung</vt:lpstr>
      <vt:lpstr>Timmys erste Erörterung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types d’argumentation philosophiques  Écrire une réflexion Philosophique</dc:title>
  <dc:creator>Patrick BRÜCHER</dc:creator>
  <cp:lastModifiedBy>BRÜCHER Patrick</cp:lastModifiedBy>
  <cp:revision>25</cp:revision>
  <dcterms:created xsi:type="dcterms:W3CDTF">2018-04-15T18:10:24Z</dcterms:created>
  <dcterms:modified xsi:type="dcterms:W3CDTF">2024-01-19T00:58:49Z</dcterms:modified>
</cp:coreProperties>
</file>