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89" r:id="rId2"/>
    <p:sldId id="314" r:id="rId3"/>
    <p:sldId id="290" r:id="rId4"/>
    <p:sldId id="294" r:id="rId5"/>
    <p:sldId id="297" r:id="rId6"/>
    <p:sldId id="295" r:id="rId7"/>
    <p:sldId id="256" r:id="rId8"/>
    <p:sldId id="258" r:id="rId9"/>
    <p:sldId id="259" r:id="rId10"/>
    <p:sldId id="260" r:id="rId11"/>
    <p:sldId id="313" r:id="rId12"/>
    <p:sldId id="261" r:id="rId13"/>
    <p:sldId id="296" r:id="rId14"/>
    <p:sldId id="265" r:id="rId15"/>
    <p:sldId id="266" r:id="rId16"/>
    <p:sldId id="267" r:id="rId17"/>
    <p:sldId id="273" r:id="rId18"/>
    <p:sldId id="298" r:id="rId19"/>
    <p:sldId id="268" r:id="rId20"/>
    <p:sldId id="269"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8D5"/>
    <a:srgbClr val="CC7D74"/>
    <a:srgbClr val="CCAA78"/>
    <a:srgbClr val="E6B684"/>
    <a:srgbClr val="8E8258"/>
    <a:srgbClr val="AFCBE7"/>
    <a:srgbClr val="C1A878"/>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2" d="100"/>
          <a:sy n="162" d="100"/>
        </p:scale>
        <p:origin x="186" y="1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15.09.25</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87015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15.09.25</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78365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15.09.25</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99052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0E8EC-7FD5-496D-8652-BDAB1AF1AC2C}" type="datetimeFigureOut">
              <a:rPr lang="lb-LU" smtClean="0"/>
              <a:t>15.09.25</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48735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0E8EC-7FD5-496D-8652-BDAB1AF1AC2C}" type="datetimeFigureOut">
              <a:rPr lang="lb-LU" smtClean="0"/>
              <a:t>15.09.25</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85647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0E8EC-7FD5-496D-8652-BDAB1AF1AC2C}" type="datetimeFigureOut">
              <a:rPr lang="lb-LU" smtClean="0"/>
              <a:t>15.09.25</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205987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0E8EC-7FD5-496D-8652-BDAB1AF1AC2C}" type="datetimeFigureOut">
              <a:rPr lang="lb-LU" smtClean="0"/>
              <a:t>15.09.25</a:t>
            </a:fld>
            <a:endParaRPr lang="lb-LU"/>
          </a:p>
        </p:txBody>
      </p:sp>
      <p:sp>
        <p:nvSpPr>
          <p:cNvPr id="8" name="Footer Placeholder 7"/>
          <p:cNvSpPr>
            <a:spLocks noGrp="1"/>
          </p:cNvSpPr>
          <p:nvPr>
            <p:ph type="ftr" sz="quarter" idx="11"/>
          </p:nvPr>
        </p:nvSpPr>
        <p:spPr/>
        <p:txBody>
          <a:bodyPr/>
          <a:lstStyle/>
          <a:p>
            <a:endParaRPr lang="lb-LU"/>
          </a:p>
        </p:txBody>
      </p:sp>
      <p:sp>
        <p:nvSpPr>
          <p:cNvPr id="9" name="Slide Number Placeholder 8"/>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31352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0E8EC-7FD5-496D-8652-BDAB1AF1AC2C}" type="datetimeFigureOut">
              <a:rPr lang="lb-LU" smtClean="0"/>
              <a:t>15.09.25</a:t>
            </a:fld>
            <a:endParaRPr lang="lb-LU"/>
          </a:p>
        </p:txBody>
      </p:sp>
      <p:sp>
        <p:nvSpPr>
          <p:cNvPr id="4" name="Footer Placeholder 3"/>
          <p:cNvSpPr>
            <a:spLocks noGrp="1"/>
          </p:cNvSpPr>
          <p:nvPr>
            <p:ph type="ftr" sz="quarter" idx="11"/>
          </p:nvPr>
        </p:nvSpPr>
        <p:spPr/>
        <p:txBody>
          <a:bodyPr/>
          <a:lstStyle/>
          <a:p>
            <a:endParaRPr lang="lb-LU"/>
          </a:p>
        </p:txBody>
      </p:sp>
      <p:sp>
        <p:nvSpPr>
          <p:cNvPr id="5" name="Slide Number Placeholder 4"/>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2312394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0E8EC-7FD5-496D-8652-BDAB1AF1AC2C}" type="datetimeFigureOut">
              <a:rPr lang="lb-LU" smtClean="0"/>
              <a:t>15.09.25</a:t>
            </a:fld>
            <a:endParaRPr lang="lb-LU"/>
          </a:p>
        </p:txBody>
      </p:sp>
      <p:sp>
        <p:nvSpPr>
          <p:cNvPr id="3" name="Footer Placeholder 2"/>
          <p:cNvSpPr>
            <a:spLocks noGrp="1"/>
          </p:cNvSpPr>
          <p:nvPr>
            <p:ph type="ftr" sz="quarter" idx="11"/>
          </p:nvPr>
        </p:nvSpPr>
        <p:spPr/>
        <p:txBody>
          <a:bodyPr/>
          <a:lstStyle/>
          <a:p>
            <a:endParaRPr lang="lb-LU"/>
          </a:p>
        </p:txBody>
      </p:sp>
      <p:sp>
        <p:nvSpPr>
          <p:cNvPr id="4" name="Slide Number Placeholder 3"/>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354095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15.09.25</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152949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0E8EC-7FD5-496D-8652-BDAB1AF1AC2C}" type="datetimeFigureOut">
              <a:rPr lang="lb-LU" smtClean="0"/>
              <a:t>15.09.25</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FC60A948-403B-425F-BEE9-1B2FFDF9F6F0}" type="slidenum">
              <a:rPr lang="lb-LU" smtClean="0"/>
              <a:t>‹#›</a:t>
            </a:fld>
            <a:endParaRPr lang="lb-LU"/>
          </a:p>
        </p:txBody>
      </p:sp>
    </p:spTree>
    <p:extLst>
      <p:ext uri="{BB962C8B-B14F-4D97-AF65-F5344CB8AC3E}">
        <p14:creationId xmlns:p14="http://schemas.microsoft.com/office/powerpoint/2010/main" val="422375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0E8EC-7FD5-496D-8652-BDAB1AF1AC2C}" type="datetimeFigureOut">
              <a:rPr lang="lb-LU" smtClean="0"/>
              <a:t>15.09.25</a:t>
            </a:fld>
            <a:endParaRPr lang="lb-L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b-L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0A948-403B-425F-BEE9-1B2FFDF9F6F0}" type="slidenum">
              <a:rPr lang="lb-LU" smtClean="0"/>
              <a:t>‹#›</a:t>
            </a:fld>
            <a:endParaRPr lang="lb-LU"/>
          </a:p>
        </p:txBody>
      </p:sp>
    </p:spTree>
    <p:extLst>
      <p:ext uri="{BB962C8B-B14F-4D97-AF65-F5344CB8AC3E}">
        <p14:creationId xmlns:p14="http://schemas.microsoft.com/office/powerpoint/2010/main" val="1581636354"/>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6709621" y="1673741"/>
            <a:ext cx="4248279" cy="2123658"/>
          </a:xfrm>
          <a:prstGeom prst="rect">
            <a:avLst/>
          </a:prstGeom>
          <a:noFill/>
        </p:spPr>
        <p:txBody>
          <a:bodyPr wrap="none" rtlCol="0">
            <a:spAutoFit/>
          </a:bodyPr>
          <a:lstStyle/>
          <a:p>
            <a:pPr algn="ctr"/>
            <a:r>
              <a:rPr lang="en-GB" sz="2400" dirty="0">
                <a:solidFill>
                  <a:schemeClr val="bg1"/>
                </a:solidFill>
                <a:latin typeface="Bahnschrift" panose="020B0502040204020203" pitchFamily="34" charset="0"/>
              </a:rPr>
              <a:t>Patrick </a:t>
            </a:r>
            <a:r>
              <a:rPr lang="en-GB" sz="2400" dirty="0" err="1">
                <a:solidFill>
                  <a:schemeClr val="bg1"/>
                </a:solidFill>
                <a:latin typeface="Bahnschrift" panose="020B0502040204020203" pitchFamily="34" charset="0"/>
              </a:rPr>
              <a:t>Brücher</a:t>
            </a:r>
            <a:endParaRPr lang="en-GB" sz="2400" dirty="0">
              <a:solidFill>
                <a:schemeClr val="bg1"/>
              </a:solidFill>
              <a:latin typeface="Bahnschrift" panose="020B0502040204020203" pitchFamily="34" charset="0"/>
            </a:endParaRPr>
          </a:p>
          <a:p>
            <a:pPr algn="ctr"/>
            <a:endParaRPr lang="en-GB" sz="2400" dirty="0">
              <a:solidFill>
                <a:schemeClr val="bg1"/>
              </a:solidFill>
              <a:latin typeface="Bahnschrift" panose="020B0502040204020203" pitchFamily="34" charset="0"/>
            </a:endParaRPr>
          </a:p>
          <a:p>
            <a:pPr algn="ctr"/>
            <a:r>
              <a:rPr lang="en-GB" sz="3600" dirty="0">
                <a:solidFill>
                  <a:schemeClr val="accent5">
                    <a:lumMod val="60000"/>
                    <a:lumOff val="40000"/>
                  </a:schemeClr>
                </a:solidFill>
                <a:latin typeface="Bahnschrift" panose="020B0502040204020203" pitchFamily="34" charset="0"/>
              </a:rPr>
              <a:t>philosophia.lu</a:t>
            </a:r>
          </a:p>
          <a:p>
            <a:pPr algn="ctr"/>
            <a:endParaRPr lang="en-GB" sz="2400" dirty="0">
              <a:solidFill>
                <a:schemeClr val="bg1"/>
              </a:solidFill>
              <a:latin typeface="Bahnschrift" panose="020B0502040204020203" pitchFamily="34" charset="0"/>
            </a:endParaRPr>
          </a:p>
          <a:p>
            <a:pPr algn="ctr"/>
            <a:r>
              <a:rPr lang="en-GB" sz="2400" dirty="0">
                <a:solidFill>
                  <a:schemeClr val="bg1"/>
                </a:solidFill>
                <a:latin typeface="Bahnschrift" panose="020B0502040204020203" pitchFamily="34" charset="0"/>
              </a:rPr>
              <a:t>patrick.brucher@education.lu</a:t>
            </a:r>
            <a:endParaRPr lang="fr-BE" sz="2400" dirty="0">
              <a:solidFill>
                <a:schemeClr val="bg1"/>
              </a:solidFill>
              <a:latin typeface="Bahnschrift" panose="020B0502040204020203" pitchFamily="34" charset="0"/>
            </a:endParaRPr>
          </a:p>
        </p:txBody>
      </p:sp>
      <p:sp>
        <p:nvSpPr>
          <p:cNvPr id="6" name="TextBox 5"/>
          <p:cNvSpPr txBox="1"/>
          <p:nvPr/>
        </p:nvSpPr>
        <p:spPr>
          <a:xfrm>
            <a:off x="7214757" y="1088968"/>
            <a:ext cx="2743059" cy="584775"/>
          </a:xfrm>
          <a:prstGeom prst="rect">
            <a:avLst/>
          </a:prstGeom>
          <a:noFill/>
        </p:spPr>
        <p:txBody>
          <a:bodyPr wrap="none" rtlCol="0">
            <a:spAutoFit/>
          </a:bodyPr>
          <a:lstStyle/>
          <a:p>
            <a:r>
              <a:rPr lang="en-GB" sz="3200" dirty="0">
                <a:solidFill>
                  <a:schemeClr val="bg1"/>
                </a:solidFill>
                <a:latin typeface="Bahnschrift" panose="020B0502040204020203" pitchFamily="34" charset="0"/>
              </a:rPr>
              <a:t>PHILOSOPHIE</a:t>
            </a:r>
            <a:endParaRPr lang="fr-BE" sz="3200" dirty="0">
              <a:solidFill>
                <a:schemeClr val="bg1"/>
              </a:solidFill>
              <a:latin typeface="Bahnschrift" panose="020B0502040204020203"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276" y="0"/>
            <a:ext cx="4126984" cy="1600000"/>
          </a:xfrm>
          <a:prstGeom prst="rect">
            <a:avLst/>
          </a:prstGeom>
        </p:spPr>
      </p:pic>
      <p:sp>
        <p:nvSpPr>
          <p:cNvPr id="8" name="TextBox 7"/>
          <p:cNvSpPr txBox="1"/>
          <p:nvPr/>
        </p:nvSpPr>
        <p:spPr>
          <a:xfrm>
            <a:off x="1982937" y="1350577"/>
            <a:ext cx="3825663" cy="646331"/>
          </a:xfrm>
          <a:prstGeom prst="rect">
            <a:avLst/>
          </a:prstGeom>
          <a:noFill/>
        </p:spPr>
        <p:txBody>
          <a:bodyPr wrap="none" rtlCol="0">
            <a:spAutoFit/>
          </a:bodyPr>
          <a:lstStyle/>
          <a:p>
            <a:pPr algn="ctr"/>
            <a:r>
              <a:rPr lang="en-GB" sz="3600" dirty="0">
                <a:solidFill>
                  <a:schemeClr val="bg1"/>
                </a:solidFill>
              </a:rPr>
              <a:t>Das Abitur </a:t>
            </a:r>
            <a:r>
              <a:rPr lang="en-GB" sz="3600" dirty="0" err="1">
                <a:solidFill>
                  <a:schemeClr val="bg1"/>
                </a:solidFill>
              </a:rPr>
              <a:t>schaffen</a:t>
            </a:r>
            <a:endParaRPr lang="fr-BE" sz="3600" dirty="0">
              <a:solidFill>
                <a:schemeClr val="bg1"/>
              </a:solidFill>
            </a:endParaRPr>
          </a:p>
        </p:txBody>
      </p:sp>
      <p:sp>
        <p:nvSpPr>
          <p:cNvPr id="10" name="Rectangle 9"/>
          <p:cNvSpPr/>
          <p:nvPr/>
        </p:nvSpPr>
        <p:spPr>
          <a:xfrm>
            <a:off x="3699933" y="457200"/>
            <a:ext cx="482600" cy="711200"/>
          </a:xfrm>
          <a:prstGeom prst="rect">
            <a:avLst/>
          </a:prstGeom>
          <a:solidFill>
            <a:srgbClr val="F7E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TextBox 10"/>
          <p:cNvSpPr txBox="1"/>
          <p:nvPr/>
        </p:nvSpPr>
        <p:spPr>
          <a:xfrm>
            <a:off x="5885188" y="315693"/>
            <a:ext cx="460382" cy="1107996"/>
          </a:xfrm>
          <a:prstGeom prst="rect">
            <a:avLst/>
          </a:prstGeom>
          <a:noFill/>
        </p:spPr>
        <p:txBody>
          <a:bodyPr wrap="none" rtlCol="0">
            <a:spAutoFit/>
          </a:bodyPr>
          <a:lstStyle/>
          <a:p>
            <a:r>
              <a:rPr lang="en-GB" sz="6600" dirty="0">
                <a:solidFill>
                  <a:srgbClr val="FF0000"/>
                </a:solidFill>
                <a:latin typeface="Impossible - 0" panose="02000506020000020004" pitchFamily="2" charset="0"/>
              </a:rPr>
              <a:t>!</a:t>
            </a:r>
            <a:endParaRPr lang="fr-BE" sz="6600" dirty="0">
              <a:solidFill>
                <a:srgbClr val="FF0000"/>
              </a:solidFill>
              <a:latin typeface="Impossible - 0" panose="02000506020000020004" pitchFamily="2" charset="0"/>
            </a:endParaRPr>
          </a:p>
        </p:txBody>
      </p:sp>
      <p:sp>
        <p:nvSpPr>
          <p:cNvPr id="2" name="TextBox 1"/>
          <p:cNvSpPr txBox="1"/>
          <p:nvPr/>
        </p:nvSpPr>
        <p:spPr>
          <a:xfrm>
            <a:off x="3049221" y="2154027"/>
            <a:ext cx="2457724" cy="923330"/>
          </a:xfrm>
          <a:prstGeom prst="rect">
            <a:avLst/>
          </a:prstGeom>
          <a:noFill/>
        </p:spPr>
        <p:txBody>
          <a:bodyPr wrap="none" rtlCol="0">
            <a:spAutoFit/>
          </a:bodyPr>
          <a:lstStyle/>
          <a:p>
            <a:r>
              <a:rPr lang="en-GB" sz="5400" dirty="0" err="1">
                <a:solidFill>
                  <a:srgbClr val="FF0000"/>
                </a:solidFill>
                <a:latin typeface="Impossible - 0" panose="02000506020000020004" pitchFamily="2" charset="0"/>
              </a:rPr>
              <a:t>Maxime</a:t>
            </a:r>
            <a:endParaRPr lang="fr-BE" sz="5400" dirty="0">
              <a:solidFill>
                <a:srgbClr val="FF0000"/>
              </a:solidFill>
              <a:latin typeface="Impossible - 0" panose="02000506020000020004" pitchFamily="2" charset="0"/>
            </a:endParaRPr>
          </a:p>
        </p:txBody>
      </p:sp>
      <p:sp>
        <p:nvSpPr>
          <p:cNvPr id="3" name="TextBox 2"/>
          <p:cNvSpPr txBox="1"/>
          <p:nvPr/>
        </p:nvSpPr>
        <p:spPr>
          <a:xfrm>
            <a:off x="1987814" y="3077358"/>
            <a:ext cx="3897375" cy="646331"/>
          </a:xfrm>
          <a:prstGeom prst="rect">
            <a:avLst/>
          </a:prstGeom>
          <a:noFill/>
        </p:spPr>
        <p:txBody>
          <a:bodyPr wrap="square" rtlCol="0">
            <a:spAutoFit/>
          </a:bodyPr>
          <a:lstStyle/>
          <a:p>
            <a:pPr algn="ctr"/>
            <a:r>
              <a:rPr lang="en-GB" sz="3600" dirty="0" err="1">
                <a:solidFill>
                  <a:schemeClr val="bg1"/>
                </a:solidFill>
              </a:rPr>
              <a:t>Geben</a:t>
            </a:r>
            <a:r>
              <a:rPr lang="en-GB" sz="3600" dirty="0">
                <a:solidFill>
                  <a:schemeClr val="bg1"/>
                </a:solidFill>
              </a:rPr>
              <a:t> und </a:t>
            </a:r>
            <a:r>
              <a:rPr lang="en-GB" sz="3600" dirty="0" err="1">
                <a:solidFill>
                  <a:schemeClr val="bg1"/>
                </a:solidFill>
              </a:rPr>
              <a:t>nehmen</a:t>
            </a:r>
            <a:endParaRPr lang="fr-BE" sz="3600" dirty="0">
              <a:solidFill>
                <a:schemeClr val="bg1"/>
              </a:solidFill>
            </a:endParaRPr>
          </a:p>
        </p:txBody>
      </p:sp>
      <p:sp>
        <p:nvSpPr>
          <p:cNvPr id="12" name="TextBox 11"/>
          <p:cNvSpPr txBox="1"/>
          <p:nvPr/>
        </p:nvSpPr>
        <p:spPr>
          <a:xfrm>
            <a:off x="3019422" y="3738976"/>
            <a:ext cx="2787430" cy="923330"/>
          </a:xfrm>
          <a:prstGeom prst="rect">
            <a:avLst/>
          </a:prstGeom>
          <a:noFill/>
        </p:spPr>
        <p:txBody>
          <a:bodyPr wrap="none" rtlCol="0">
            <a:spAutoFit/>
          </a:bodyPr>
          <a:lstStyle/>
          <a:p>
            <a:r>
              <a:rPr lang="en-GB" sz="5400" dirty="0" err="1">
                <a:solidFill>
                  <a:srgbClr val="FF0000"/>
                </a:solidFill>
                <a:latin typeface="Impossible - 0" panose="02000506020000020004" pitchFamily="2" charset="0"/>
              </a:rPr>
              <a:t>Methode</a:t>
            </a:r>
            <a:endParaRPr lang="fr-BE" sz="5400" dirty="0">
              <a:solidFill>
                <a:srgbClr val="FF0000"/>
              </a:solidFill>
              <a:latin typeface="Impossible - 0" panose="02000506020000020004" pitchFamily="2" charset="0"/>
            </a:endParaRPr>
          </a:p>
        </p:txBody>
      </p:sp>
      <p:sp>
        <p:nvSpPr>
          <p:cNvPr id="9" name="TextBox 8"/>
          <p:cNvSpPr txBox="1"/>
          <p:nvPr/>
        </p:nvSpPr>
        <p:spPr>
          <a:xfrm>
            <a:off x="2213785" y="4677595"/>
            <a:ext cx="3671403" cy="1200329"/>
          </a:xfrm>
          <a:prstGeom prst="rect">
            <a:avLst/>
          </a:prstGeom>
          <a:noFill/>
        </p:spPr>
        <p:txBody>
          <a:bodyPr wrap="square" rtlCol="0">
            <a:spAutoFit/>
          </a:bodyPr>
          <a:lstStyle/>
          <a:p>
            <a:pPr marL="285750" indent="-285750">
              <a:buFont typeface="Arial" panose="020B0604020202020204" pitchFamily="34" charset="0"/>
              <a:buChar char="•"/>
            </a:pPr>
            <a:r>
              <a:rPr lang="en-GB" dirty="0" err="1">
                <a:solidFill>
                  <a:schemeClr val="bg1"/>
                </a:solidFill>
              </a:rPr>
              <a:t>Eine</a:t>
            </a:r>
            <a:r>
              <a:rPr lang="en-GB" dirty="0">
                <a:solidFill>
                  <a:schemeClr val="bg1"/>
                </a:solidFill>
              </a:rPr>
              <a:t> </a:t>
            </a:r>
            <a:r>
              <a:rPr lang="en-GB" dirty="0" err="1">
                <a:solidFill>
                  <a:schemeClr val="bg1"/>
                </a:solidFill>
              </a:rPr>
              <a:t>Lerngemeinschaft</a:t>
            </a:r>
            <a:r>
              <a:rPr lang="en-GB" dirty="0">
                <a:solidFill>
                  <a:schemeClr val="bg1"/>
                </a:solidFill>
              </a:rPr>
              <a:t> </a:t>
            </a:r>
            <a:r>
              <a:rPr lang="en-GB" dirty="0" err="1">
                <a:solidFill>
                  <a:schemeClr val="bg1"/>
                </a:solidFill>
              </a:rPr>
              <a:t>schaffen</a:t>
            </a:r>
            <a:endParaRPr lang="en-GB" dirty="0">
              <a:solidFill>
                <a:schemeClr val="bg1"/>
              </a:solidFill>
            </a:endParaRPr>
          </a:p>
          <a:p>
            <a:pPr marL="285750" indent="-285750">
              <a:buFont typeface="Arial" panose="020B0604020202020204" pitchFamily="34" charset="0"/>
              <a:buChar char="•"/>
            </a:pPr>
            <a:r>
              <a:rPr lang="en-GB" dirty="0">
                <a:solidFill>
                  <a:schemeClr val="bg1"/>
                </a:solidFill>
              </a:rPr>
              <a:t>Positive </a:t>
            </a:r>
            <a:r>
              <a:rPr lang="en-GB" dirty="0" err="1">
                <a:solidFill>
                  <a:schemeClr val="bg1"/>
                </a:solidFill>
              </a:rPr>
              <a:t>Fehlerkultur</a:t>
            </a:r>
            <a:endParaRPr lang="en-GB" dirty="0">
              <a:solidFill>
                <a:schemeClr val="bg1"/>
              </a:solidFill>
            </a:endParaRPr>
          </a:p>
          <a:p>
            <a:pPr marL="285750" indent="-285750">
              <a:buFont typeface="Arial" panose="020B0604020202020204" pitchFamily="34" charset="0"/>
              <a:buChar char="•"/>
            </a:pPr>
            <a:r>
              <a:rPr lang="en-GB" dirty="0" err="1">
                <a:solidFill>
                  <a:schemeClr val="bg1"/>
                </a:solidFill>
              </a:rPr>
              <a:t>Zuhören</a:t>
            </a:r>
            <a:r>
              <a:rPr lang="en-GB" dirty="0">
                <a:solidFill>
                  <a:schemeClr val="bg1"/>
                </a:solidFill>
              </a:rPr>
              <a:t> und </a:t>
            </a:r>
            <a:r>
              <a:rPr lang="en-GB" dirty="0" err="1">
                <a:solidFill>
                  <a:schemeClr val="bg1"/>
                </a:solidFill>
              </a:rPr>
              <a:t>nachdenken</a:t>
            </a:r>
            <a:endParaRPr lang="en-GB" dirty="0">
              <a:solidFill>
                <a:schemeClr val="bg1"/>
              </a:solidFill>
            </a:endParaRPr>
          </a:p>
          <a:p>
            <a:pPr marL="285750" indent="-285750">
              <a:buFont typeface="Arial" panose="020B0604020202020204" pitchFamily="34" charset="0"/>
              <a:buChar char="•"/>
            </a:pPr>
            <a:r>
              <a:rPr lang="en-GB" dirty="0" err="1">
                <a:solidFill>
                  <a:schemeClr val="bg1"/>
                </a:solidFill>
              </a:rPr>
              <a:t>Arbeiten</a:t>
            </a:r>
            <a:r>
              <a:rPr lang="en-GB" dirty="0">
                <a:solidFill>
                  <a:schemeClr val="bg1"/>
                </a:solidFill>
              </a:rPr>
              <a:t> und </a:t>
            </a:r>
            <a:r>
              <a:rPr lang="en-GB" dirty="0" err="1">
                <a:solidFill>
                  <a:schemeClr val="bg1"/>
                </a:solidFill>
              </a:rPr>
              <a:t>lernen</a:t>
            </a:r>
            <a:endParaRPr lang="fr-BE" dirty="0">
              <a:solidFill>
                <a:schemeClr val="bg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76132">
            <a:off x="7344876" y="3754932"/>
            <a:ext cx="2977766" cy="285865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009" r="4110"/>
          <a:stretch/>
        </p:blipFill>
        <p:spPr>
          <a:xfrm>
            <a:off x="1722249" y="-7771"/>
            <a:ext cx="4734804" cy="6858000"/>
          </a:xfrm>
          <a:prstGeom prst="rect">
            <a:avLst/>
          </a:prstGeom>
        </p:spPr>
      </p:pic>
    </p:spTree>
    <p:extLst>
      <p:ext uri="{BB962C8B-B14F-4D97-AF65-F5344CB8AC3E}">
        <p14:creationId xmlns:p14="http://schemas.microsoft.com/office/powerpoint/2010/main" val="87483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2" grpId="0"/>
      <p:bldP spid="3" grpId="0"/>
      <p:bldP spid="1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2" name="TextBox 1"/>
          <p:cNvSpPr txBox="1"/>
          <p:nvPr/>
        </p:nvSpPr>
        <p:spPr>
          <a:xfrm>
            <a:off x="243660" y="775331"/>
            <a:ext cx="1665136" cy="369332"/>
          </a:xfrm>
          <a:prstGeom prst="rect">
            <a:avLst/>
          </a:prstGeom>
          <a:noFill/>
        </p:spPr>
        <p:txBody>
          <a:bodyPr wrap="none" rtlCol="0">
            <a:spAutoFit/>
          </a:bodyPr>
          <a:lstStyle/>
          <a:p>
            <a:r>
              <a:rPr lang="fr-BE" b="1" dirty="0">
                <a:solidFill>
                  <a:srgbClr val="CC7D74"/>
                </a:solidFill>
              </a:rPr>
              <a:t>2.1. Exemples : </a:t>
            </a:r>
          </a:p>
        </p:txBody>
      </p:sp>
      <p:sp>
        <p:nvSpPr>
          <p:cNvPr id="6" name="TextBox 5"/>
          <p:cNvSpPr txBox="1"/>
          <p:nvPr/>
        </p:nvSpPr>
        <p:spPr>
          <a:xfrm>
            <a:off x="1914699" y="1436316"/>
            <a:ext cx="4010328" cy="369332"/>
          </a:xfrm>
          <a:prstGeom prst="rect">
            <a:avLst/>
          </a:prstGeom>
          <a:solidFill>
            <a:srgbClr val="CCAA78"/>
          </a:solidFill>
        </p:spPr>
        <p:txBody>
          <a:bodyPr wrap="square" rtlCol="0">
            <a:spAutoFit/>
          </a:bodyPr>
          <a:lstStyle/>
          <a:p>
            <a:pPr algn="r"/>
            <a:r>
              <a:rPr lang="en-GB" dirty="0"/>
              <a:t>A priori</a:t>
            </a:r>
            <a:endParaRPr lang="fr-BE" dirty="0"/>
          </a:p>
        </p:txBody>
      </p:sp>
      <p:sp>
        <p:nvSpPr>
          <p:cNvPr id="8" name="TextBox 7"/>
          <p:cNvSpPr txBox="1"/>
          <p:nvPr/>
        </p:nvSpPr>
        <p:spPr>
          <a:xfrm>
            <a:off x="5925027" y="1436316"/>
            <a:ext cx="4010328" cy="369332"/>
          </a:xfrm>
          <a:prstGeom prst="rect">
            <a:avLst/>
          </a:prstGeom>
          <a:solidFill>
            <a:srgbClr val="8E8258"/>
          </a:solidFill>
        </p:spPr>
        <p:txBody>
          <a:bodyPr wrap="square" rtlCol="0">
            <a:spAutoFit/>
          </a:bodyPr>
          <a:lstStyle/>
          <a:p>
            <a:r>
              <a:rPr lang="en-GB" dirty="0"/>
              <a:t>A posteriori</a:t>
            </a:r>
            <a:endParaRPr lang="fr-BE"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62234">
            <a:off x="7625882" y="1554950"/>
            <a:ext cx="2411134" cy="1922278"/>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0" name="Straight Connector 9"/>
          <p:cNvCxnSpPr/>
          <p:nvPr/>
        </p:nvCxnSpPr>
        <p:spPr>
          <a:xfrm>
            <a:off x="5925027" y="1436317"/>
            <a:ext cx="0" cy="5296993"/>
          </a:xfrm>
          <a:prstGeom prst="line">
            <a:avLst/>
          </a:prstGeom>
          <a:ln w="127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914700" y="3724102"/>
            <a:ext cx="3882043" cy="1754326"/>
          </a:xfrm>
          <a:prstGeom prst="rect">
            <a:avLst/>
          </a:prstGeom>
          <a:noFill/>
        </p:spPr>
        <p:txBody>
          <a:bodyPr wrap="square" rtlCol="0">
            <a:spAutoFit/>
          </a:bodyPr>
          <a:lstStyle/>
          <a:p>
            <a:r>
              <a:rPr lang="fr-BE" b="1" dirty="0">
                <a:solidFill>
                  <a:schemeClr val="bg1"/>
                </a:solidFill>
                <a:latin typeface="Bahnschrift" panose="020B0502040204020203" pitchFamily="34" charset="0"/>
              </a:rPr>
              <a:t>Raisonnement théorique</a:t>
            </a:r>
            <a:endParaRPr lang="fr-BE" dirty="0">
              <a:solidFill>
                <a:schemeClr val="bg1"/>
              </a:solidFill>
              <a:latin typeface="Bahnschrift" panose="020B0502040204020203" pitchFamily="34" charset="0"/>
            </a:endParaRPr>
          </a:p>
          <a:p>
            <a:r>
              <a:rPr lang="fr-FR" i="1" dirty="0">
                <a:solidFill>
                  <a:schemeClr val="bg1"/>
                </a:solidFill>
                <a:latin typeface="Bahnschrift" panose="020B0502040204020203" pitchFamily="34" charset="0"/>
              </a:rPr>
              <a:t>Tout changement a une cause.</a:t>
            </a:r>
          </a:p>
          <a:p>
            <a:endParaRPr lang="fr-FR" i="1" dirty="0">
              <a:solidFill>
                <a:schemeClr val="bg1"/>
              </a:solidFill>
              <a:latin typeface="Bahnschrift" panose="020B0502040204020203" pitchFamily="34" charset="0"/>
              <a:sym typeface="Wingdings" panose="05000000000000000000" pitchFamily="2" charset="2"/>
            </a:endParaRPr>
          </a:p>
          <a:p>
            <a:r>
              <a:rPr lang="fr-BE" dirty="0">
                <a:solidFill>
                  <a:schemeClr val="bg1"/>
                </a:solidFill>
                <a:latin typeface="Bahnschrift" panose="020B0502040204020203" pitchFamily="34" charset="0"/>
                <a:sym typeface="Wingdings" panose="05000000000000000000" pitchFamily="2" charset="2"/>
              </a:rPr>
              <a:t> Donc : </a:t>
            </a:r>
            <a:r>
              <a:rPr lang="fr-FR" dirty="0">
                <a:solidFill>
                  <a:schemeClr val="bg1"/>
                </a:solidFill>
                <a:latin typeface="Bahnschrift" panose="020B0502040204020203" pitchFamily="34" charset="0"/>
              </a:rPr>
              <a:t>Rien n'existe sans qu'il y ait une raison pour qu'il en soit ainsi.</a:t>
            </a:r>
            <a:endParaRPr lang="fr-BE" dirty="0">
              <a:solidFill>
                <a:schemeClr val="bg1"/>
              </a:solidFill>
              <a:latin typeface="Bahnschrift" panose="020B0502040204020203" pitchFamily="34" charset="0"/>
            </a:endParaRPr>
          </a:p>
        </p:txBody>
      </p:sp>
      <p:sp>
        <p:nvSpPr>
          <p:cNvPr id="14" name="TextBox 13"/>
          <p:cNvSpPr txBox="1"/>
          <p:nvPr/>
        </p:nvSpPr>
        <p:spPr>
          <a:xfrm>
            <a:off x="1908977" y="5440056"/>
            <a:ext cx="3807229" cy="1200329"/>
          </a:xfrm>
          <a:prstGeom prst="rect">
            <a:avLst/>
          </a:prstGeom>
          <a:noFill/>
        </p:spPr>
        <p:txBody>
          <a:bodyPr wrap="square" rtlCol="0">
            <a:spAutoFit/>
          </a:bodyPr>
          <a:lstStyle/>
          <a:p>
            <a:r>
              <a:rPr lang="fr-BE" dirty="0">
                <a:solidFill>
                  <a:schemeClr val="bg1"/>
                </a:solidFill>
                <a:latin typeface="Bahnschrift" panose="020B0502040204020203" pitchFamily="34" charset="0"/>
              </a:rPr>
              <a:t>Cette connaissance est indépendante de l’expérience puisque la causalité est un principe de la pensée.</a:t>
            </a:r>
          </a:p>
        </p:txBody>
      </p:sp>
      <p:sp>
        <p:nvSpPr>
          <p:cNvPr id="15" name="TextBox 14"/>
          <p:cNvSpPr txBox="1"/>
          <p:nvPr/>
        </p:nvSpPr>
        <p:spPr>
          <a:xfrm>
            <a:off x="6133850" y="3724102"/>
            <a:ext cx="4138352" cy="2031325"/>
          </a:xfrm>
          <a:prstGeom prst="rect">
            <a:avLst/>
          </a:prstGeom>
          <a:noFill/>
        </p:spPr>
        <p:txBody>
          <a:bodyPr wrap="square" rtlCol="0">
            <a:spAutoFit/>
          </a:bodyPr>
          <a:lstStyle/>
          <a:p>
            <a:r>
              <a:rPr lang="fr-BE" b="1" dirty="0">
                <a:solidFill>
                  <a:schemeClr val="bg1"/>
                </a:solidFill>
                <a:latin typeface="Bahnschrift" panose="020B0502040204020203" pitchFamily="34" charset="0"/>
              </a:rPr>
              <a:t>L’expérience pratique</a:t>
            </a:r>
          </a:p>
          <a:p>
            <a:r>
              <a:rPr lang="fr-FR" dirty="0">
                <a:solidFill>
                  <a:schemeClr val="bg1"/>
                </a:solidFill>
                <a:latin typeface="Bahnschrift" panose="020B0502040204020203" pitchFamily="34" charset="0"/>
              </a:rPr>
              <a:t>Un jour, je me suis brûlé le doigt avec un plat du four.</a:t>
            </a:r>
            <a:endParaRPr lang="fr-BE" dirty="0">
              <a:solidFill>
                <a:schemeClr val="bg1"/>
              </a:solidFill>
              <a:latin typeface="Bahnschrift" panose="020B0502040204020203" pitchFamily="34" charset="0"/>
            </a:endParaRPr>
          </a:p>
          <a:p>
            <a:endParaRPr lang="fr-BE" dirty="0">
              <a:solidFill>
                <a:schemeClr val="bg1"/>
              </a:solidFill>
              <a:latin typeface="Bahnschrift" panose="020B0502040204020203" pitchFamily="34" charset="0"/>
            </a:endParaRPr>
          </a:p>
          <a:p>
            <a:r>
              <a:rPr lang="fr-BE" dirty="0">
                <a:solidFill>
                  <a:schemeClr val="bg1"/>
                </a:solidFill>
                <a:latin typeface="Bahnschrift" panose="020B0502040204020203" pitchFamily="34" charset="0"/>
                <a:sym typeface="Wingdings" panose="05000000000000000000" pitchFamily="2" charset="2"/>
              </a:rPr>
              <a:t> Donc : </a:t>
            </a:r>
            <a:r>
              <a:rPr lang="fr-BE" dirty="0">
                <a:solidFill>
                  <a:schemeClr val="bg1"/>
                </a:solidFill>
                <a:latin typeface="Bahnschrift" panose="020B0502040204020203" pitchFamily="34" charset="0"/>
              </a:rPr>
              <a:t>Si je touche un fer à repasser chaud, je me brûle les doigts.</a:t>
            </a:r>
          </a:p>
        </p:txBody>
      </p:sp>
      <p:sp>
        <p:nvSpPr>
          <p:cNvPr id="16" name="TextBox 15"/>
          <p:cNvSpPr txBox="1"/>
          <p:nvPr/>
        </p:nvSpPr>
        <p:spPr>
          <a:xfrm>
            <a:off x="6096000" y="5822986"/>
            <a:ext cx="4138352" cy="646331"/>
          </a:xfrm>
          <a:prstGeom prst="rect">
            <a:avLst/>
          </a:prstGeom>
          <a:noFill/>
        </p:spPr>
        <p:txBody>
          <a:bodyPr wrap="square" rtlCol="0">
            <a:spAutoFit/>
          </a:bodyPr>
          <a:lstStyle/>
          <a:p>
            <a:r>
              <a:rPr lang="fr-BE" dirty="0">
                <a:solidFill>
                  <a:schemeClr val="bg1"/>
                </a:solidFill>
                <a:latin typeface="Bahnschrift" panose="020B0502040204020203" pitchFamily="34" charset="0"/>
              </a:rPr>
              <a:t>Cette connaissance est issue de mon expérience empirique/sensible.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976" y="1345090"/>
            <a:ext cx="2375656" cy="214038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Rectangle: Rounded Corners 17">
            <a:extLst>
              <a:ext uri="{FF2B5EF4-FFF2-40B4-BE49-F238E27FC236}">
                <a16:creationId xmlns:a16="http://schemas.microsoft.com/office/drawing/2014/main" id="{7E716722-DA35-4CA2-AF70-32A2A3F8DF34}"/>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6AA3894-BE77-4BF5-92EC-04E2E07856A1}"/>
              </a:ext>
            </a:extLst>
          </p:cNvPr>
          <p:cNvSpPr txBox="1"/>
          <p:nvPr/>
        </p:nvSpPr>
        <p:spPr>
          <a:xfrm>
            <a:off x="243660" y="174795"/>
            <a:ext cx="3568606" cy="400110"/>
          </a:xfrm>
          <a:prstGeom prst="rect">
            <a:avLst/>
          </a:prstGeom>
          <a:noFill/>
        </p:spPr>
        <p:txBody>
          <a:bodyPr wrap="none" rtlCol="0">
            <a:spAutoFit/>
          </a:bodyPr>
          <a:lstStyle/>
          <a:p>
            <a:r>
              <a:rPr lang="fr-BE" sz="2000" dirty="0">
                <a:latin typeface="Bahnschrift" panose="020B0502040204020203" pitchFamily="34" charset="0"/>
              </a:rPr>
              <a:t>Introduction à l’épistémologie</a:t>
            </a:r>
          </a:p>
        </p:txBody>
      </p:sp>
    </p:spTree>
    <p:extLst>
      <p:ext uri="{BB962C8B-B14F-4D97-AF65-F5344CB8AC3E}">
        <p14:creationId xmlns:p14="http://schemas.microsoft.com/office/powerpoint/2010/main" val="67482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E716722-DA35-4CA2-AF70-32A2A3F8DF34}"/>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6AA3894-BE77-4BF5-92EC-04E2E07856A1}"/>
              </a:ext>
            </a:extLst>
          </p:cNvPr>
          <p:cNvSpPr txBox="1"/>
          <p:nvPr/>
        </p:nvSpPr>
        <p:spPr>
          <a:xfrm>
            <a:off x="243660" y="174795"/>
            <a:ext cx="3568606" cy="400110"/>
          </a:xfrm>
          <a:prstGeom prst="rect">
            <a:avLst/>
          </a:prstGeom>
          <a:noFill/>
        </p:spPr>
        <p:txBody>
          <a:bodyPr wrap="none" rtlCol="0">
            <a:spAutoFit/>
          </a:bodyPr>
          <a:lstStyle/>
          <a:p>
            <a:r>
              <a:rPr lang="fr-BE" sz="2000" dirty="0">
                <a:latin typeface="Bahnschrift" panose="020B0502040204020203" pitchFamily="34" charset="0"/>
              </a:rPr>
              <a:t>Introduction à l’épistémologie</a:t>
            </a:r>
          </a:p>
        </p:txBody>
      </p:sp>
      <p:sp>
        <p:nvSpPr>
          <p:cNvPr id="17" name="TextBox 16">
            <a:extLst>
              <a:ext uri="{FF2B5EF4-FFF2-40B4-BE49-F238E27FC236}">
                <a16:creationId xmlns:a16="http://schemas.microsoft.com/office/drawing/2014/main" id="{3938223E-079F-4FA8-AB96-2C5F01E51634}"/>
              </a:ext>
            </a:extLst>
          </p:cNvPr>
          <p:cNvSpPr txBox="1"/>
          <p:nvPr/>
        </p:nvSpPr>
        <p:spPr>
          <a:xfrm>
            <a:off x="3912199" y="945488"/>
            <a:ext cx="275869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2000" b="1" dirty="0"/>
              <a:t>A priori </a:t>
            </a:r>
            <a:r>
              <a:rPr lang="fr-FR" sz="2000" u="sng" dirty="0"/>
              <a:t>ou</a:t>
            </a:r>
            <a:r>
              <a:rPr lang="fr-FR" sz="2000" dirty="0"/>
              <a:t> </a:t>
            </a:r>
            <a:r>
              <a:rPr lang="fr-FR" sz="2000" b="1" dirty="0"/>
              <a:t>a posteriori?</a:t>
            </a:r>
            <a:endParaRPr lang="fr-FR" sz="2000" dirty="0"/>
          </a:p>
        </p:txBody>
      </p:sp>
      <p:sp>
        <p:nvSpPr>
          <p:cNvPr id="20" name="TextBox 19">
            <a:extLst>
              <a:ext uri="{FF2B5EF4-FFF2-40B4-BE49-F238E27FC236}">
                <a16:creationId xmlns:a16="http://schemas.microsoft.com/office/drawing/2014/main" id="{DFBD7FEB-BC11-4E0E-9809-826F7885FB89}"/>
              </a:ext>
            </a:extLst>
          </p:cNvPr>
          <p:cNvSpPr txBox="1"/>
          <p:nvPr/>
        </p:nvSpPr>
        <p:spPr>
          <a:xfrm rot="20823161">
            <a:off x="2928229" y="960877"/>
            <a:ext cx="105208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BE" b="1" dirty="0"/>
              <a:t>Quiz: </a:t>
            </a:r>
          </a:p>
        </p:txBody>
      </p:sp>
      <p:graphicFrame>
        <p:nvGraphicFramePr>
          <p:cNvPr id="21" name="Table 6">
            <a:extLst>
              <a:ext uri="{FF2B5EF4-FFF2-40B4-BE49-F238E27FC236}">
                <a16:creationId xmlns:a16="http://schemas.microsoft.com/office/drawing/2014/main" id="{A64D8567-20C5-4805-9FA7-435DED50E015}"/>
              </a:ext>
            </a:extLst>
          </p:cNvPr>
          <p:cNvGraphicFramePr>
            <a:graphicFrameLocks noGrp="1"/>
          </p:cNvGraphicFramePr>
          <p:nvPr>
            <p:extLst>
              <p:ext uri="{D42A27DB-BD31-4B8C-83A1-F6EECF244321}">
                <p14:modId xmlns:p14="http://schemas.microsoft.com/office/powerpoint/2010/main" val="1574272984"/>
              </p:ext>
            </p:extLst>
          </p:nvPr>
        </p:nvGraphicFramePr>
        <p:xfrm>
          <a:off x="2466981" y="1407153"/>
          <a:ext cx="8237350" cy="4246880"/>
        </p:xfrm>
        <a:graphic>
          <a:graphicData uri="http://schemas.openxmlformats.org/drawingml/2006/table">
            <a:tbl>
              <a:tblPr firstRow="1" bandRow="1">
                <a:tableStyleId>{5C22544A-7EE6-4342-B048-85BDC9FD1C3A}</a:tableStyleId>
              </a:tblPr>
              <a:tblGrid>
                <a:gridCol w="5636318">
                  <a:extLst>
                    <a:ext uri="{9D8B030D-6E8A-4147-A177-3AD203B41FA5}">
                      <a16:colId xmlns:a16="http://schemas.microsoft.com/office/drawing/2014/main" val="931288642"/>
                    </a:ext>
                  </a:extLst>
                </a:gridCol>
                <a:gridCol w="1259619">
                  <a:extLst>
                    <a:ext uri="{9D8B030D-6E8A-4147-A177-3AD203B41FA5}">
                      <a16:colId xmlns:a16="http://schemas.microsoft.com/office/drawing/2014/main" val="1552767411"/>
                    </a:ext>
                  </a:extLst>
                </a:gridCol>
                <a:gridCol w="1341413">
                  <a:extLst>
                    <a:ext uri="{9D8B030D-6E8A-4147-A177-3AD203B41FA5}">
                      <a16:colId xmlns:a16="http://schemas.microsoft.com/office/drawing/2014/main" val="2718765310"/>
                    </a:ext>
                  </a:extLst>
                </a:gridCol>
              </a:tblGrid>
              <a:tr h="370840">
                <a:tc>
                  <a:txBody>
                    <a:bodyPr/>
                    <a:lstStyle/>
                    <a:p>
                      <a:r>
                        <a:rPr lang="en-GB" dirty="0" err="1"/>
                        <a:t>Connaissance</a:t>
                      </a:r>
                      <a:endParaRPr lang="en-US" dirty="0"/>
                    </a:p>
                  </a:txBody>
                  <a:tcPr/>
                </a:tc>
                <a:tc>
                  <a:txBody>
                    <a:bodyPr/>
                    <a:lstStyle/>
                    <a:p>
                      <a:pPr algn="ctr"/>
                      <a:r>
                        <a:rPr lang="en-GB" dirty="0"/>
                        <a:t>a </a:t>
                      </a:r>
                      <a:r>
                        <a:rPr lang="en-GB" dirty="0" err="1"/>
                        <a:t>propri</a:t>
                      </a:r>
                      <a:endParaRPr lang="en-US" dirty="0"/>
                    </a:p>
                  </a:txBody>
                  <a:tcPr/>
                </a:tc>
                <a:tc>
                  <a:txBody>
                    <a:bodyPr/>
                    <a:lstStyle/>
                    <a:p>
                      <a:pPr algn="ctr"/>
                      <a:r>
                        <a:rPr lang="en-GB" dirty="0"/>
                        <a:t>a posteriori</a:t>
                      </a:r>
                      <a:endParaRPr lang="en-US" dirty="0"/>
                    </a:p>
                  </a:txBody>
                  <a:tcPr/>
                </a:tc>
                <a:extLst>
                  <a:ext uri="{0D108BD9-81ED-4DB2-BD59-A6C34878D82A}">
                    <a16:rowId xmlns:a16="http://schemas.microsoft.com/office/drawing/2014/main" val="944110479"/>
                  </a:ext>
                </a:extLst>
              </a:tr>
              <a:tr h="370840">
                <a:tc>
                  <a:txBody>
                    <a:bodyPr/>
                    <a:lstStyle/>
                    <a:p>
                      <a:r>
                        <a:rPr lang="en-GB" dirty="0" err="1"/>
                        <a:t>Tous</a:t>
                      </a:r>
                      <a:r>
                        <a:rPr lang="en-GB" dirty="0"/>
                        <a:t> les Hommes </a:t>
                      </a:r>
                      <a:r>
                        <a:rPr lang="en-GB" dirty="0" err="1"/>
                        <a:t>sont</a:t>
                      </a:r>
                      <a:r>
                        <a:rPr lang="en-GB" dirty="0"/>
                        <a:t> </a:t>
                      </a:r>
                      <a:r>
                        <a:rPr lang="en-GB" dirty="0" err="1"/>
                        <a:t>mortels</a:t>
                      </a:r>
                      <a:r>
                        <a:rPr lang="en-GB" dirty="0"/>
                        <a:t>.</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9070078"/>
                  </a:ext>
                </a:extLst>
              </a:tr>
              <a:tr h="370840">
                <a:tc>
                  <a:txBody>
                    <a:bodyPr/>
                    <a:lstStyle/>
                    <a:p>
                      <a:r>
                        <a:rPr lang="fr-FR" sz="1800" b="0" i="0" kern="1200" dirty="0">
                          <a:solidFill>
                            <a:schemeClr val="dk1"/>
                          </a:solidFill>
                          <a:effectLst/>
                          <a:latin typeface="+mn-lt"/>
                          <a:ea typeface="+mn-ea"/>
                          <a:cs typeface="+mn-cs"/>
                        </a:rPr>
                        <a:t>La plus courte distance entre deux points est la ligne droite.</a:t>
                      </a:r>
                      <a:endParaRPr lang="en-US" b="0"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70851626"/>
                  </a:ext>
                </a:extLst>
              </a:tr>
              <a:tr h="370840">
                <a:tc>
                  <a:txBody>
                    <a:bodyPr/>
                    <a:lstStyle/>
                    <a:p>
                      <a:r>
                        <a:rPr lang="en-GB" dirty="0"/>
                        <a:t>1 + 1 = 2</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985512543"/>
                  </a:ext>
                </a:extLst>
              </a:tr>
              <a:tr h="370840">
                <a:tc>
                  <a:txBody>
                    <a:bodyPr/>
                    <a:lstStyle/>
                    <a:p>
                      <a:r>
                        <a:rPr lang="fr-FR" dirty="0"/>
                        <a:t>L'orbite de la Terre est la course de notre planète autour du Soleil.</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73573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kern="1200" dirty="0">
                          <a:solidFill>
                            <a:schemeClr val="dk1"/>
                          </a:solidFill>
                          <a:effectLst/>
                          <a:latin typeface="+mn-lt"/>
                          <a:ea typeface="+mn-ea"/>
                          <a:cs typeface="+mn-cs"/>
                        </a:rPr>
                        <a:t>100 % de nos clients achètent nos produits. </a:t>
                      </a:r>
                      <a:endParaRPr lang="en-US" b="0"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36045865"/>
                  </a:ext>
                </a:extLst>
              </a:tr>
              <a:tr h="370840">
                <a:tc>
                  <a:txBody>
                    <a:bodyPr/>
                    <a:lstStyle/>
                    <a:p>
                      <a:r>
                        <a:rPr lang="en-GB" dirty="0"/>
                        <a:t>Le cercle </a:t>
                      </a:r>
                      <a:r>
                        <a:rPr lang="en-GB" dirty="0" err="1"/>
                        <a:t>est</a:t>
                      </a:r>
                      <a:r>
                        <a:rPr lang="en-GB" dirty="0"/>
                        <a:t> </a:t>
                      </a:r>
                      <a:r>
                        <a:rPr lang="en-GB" dirty="0" err="1"/>
                        <a:t>rond</a:t>
                      </a:r>
                      <a:r>
                        <a:rPr lang="en-GB" dirty="0"/>
                        <a:t>.</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32989483"/>
                  </a:ext>
                </a:extLst>
              </a:tr>
              <a:tr h="370840">
                <a:tc>
                  <a:txBody>
                    <a:bodyPr/>
                    <a:lstStyle/>
                    <a:p>
                      <a:r>
                        <a:rPr lang="fr-FR" sz="1800" b="0" i="0" kern="1200" dirty="0">
                          <a:solidFill>
                            <a:schemeClr val="dk1"/>
                          </a:solidFill>
                          <a:effectLst/>
                          <a:latin typeface="+mn-lt"/>
                          <a:ea typeface="+mn-ea"/>
                          <a:cs typeface="+mn-cs"/>
                        </a:rPr>
                        <a:t>Ce qui est intolérable ne sera pas toléré. </a:t>
                      </a:r>
                      <a:endParaRPr lang="en-US" b="0"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388678549"/>
                  </a:ext>
                </a:extLst>
              </a:tr>
              <a:tr h="370840">
                <a:tc>
                  <a:txBody>
                    <a:bodyPr/>
                    <a:lstStyle/>
                    <a:p>
                      <a:r>
                        <a:rPr lang="en-GB" b="0" dirty="0"/>
                        <a:t>Les </a:t>
                      </a:r>
                      <a:r>
                        <a:rPr lang="en-GB" b="0" dirty="0" err="1"/>
                        <a:t>oiseaux</a:t>
                      </a:r>
                      <a:r>
                        <a:rPr lang="en-GB" b="0" dirty="0"/>
                        <a:t> </a:t>
                      </a:r>
                      <a:r>
                        <a:rPr lang="en-GB" b="0" dirty="0" err="1"/>
                        <a:t>peuvent</a:t>
                      </a:r>
                      <a:r>
                        <a:rPr lang="en-GB" b="0" dirty="0"/>
                        <a:t> </a:t>
                      </a:r>
                      <a:r>
                        <a:rPr lang="en-GB" b="0" dirty="0" err="1"/>
                        <a:t>voler</a:t>
                      </a:r>
                      <a:r>
                        <a:rPr lang="en-GB" b="0" dirty="0"/>
                        <a:t>.</a:t>
                      </a:r>
                      <a:endParaRPr lang="en-US" b="0"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37223528"/>
                  </a:ext>
                </a:extLst>
              </a:tr>
              <a:tr h="370840">
                <a:tc>
                  <a:txBody>
                    <a:bodyPr/>
                    <a:lstStyle/>
                    <a:p>
                      <a:r>
                        <a:rPr lang="fr-FR" sz="1800" b="0" i="0" kern="1200" dirty="0">
                          <a:solidFill>
                            <a:schemeClr val="dk1"/>
                          </a:solidFill>
                          <a:effectLst/>
                          <a:latin typeface="+mn-lt"/>
                          <a:ea typeface="+mn-ea"/>
                          <a:cs typeface="+mn-cs"/>
                        </a:rPr>
                        <a:t>Si vous voulez vivre vieux, vivez longtemps.</a:t>
                      </a:r>
                      <a:endParaRPr lang="en-US" b="0"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57514665"/>
                  </a:ext>
                </a:extLst>
              </a:tr>
            </a:tbl>
          </a:graphicData>
        </a:graphic>
      </p:graphicFrame>
      <p:sp>
        <p:nvSpPr>
          <p:cNvPr id="22" name="Multiplication Sign 21">
            <a:extLst>
              <a:ext uri="{FF2B5EF4-FFF2-40B4-BE49-F238E27FC236}">
                <a16:creationId xmlns:a16="http://schemas.microsoft.com/office/drawing/2014/main" id="{3F71837D-6CD6-4291-B483-C8839A63EE23}"/>
              </a:ext>
            </a:extLst>
          </p:cNvPr>
          <p:cNvSpPr/>
          <p:nvPr/>
        </p:nvSpPr>
        <p:spPr>
          <a:xfrm>
            <a:off x="9743437" y="1766750"/>
            <a:ext cx="604434" cy="492071"/>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FEBD34C8-7F2F-40FB-BAD6-5C816CE2F622}"/>
              </a:ext>
            </a:extLst>
          </p:cNvPr>
          <p:cNvSpPr/>
          <p:nvPr/>
        </p:nvSpPr>
        <p:spPr>
          <a:xfrm>
            <a:off x="8536507" y="2229116"/>
            <a:ext cx="604434" cy="49207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Multiplication Sign 23">
            <a:extLst>
              <a:ext uri="{FF2B5EF4-FFF2-40B4-BE49-F238E27FC236}">
                <a16:creationId xmlns:a16="http://schemas.microsoft.com/office/drawing/2014/main" id="{4613B84C-4817-45D5-9051-5042E9C66149}"/>
              </a:ext>
            </a:extLst>
          </p:cNvPr>
          <p:cNvSpPr/>
          <p:nvPr/>
        </p:nvSpPr>
        <p:spPr>
          <a:xfrm>
            <a:off x="8674055" y="2715255"/>
            <a:ext cx="604434" cy="49207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C4A30670-1B32-42D7-95C8-8DA4716F7CA0}"/>
              </a:ext>
            </a:extLst>
          </p:cNvPr>
          <p:cNvSpPr/>
          <p:nvPr/>
        </p:nvSpPr>
        <p:spPr>
          <a:xfrm>
            <a:off x="9612408" y="3223365"/>
            <a:ext cx="604434" cy="492071"/>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Multiplication Sign 25">
            <a:extLst>
              <a:ext uri="{FF2B5EF4-FFF2-40B4-BE49-F238E27FC236}">
                <a16:creationId xmlns:a16="http://schemas.microsoft.com/office/drawing/2014/main" id="{BB925057-C5F9-4152-A3D2-357A82E6163B}"/>
              </a:ext>
            </a:extLst>
          </p:cNvPr>
          <p:cNvSpPr/>
          <p:nvPr/>
        </p:nvSpPr>
        <p:spPr>
          <a:xfrm>
            <a:off x="9832552" y="4856726"/>
            <a:ext cx="604434" cy="492071"/>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567B2A97-6995-4622-A264-054F7B025F03}"/>
              </a:ext>
            </a:extLst>
          </p:cNvPr>
          <p:cNvSpPr/>
          <p:nvPr/>
        </p:nvSpPr>
        <p:spPr>
          <a:xfrm>
            <a:off x="8447391" y="3745575"/>
            <a:ext cx="604434" cy="49207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Multiplication Sign 27">
            <a:extLst>
              <a:ext uri="{FF2B5EF4-FFF2-40B4-BE49-F238E27FC236}">
                <a16:creationId xmlns:a16="http://schemas.microsoft.com/office/drawing/2014/main" id="{EA2E9FAB-5381-45E7-8BBE-7C8B0C91B8EC}"/>
              </a:ext>
            </a:extLst>
          </p:cNvPr>
          <p:cNvSpPr/>
          <p:nvPr/>
        </p:nvSpPr>
        <p:spPr>
          <a:xfrm>
            <a:off x="8674055" y="4135412"/>
            <a:ext cx="604434" cy="49207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Multiplication Sign 28">
            <a:extLst>
              <a:ext uri="{FF2B5EF4-FFF2-40B4-BE49-F238E27FC236}">
                <a16:creationId xmlns:a16="http://schemas.microsoft.com/office/drawing/2014/main" id="{4E972C44-3662-4060-AFE9-27FFE4AADF8A}"/>
              </a:ext>
            </a:extLst>
          </p:cNvPr>
          <p:cNvSpPr/>
          <p:nvPr/>
        </p:nvSpPr>
        <p:spPr>
          <a:xfrm>
            <a:off x="8536507" y="4500581"/>
            <a:ext cx="604434" cy="49207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Multiplication Sign 29">
            <a:extLst>
              <a:ext uri="{FF2B5EF4-FFF2-40B4-BE49-F238E27FC236}">
                <a16:creationId xmlns:a16="http://schemas.microsoft.com/office/drawing/2014/main" id="{D7E2A7CB-99E2-4E6B-9E25-30EEB42B152F}"/>
              </a:ext>
            </a:extLst>
          </p:cNvPr>
          <p:cNvSpPr/>
          <p:nvPr/>
        </p:nvSpPr>
        <p:spPr>
          <a:xfrm>
            <a:off x="8674055" y="5212652"/>
            <a:ext cx="604434" cy="492071"/>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0FFDACE-9C8E-453C-BA5A-9D425E4998BA}"/>
              </a:ext>
            </a:extLst>
          </p:cNvPr>
          <p:cNvSpPr txBox="1"/>
          <p:nvPr/>
        </p:nvSpPr>
        <p:spPr>
          <a:xfrm>
            <a:off x="3667209" y="5805231"/>
            <a:ext cx="6247416"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GB" dirty="0"/>
              <a:t>Une </a:t>
            </a:r>
            <a:r>
              <a:rPr lang="en-GB" dirty="0" err="1"/>
              <a:t>connaissance</a:t>
            </a:r>
            <a:r>
              <a:rPr lang="en-GB" dirty="0"/>
              <a:t> a priori </a:t>
            </a:r>
            <a:r>
              <a:rPr lang="en-GB" dirty="0" err="1"/>
              <a:t>est</a:t>
            </a:r>
            <a:r>
              <a:rPr lang="en-GB" dirty="0"/>
              <a:t> </a:t>
            </a:r>
            <a:r>
              <a:rPr lang="en-GB" b="1" dirty="0"/>
              <a:t>necessaire</a:t>
            </a:r>
            <a:r>
              <a:rPr lang="en-GB" dirty="0"/>
              <a:t>, </a:t>
            </a:r>
            <a:r>
              <a:rPr lang="en-GB" dirty="0" err="1"/>
              <a:t>càd</a:t>
            </a:r>
            <a:r>
              <a:rPr lang="en-GB" dirty="0"/>
              <a:t>. on ne </a:t>
            </a:r>
            <a:r>
              <a:rPr lang="en-GB" dirty="0" err="1"/>
              <a:t>peut</a:t>
            </a:r>
            <a:r>
              <a:rPr lang="en-GB" dirty="0"/>
              <a:t> </a:t>
            </a:r>
            <a:r>
              <a:rPr lang="en-GB" dirty="0" err="1"/>
              <a:t>même</a:t>
            </a:r>
            <a:r>
              <a:rPr lang="en-GB" dirty="0"/>
              <a:t> </a:t>
            </a:r>
          </a:p>
          <a:p>
            <a:pPr algn="ctr"/>
            <a:r>
              <a:rPr lang="en-GB" b="1" dirty="0"/>
              <a:t>pas </a:t>
            </a:r>
            <a:r>
              <a:rPr lang="en-GB" b="1" dirty="0" err="1"/>
              <a:t>s’imaginer</a:t>
            </a:r>
            <a:r>
              <a:rPr lang="en-GB" b="1" dirty="0"/>
              <a:t> le contraire</a:t>
            </a:r>
            <a:r>
              <a:rPr lang="en-GB" dirty="0"/>
              <a:t>!</a:t>
            </a:r>
            <a:endParaRPr lang="en-US" dirty="0"/>
          </a:p>
        </p:txBody>
      </p:sp>
    </p:spTree>
    <p:extLst>
      <p:ext uri="{BB962C8B-B14F-4D97-AF65-F5344CB8AC3E}">
        <p14:creationId xmlns:p14="http://schemas.microsoft.com/office/powerpoint/2010/main" val="15157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2" name="TextBox 1"/>
          <p:cNvSpPr txBox="1"/>
          <p:nvPr/>
        </p:nvSpPr>
        <p:spPr>
          <a:xfrm>
            <a:off x="243660" y="807152"/>
            <a:ext cx="2552045" cy="369332"/>
          </a:xfrm>
          <a:prstGeom prst="rect">
            <a:avLst/>
          </a:prstGeom>
          <a:noFill/>
        </p:spPr>
        <p:txBody>
          <a:bodyPr wrap="none" rtlCol="0">
            <a:spAutoFit/>
          </a:bodyPr>
          <a:lstStyle/>
          <a:p>
            <a:r>
              <a:rPr lang="fr-BE" b="1" dirty="0">
                <a:solidFill>
                  <a:srgbClr val="CC7D74"/>
                </a:solidFill>
              </a:rPr>
              <a:t>3. Le criticisme de Kant : </a:t>
            </a:r>
          </a:p>
        </p:txBody>
      </p:sp>
      <p:sp>
        <p:nvSpPr>
          <p:cNvPr id="7" name="TextBox 6"/>
          <p:cNvSpPr txBox="1"/>
          <p:nvPr/>
        </p:nvSpPr>
        <p:spPr>
          <a:xfrm>
            <a:off x="2121038" y="1317354"/>
            <a:ext cx="4148893" cy="584775"/>
          </a:xfrm>
          <a:prstGeom prst="rect">
            <a:avLst/>
          </a:prstGeom>
          <a:noFill/>
        </p:spPr>
        <p:txBody>
          <a:bodyPr wrap="none" rtlCol="0">
            <a:spAutoFit/>
          </a:bodyPr>
          <a:lstStyle/>
          <a:p>
            <a:pPr algn="ctr"/>
            <a:r>
              <a:rPr lang="fr-BE" dirty="0">
                <a:solidFill>
                  <a:schemeClr val="bg1"/>
                </a:solidFill>
                <a:latin typeface="Bahnschrift" panose="020B0502040204020203" pitchFamily="34" charset="0"/>
              </a:rPr>
              <a:t>Rationalisme</a:t>
            </a:r>
          </a:p>
          <a:p>
            <a:pPr algn="ctr"/>
            <a:r>
              <a:rPr lang="fr-BE" sz="1400" dirty="0">
                <a:solidFill>
                  <a:schemeClr val="bg1"/>
                </a:solidFill>
                <a:latin typeface="Bahnschrift" panose="020B0502040204020203" pitchFamily="34" charset="0"/>
              </a:rPr>
              <a:t>Toute connaissance certaine découle de la raison</a:t>
            </a:r>
          </a:p>
        </p:txBody>
      </p:sp>
      <p:sp>
        <p:nvSpPr>
          <p:cNvPr id="8" name="TextBox 7"/>
          <p:cNvSpPr txBox="1"/>
          <p:nvPr/>
        </p:nvSpPr>
        <p:spPr>
          <a:xfrm>
            <a:off x="6455910" y="1317354"/>
            <a:ext cx="4148893" cy="584775"/>
          </a:xfrm>
          <a:prstGeom prst="rect">
            <a:avLst/>
          </a:prstGeom>
          <a:noFill/>
        </p:spPr>
        <p:txBody>
          <a:bodyPr wrap="none" rtlCol="0">
            <a:spAutoFit/>
          </a:bodyPr>
          <a:lstStyle/>
          <a:p>
            <a:pPr algn="ctr"/>
            <a:r>
              <a:rPr lang="fr-BE" dirty="0">
                <a:solidFill>
                  <a:schemeClr val="bg1"/>
                </a:solidFill>
                <a:latin typeface="Bahnschrift" panose="020B0502040204020203" pitchFamily="34" charset="0"/>
              </a:rPr>
              <a:t>Empirisme</a:t>
            </a:r>
          </a:p>
          <a:p>
            <a:pPr algn="ctr"/>
            <a:r>
              <a:rPr lang="fr-BE" sz="1400" dirty="0">
                <a:solidFill>
                  <a:schemeClr val="bg1"/>
                </a:solidFill>
                <a:latin typeface="Bahnschrift" panose="020B0502040204020203" pitchFamily="34" charset="0"/>
              </a:rPr>
              <a:t>L’expérience est la source de toute connaissance</a:t>
            </a:r>
          </a:p>
        </p:txBody>
      </p:sp>
      <p:cxnSp>
        <p:nvCxnSpPr>
          <p:cNvPr id="19" name="Straight Arrow Connector 18"/>
          <p:cNvCxnSpPr>
            <a:stCxn id="7" idx="2"/>
          </p:cNvCxnSpPr>
          <p:nvPr/>
        </p:nvCxnSpPr>
        <p:spPr>
          <a:xfrm>
            <a:off x="4195485" y="1902129"/>
            <a:ext cx="0" cy="479253"/>
          </a:xfrm>
          <a:prstGeom prst="straightConnector1">
            <a:avLst/>
          </a:prstGeom>
          <a:ln w="19050">
            <a:solidFill>
              <a:srgbClr val="CC7D74"/>
            </a:solidFill>
            <a:tailEnd type="triangle"/>
          </a:ln>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2322727" y="2381383"/>
            <a:ext cx="3745513" cy="923330"/>
          </a:xfrm>
          <a:prstGeom prst="rect">
            <a:avLst/>
          </a:prstGeom>
          <a:noFill/>
        </p:spPr>
        <p:txBody>
          <a:bodyPr wrap="square" rtlCol="0">
            <a:spAutoFit/>
          </a:bodyPr>
          <a:lstStyle/>
          <a:p>
            <a:pPr algn="ctr"/>
            <a:r>
              <a:rPr lang="fr-BE" dirty="0">
                <a:solidFill>
                  <a:schemeClr val="bg1"/>
                </a:solidFill>
                <a:latin typeface="Bahnschrift" panose="020B0502040204020203" pitchFamily="34" charset="0"/>
              </a:rPr>
              <a:t>des connaissances </a:t>
            </a:r>
            <a:r>
              <a:rPr lang="fr-BE" b="1" dirty="0">
                <a:solidFill>
                  <a:schemeClr val="bg1"/>
                </a:solidFill>
                <a:latin typeface="Bahnschrift" panose="020B0502040204020203" pitchFamily="34" charset="0"/>
              </a:rPr>
              <a:t>a priori </a:t>
            </a:r>
          </a:p>
          <a:p>
            <a:pPr algn="ctr"/>
            <a:r>
              <a:rPr lang="fr-BE" dirty="0">
                <a:solidFill>
                  <a:schemeClr val="bg1"/>
                </a:solidFill>
                <a:latin typeface="Bahnschrift" panose="020B0502040204020203" pitchFamily="34" charset="0"/>
              </a:rPr>
              <a:t>(= avant l’expérience) sont possibles</a:t>
            </a:r>
          </a:p>
        </p:txBody>
      </p:sp>
      <p:sp>
        <p:nvSpPr>
          <p:cNvPr id="25" name="TextBox 24"/>
          <p:cNvSpPr txBox="1"/>
          <p:nvPr/>
        </p:nvSpPr>
        <p:spPr>
          <a:xfrm>
            <a:off x="6657600" y="2373071"/>
            <a:ext cx="3745513" cy="923330"/>
          </a:xfrm>
          <a:prstGeom prst="rect">
            <a:avLst/>
          </a:prstGeom>
          <a:noFill/>
        </p:spPr>
        <p:txBody>
          <a:bodyPr wrap="square" rtlCol="0">
            <a:spAutoFit/>
          </a:bodyPr>
          <a:lstStyle/>
          <a:p>
            <a:pPr algn="ctr"/>
            <a:r>
              <a:rPr lang="fr-BE" dirty="0">
                <a:solidFill>
                  <a:schemeClr val="bg1"/>
                </a:solidFill>
                <a:latin typeface="Bahnschrift" panose="020B0502040204020203" pitchFamily="34" charset="0"/>
              </a:rPr>
              <a:t>toute connaissance est </a:t>
            </a:r>
            <a:r>
              <a:rPr lang="fr-BE" b="1" dirty="0">
                <a:solidFill>
                  <a:schemeClr val="bg1"/>
                </a:solidFill>
                <a:latin typeface="Bahnschrift" panose="020B0502040204020203" pitchFamily="34" charset="0"/>
              </a:rPr>
              <a:t>a posteriori </a:t>
            </a:r>
          </a:p>
          <a:p>
            <a:pPr algn="ctr"/>
            <a:r>
              <a:rPr lang="fr-BE" dirty="0">
                <a:solidFill>
                  <a:schemeClr val="bg1"/>
                </a:solidFill>
                <a:latin typeface="Bahnschrift" panose="020B0502040204020203" pitchFamily="34" charset="0"/>
              </a:rPr>
              <a:t>(= après l’expérience)</a:t>
            </a:r>
          </a:p>
        </p:txBody>
      </p:sp>
      <p:cxnSp>
        <p:nvCxnSpPr>
          <p:cNvPr id="27" name="Straight Arrow Connector 26"/>
          <p:cNvCxnSpPr>
            <a:stCxn id="8" idx="2"/>
            <a:endCxn id="25" idx="0"/>
          </p:cNvCxnSpPr>
          <p:nvPr/>
        </p:nvCxnSpPr>
        <p:spPr>
          <a:xfrm>
            <a:off x="8530357" y="1902129"/>
            <a:ext cx="0" cy="470942"/>
          </a:xfrm>
          <a:prstGeom prst="straightConnector1">
            <a:avLst/>
          </a:prstGeom>
          <a:ln w="19050">
            <a:solidFill>
              <a:srgbClr val="CC7D74"/>
            </a:solidFill>
            <a:tailEnd type="triangle"/>
          </a:ln>
        </p:spPr>
        <p:style>
          <a:lnRef idx="1">
            <a:schemeClr val="accent3"/>
          </a:lnRef>
          <a:fillRef idx="0">
            <a:schemeClr val="accent3"/>
          </a:fillRef>
          <a:effectRef idx="0">
            <a:schemeClr val="accent3"/>
          </a:effectRef>
          <a:fontRef idx="minor">
            <a:schemeClr val="tx1"/>
          </a:fontRef>
        </p:style>
      </p:cxnSp>
      <p:sp>
        <p:nvSpPr>
          <p:cNvPr id="3" name="Left Brace 2"/>
          <p:cNvSpPr/>
          <p:nvPr/>
        </p:nvSpPr>
        <p:spPr>
          <a:xfrm rot="16200000">
            <a:off x="6211071" y="-495585"/>
            <a:ext cx="286000" cy="8062689"/>
          </a:xfrm>
          <a:prstGeom prst="leftBrace">
            <a:avLst/>
          </a:prstGeom>
          <a:ln w="19050">
            <a:solidFill>
              <a:srgbClr val="CC7D7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lb-LU">
              <a:solidFill>
                <a:schemeClr val="bg1"/>
              </a:solidFill>
              <a:latin typeface="Bahnschrift" panose="020B0502040204020203" pitchFamily="34" charset="0"/>
            </a:endParaRPr>
          </a:p>
        </p:txBody>
      </p:sp>
      <p:sp>
        <p:nvSpPr>
          <p:cNvPr id="5" name="TextBox 4"/>
          <p:cNvSpPr txBox="1"/>
          <p:nvPr/>
        </p:nvSpPr>
        <p:spPr>
          <a:xfrm>
            <a:off x="2322727" y="3814787"/>
            <a:ext cx="8080386" cy="584775"/>
          </a:xfrm>
          <a:prstGeom prst="rect">
            <a:avLst/>
          </a:prstGeom>
          <a:solidFill>
            <a:srgbClr val="CC7D74"/>
          </a:solidFill>
          <a:ln w="12700">
            <a:solidFill>
              <a:schemeClr val="tx1"/>
            </a:solidFill>
          </a:ln>
        </p:spPr>
        <p:txBody>
          <a:bodyPr wrap="square" rtlCol="0">
            <a:spAutoFit/>
          </a:bodyPr>
          <a:lstStyle/>
          <a:p>
            <a:pPr algn="ctr"/>
            <a:r>
              <a:rPr lang="en-GB" sz="1600" dirty="0" err="1">
                <a:latin typeface="Bahnschrift" panose="020B0502040204020203" pitchFamily="34" charset="0"/>
              </a:rPr>
              <a:t>Synthèse</a:t>
            </a:r>
            <a:r>
              <a:rPr lang="en-GB" sz="1600" dirty="0">
                <a:latin typeface="Bahnschrift" panose="020B0502040204020203" pitchFamily="34" charset="0"/>
              </a:rPr>
              <a:t> : </a:t>
            </a:r>
            <a:r>
              <a:rPr lang="en-GB" sz="1600" dirty="0" err="1">
                <a:latin typeface="Bahnschrift" panose="020B0502040204020203" pitchFamily="34" charset="0"/>
              </a:rPr>
              <a:t>Toute</a:t>
            </a:r>
            <a:r>
              <a:rPr lang="en-GB" sz="1600" dirty="0">
                <a:latin typeface="Bahnschrift" panose="020B0502040204020203" pitchFamily="34" charset="0"/>
              </a:rPr>
              <a:t> </a:t>
            </a:r>
            <a:r>
              <a:rPr lang="en-GB" sz="1600" dirty="0" err="1">
                <a:latin typeface="Bahnschrift" panose="020B0502040204020203" pitchFamily="34" charset="0"/>
              </a:rPr>
              <a:t>connaissance</a:t>
            </a:r>
            <a:r>
              <a:rPr lang="en-GB" sz="1600" dirty="0">
                <a:latin typeface="Bahnschrift" panose="020B0502040204020203" pitchFamily="34" charset="0"/>
              </a:rPr>
              <a:t> </a:t>
            </a:r>
            <a:r>
              <a:rPr lang="en-GB" sz="1600" dirty="0" err="1">
                <a:latin typeface="Bahnschrift" panose="020B0502040204020203" pitchFamily="34" charset="0"/>
              </a:rPr>
              <a:t>est</a:t>
            </a:r>
            <a:r>
              <a:rPr lang="en-GB" sz="1600" dirty="0">
                <a:latin typeface="Bahnschrift" panose="020B0502040204020203" pitchFamily="34" charset="0"/>
              </a:rPr>
              <a:t> </a:t>
            </a:r>
            <a:r>
              <a:rPr lang="en-GB" sz="1600" dirty="0" err="1">
                <a:latin typeface="Bahnschrift" panose="020B0502040204020203" pitchFamily="34" charset="0"/>
              </a:rPr>
              <a:t>formée</a:t>
            </a:r>
            <a:r>
              <a:rPr lang="en-GB" sz="1600" dirty="0">
                <a:latin typeface="Bahnschrift" panose="020B0502040204020203" pitchFamily="34" charset="0"/>
              </a:rPr>
              <a:t> de la </a:t>
            </a:r>
            <a:r>
              <a:rPr lang="en-GB" sz="1600" dirty="0" err="1">
                <a:latin typeface="Bahnschrift" panose="020B0502040204020203" pitchFamily="34" charset="0"/>
              </a:rPr>
              <a:t>combinaison</a:t>
            </a:r>
            <a:r>
              <a:rPr lang="en-GB" sz="1600" dirty="0">
                <a:latin typeface="Bahnschrift" panose="020B0502040204020203" pitchFamily="34" charset="0"/>
              </a:rPr>
              <a:t> </a:t>
            </a:r>
            <a:r>
              <a:rPr lang="en-GB" sz="1600" dirty="0" err="1">
                <a:latin typeface="Bahnschrift" panose="020B0502040204020203" pitchFamily="34" charset="0"/>
              </a:rPr>
              <a:t>d’observations</a:t>
            </a:r>
            <a:r>
              <a:rPr lang="en-GB" sz="1600" dirty="0">
                <a:latin typeface="Bahnschrift" panose="020B0502040204020203" pitchFamily="34" charset="0"/>
              </a:rPr>
              <a:t> issues des </a:t>
            </a:r>
            <a:r>
              <a:rPr lang="en-GB" sz="1600" dirty="0" err="1">
                <a:latin typeface="Bahnschrift" panose="020B0502040204020203" pitchFamily="34" charset="0"/>
              </a:rPr>
              <a:t>sens</a:t>
            </a:r>
            <a:r>
              <a:rPr lang="en-GB" sz="1600" dirty="0">
                <a:latin typeface="Bahnschrift" panose="020B0502040204020203" pitchFamily="34" charset="0"/>
              </a:rPr>
              <a:t> (</a:t>
            </a:r>
            <a:r>
              <a:rPr lang="en-GB" sz="1600" b="1" dirty="0">
                <a:latin typeface="Bahnschrift" panose="020B0502040204020203" pitchFamily="34" charset="0"/>
              </a:rPr>
              <a:t>a posteriori</a:t>
            </a:r>
            <a:r>
              <a:rPr lang="en-GB" sz="1600" dirty="0">
                <a:latin typeface="Bahnschrift" panose="020B0502040204020203" pitchFamily="34" charset="0"/>
              </a:rPr>
              <a:t>) et de </a:t>
            </a:r>
            <a:r>
              <a:rPr lang="en-GB" sz="1600" dirty="0" err="1">
                <a:latin typeface="Bahnschrift" panose="020B0502040204020203" pitchFamily="34" charset="0"/>
              </a:rPr>
              <a:t>catégories</a:t>
            </a:r>
            <a:r>
              <a:rPr lang="en-GB" sz="1600" dirty="0">
                <a:latin typeface="Bahnschrift" panose="020B0502040204020203" pitchFamily="34" charset="0"/>
              </a:rPr>
              <a:t> de </a:t>
            </a:r>
            <a:r>
              <a:rPr lang="en-GB" sz="1600" dirty="0" err="1">
                <a:latin typeface="Bahnschrift" panose="020B0502040204020203" pitchFamily="34" charset="0"/>
              </a:rPr>
              <a:t>pensée</a:t>
            </a:r>
            <a:r>
              <a:rPr lang="en-GB" sz="1600" dirty="0">
                <a:latin typeface="Bahnschrift" panose="020B0502040204020203" pitchFamily="34" charset="0"/>
              </a:rPr>
              <a:t> </a:t>
            </a:r>
            <a:r>
              <a:rPr lang="en-GB" sz="1600" dirty="0" err="1">
                <a:latin typeface="Bahnschrift" panose="020B0502040204020203" pitchFamily="34" charset="0"/>
              </a:rPr>
              <a:t>universelles</a:t>
            </a:r>
            <a:r>
              <a:rPr lang="en-GB" sz="1600" dirty="0">
                <a:latin typeface="Bahnschrift" panose="020B0502040204020203" pitchFamily="34" charset="0"/>
              </a:rPr>
              <a:t> (</a:t>
            </a:r>
            <a:r>
              <a:rPr lang="en-GB" sz="1600" b="1" dirty="0">
                <a:latin typeface="Bahnschrift" panose="020B0502040204020203" pitchFamily="34" charset="0"/>
              </a:rPr>
              <a:t>a priori</a:t>
            </a:r>
            <a:r>
              <a:rPr lang="en-GB" sz="1600" dirty="0">
                <a:latin typeface="Bahnschrift" panose="020B0502040204020203" pitchFamily="34" charset="0"/>
              </a:rPr>
              <a:t>).</a:t>
            </a:r>
            <a:endParaRPr lang="lb-LU" sz="1600" dirty="0">
              <a:latin typeface="Bahnschrift" panose="020B0502040204020203" pitchFamily="34" charset="0"/>
            </a:endParaRPr>
          </a:p>
        </p:txBody>
      </p:sp>
      <p:sp>
        <p:nvSpPr>
          <p:cNvPr id="9" name="Isosceles Triangle 8"/>
          <p:cNvSpPr/>
          <p:nvPr/>
        </p:nvSpPr>
        <p:spPr>
          <a:xfrm rot="20245226">
            <a:off x="2730050" y="4964864"/>
            <a:ext cx="1645920" cy="1230284"/>
          </a:xfrm>
          <a:prstGeom prst="triangle">
            <a:avLst/>
          </a:prstGeom>
          <a:solidFill>
            <a:srgbClr val="CC7D74"/>
          </a:solidFill>
          <a:ln>
            <a:solidFill>
              <a:srgbClr val="CCA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sz="1600">
              <a:solidFill>
                <a:schemeClr val="bg1"/>
              </a:solidFill>
              <a:latin typeface="Bahnschrift" panose="020B0502040204020203" pitchFamily="34" charset="0"/>
            </a:endParaRPr>
          </a:p>
        </p:txBody>
      </p:sp>
      <p:sp>
        <p:nvSpPr>
          <p:cNvPr id="11" name="Block Arc 10"/>
          <p:cNvSpPr/>
          <p:nvPr/>
        </p:nvSpPr>
        <p:spPr>
          <a:xfrm rot="2527720">
            <a:off x="2886308" y="6212821"/>
            <a:ext cx="423949" cy="334294"/>
          </a:xfrm>
          <a:prstGeom prst="blockArc">
            <a:avLst/>
          </a:prstGeom>
          <a:solidFill>
            <a:srgbClr val="E6B684"/>
          </a:solidFill>
          <a:ln>
            <a:solidFill>
              <a:srgbClr val="CC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sz="1600">
              <a:solidFill>
                <a:schemeClr val="bg1"/>
              </a:solidFill>
              <a:latin typeface="Bahnschrift" panose="020B0502040204020203" pitchFamily="34" charset="0"/>
            </a:endParaRPr>
          </a:p>
        </p:txBody>
      </p:sp>
      <p:sp>
        <p:nvSpPr>
          <p:cNvPr id="17" name="Block Arc 16"/>
          <p:cNvSpPr/>
          <p:nvPr/>
        </p:nvSpPr>
        <p:spPr>
          <a:xfrm rot="9127383">
            <a:off x="3151837" y="4949242"/>
            <a:ext cx="423949" cy="334294"/>
          </a:xfrm>
          <a:prstGeom prst="blockArc">
            <a:avLst/>
          </a:prstGeom>
          <a:solidFill>
            <a:srgbClr val="E6B684"/>
          </a:solidFill>
          <a:ln>
            <a:solidFill>
              <a:srgbClr val="CC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sz="1600">
              <a:solidFill>
                <a:schemeClr val="bg1"/>
              </a:solidFill>
              <a:latin typeface="Bahnschrift" panose="020B0502040204020203" pitchFamily="34" charset="0"/>
            </a:endParaRPr>
          </a:p>
        </p:txBody>
      </p:sp>
      <p:sp>
        <p:nvSpPr>
          <p:cNvPr id="18" name="Block Arc 17"/>
          <p:cNvSpPr/>
          <p:nvPr/>
        </p:nvSpPr>
        <p:spPr>
          <a:xfrm rot="16200000">
            <a:off x="4191200" y="5650392"/>
            <a:ext cx="423949" cy="334294"/>
          </a:xfrm>
          <a:prstGeom prst="blockArc">
            <a:avLst/>
          </a:prstGeom>
          <a:solidFill>
            <a:srgbClr val="E6B684"/>
          </a:solidFill>
          <a:ln>
            <a:solidFill>
              <a:srgbClr val="CC7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sz="1600">
              <a:solidFill>
                <a:schemeClr val="bg1"/>
              </a:solidFill>
              <a:latin typeface="Bahnschrift" panose="020B0502040204020203" pitchFamily="34" charset="0"/>
            </a:endParaRPr>
          </a:p>
        </p:txBody>
      </p:sp>
      <p:sp>
        <p:nvSpPr>
          <p:cNvPr id="13" name="TextBox 12"/>
          <p:cNvSpPr txBox="1"/>
          <p:nvPr/>
        </p:nvSpPr>
        <p:spPr>
          <a:xfrm>
            <a:off x="4563696" y="5632870"/>
            <a:ext cx="707245" cy="338554"/>
          </a:xfrm>
          <a:prstGeom prst="rect">
            <a:avLst/>
          </a:prstGeom>
          <a:noFill/>
        </p:spPr>
        <p:txBody>
          <a:bodyPr wrap="none" rtlCol="0">
            <a:spAutoFit/>
          </a:bodyPr>
          <a:lstStyle/>
          <a:p>
            <a:r>
              <a:rPr lang="en-GB" sz="1600" dirty="0">
                <a:solidFill>
                  <a:schemeClr val="bg1"/>
                </a:solidFill>
                <a:latin typeface="Bahnschrift" panose="020B0502040204020203" pitchFamily="34" charset="0"/>
              </a:rPr>
              <a:t>= 180°</a:t>
            </a:r>
            <a:endParaRPr lang="lb-LU" sz="1600" dirty="0">
              <a:solidFill>
                <a:schemeClr val="bg1"/>
              </a:solidFill>
              <a:latin typeface="Bahnschrift" panose="020B0502040204020203" pitchFamily="34" charset="0"/>
            </a:endParaRPr>
          </a:p>
        </p:txBody>
      </p:sp>
      <p:sp>
        <p:nvSpPr>
          <p:cNvPr id="14" name="TextBox 13"/>
          <p:cNvSpPr txBox="1"/>
          <p:nvPr/>
        </p:nvSpPr>
        <p:spPr>
          <a:xfrm>
            <a:off x="5814072" y="4984780"/>
            <a:ext cx="4571343" cy="1569660"/>
          </a:xfrm>
          <a:prstGeom prst="rect">
            <a:avLst/>
          </a:prstGeom>
          <a:noFill/>
        </p:spPr>
        <p:txBody>
          <a:bodyPr wrap="square" rtlCol="0">
            <a:spAutoFit/>
          </a:bodyPr>
          <a:lstStyle/>
          <a:p>
            <a:pPr algn="just"/>
            <a:r>
              <a:rPr lang="en-GB" sz="1600" dirty="0">
                <a:solidFill>
                  <a:schemeClr val="bg1"/>
                </a:solidFill>
                <a:latin typeface="Bahnschrift" panose="020B0502040204020203" pitchFamily="34" charset="0"/>
              </a:rPr>
              <a:t>Notre </a:t>
            </a:r>
            <a:r>
              <a:rPr lang="en-GB" sz="1600" dirty="0" err="1">
                <a:solidFill>
                  <a:schemeClr val="bg1"/>
                </a:solidFill>
                <a:latin typeface="Bahnschrift" panose="020B0502040204020203" pitchFamily="34" charset="0"/>
              </a:rPr>
              <a:t>pensée</a:t>
            </a:r>
            <a:r>
              <a:rPr lang="en-GB" sz="1600" dirty="0">
                <a:solidFill>
                  <a:schemeClr val="bg1"/>
                </a:solidFill>
                <a:latin typeface="Bahnschrift" panose="020B0502040204020203" pitchFamily="34" charset="0"/>
              </a:rPr>
              <a:t> </a:t>
            </a:r>
            <a:r>
              <a:rPr lang="en-GB" sz="1600" dirty="0" err="1">
                <a:solidFill>
                  <a:schemeClr val="bg1"/>
                </a:solidFill>
                <a:latin typeface="Bahnschrift" panose="020B0502040204020203" pitchFamily="34" charset="0"/>
              </a:rPr>
              <a:t>est</a:t>
            </a:r>
            <a:r>
              <a:rPr lang="en-GB" sz="1600" dirty="0">
                <a:solidFill>
                  <a:schemeClr val="bg1"/>
                </a:solidFill>
                <a:latin typeface="Bahnschrift" panose="020B0502040204020203" pitchFamily="34" charset="0"/>
              </a:rPr>
              <a:t> incapable </a:t>
            </a:r>
            <a:r>
              <a:rPr lang="en-GB" sz="1600" dirty="0" err="1">
                <a:solidFill>
                  <a:schemeClr val="bg1"/>
                </a:solidFill>
                <a:latin typeface="Bahnschrift" panose="020B0502040204020203" pitchFamily="34" charset="0"/>
              </a:rPr>
              <a:t>d’imaginer</a:t>
            </a:r>
            <a:r>
              <a:rPr lang="en-GB" sz="1600" dirty="0">
                <a:solidFill>
                  <a:schemeClr val="bg1"/>
                </a:solidFill>
                <a:latin typeface="Bahnschrift" panose="020B0502040204020203" pitchFamily="34" charset="0"/>
              </a:rPr>
              <a:t> un triangle </a:t>
            </a:r>
            <a:r>
              <a:rPr lang="en-GB" sz="1600" dirty="0" err="1">
                <a:solidFill>
                  <a:schemeClr val="bg1"/>
                </a:solidFill>
                <a:latin typeface="Bahnschrift" panose="020B0502040204020203" pitchFamily="34" charset="0"/>
              </a:rPr>
              <a:t>où</a:t>
            </a:r>
            <a:r>
              <a:rPr lang="en-GB" sz="1600" dirty="0">
                <a:solidFill>
                  <a:schemeClr val="bg1"/>
                </a:solidFill>
                <a:latin typeface="Bahnschrift" panose="020B0502040204020203" pitchFamily="34" charset="0"/>
              </a:rPr>
              <a:t> la </a:t>
            </a:r>
            <a:r>
              <a:rPr lang="en-GB" sz="1600" dirty="0" err="1">
                <a:solidFill>
                  <a:schemeClr val="bg1"/>
                </a:solidFill>
                <a:latin typeface="Bahnschrift" panose="020B0502040204020203" pitchFamily="34" charset="0"/>
              </a:rPr>
              <a:t>somme</a:t>
            </a:r>
            <a:r>
              <a:rPr lang="en-GB" sz="1600" dirty="0">
                <a:solidFill>
                  <a:schemeClr val="bg1"/>
                </a:solidFill>
                <a:latin typeface="Bahnschrift" panose="020B0502040204020203" pitchFamily="34" charset="0"/>
              </a:rPr>
              <a:t> des angles </a:t>
            </a:r>
            <a:r>
              <a:rPr lang="en-GB" sz="1600" dirty="0" err="1">
                <a:solidFill>
                  <a:schemeClr val="bg1"/>
                </a:solidFill>
                <a:latin typeface="Bahnschrift" panose="020B0502040204020203" pitchFamily="34" charset="0"/>
              </a:rPr>
              <a:t>n’est</a:t>
            </a:r>
            <a:r>
              <a:rPr lang="en-GB" sz="1600" dirty="0">
                <a:solidFill>
                  <a:schemeClr val="bg1"/>
                </a:solidFill>
                <a:latin typeface="Bahnschrift" panose="020B0502040204020203" pitchFamily="34" charset="0"/>
              </a:rPr>
              <a:t> pas 180°.</a:t>
            </a:r>
          </a:p>
          <a:p>
            <a:pPr algn="just"/>
            <a:endParaRPr lang="fr-BE" sz="1600" dirty="0">
              <a:solidFill>
                <a:schemeClr val="bg1"/>
              </a:solidFill>
              <a:latin typeface="Bahnschrift" panose="020B0502040204020203" pitchFamily="34" charset="0"/>
            </a:endParaRPr>
          </a:p>
          <a:p>
            <a:pPr algn="just"/>
            <a:r>
              <a:rPr lang="fr-BE" sz="1600" dirty="0">
                <a:solidFill>
                  <a:schemeClr val="bg1"/>
                </a:solidFill>
                <a:latin typeface="Bahnschrift" panose="020B0502040204020203" pitchFamily="34" charset="0"/>
              </a:rPr>
              <a:t>= une connaissance a priori, car l’espace (la géométrie) est en effet une </a:t>
            </a:r>
            <a:r>
              <a:rPr lang="fr-BE" sz="1600" b="1" dirty="0">
                <a:solidFill>
                  <a:schemeClr val="bg1"/>
                </a:solidFill>
                <a:latin typeface="Bahnschrift" panose="020B0502040204020203" pitchFamily="34" charset="0"/>
              </a:rPr>
              <a:t>condition</a:t>
            </a:r>
            <a:r>
              <a:rPr lang="fr-BE" sz="1600" dirty="0">
                <a:solidFill>
                  <a:schemeClr val="bg1"/>
                </a:solidFill>
                <a:latin typeface="Bahnschrift" panose="020B0502040204020203" pitchFamily="34" charset="0"/>
              </a:rPr>
              <a:t> de toutes nos expériences sensibles.</a:t>
            </a:r>
            <a:endParaRPr lang="lb-LU" sz="1600" dirty="0">
              <a:solidFill>
                <a:schemeClr val="bg1"/>
              </a:solidFill>
              <a:latin typeface="Bahnschrift" panose="020B0502040204020203" pitchFamily="34" charset="0"/>
            </a:endParaRPr>
          </a:p>
        </p:txBody>
      </p:sp>
      <p:sp>
        <p:nvSpPr>
          <p:cNvPr id="21" name="Rectangle: Rounded Corners 20">
            <a:extLst>
              <a:ext uri="{FF2B5EF4-FFF2-40B4-BE49-F238E27FC236}">
                <a16:creationId xmlns:a16="http://schemas.microsoft.com/office/drawing/2014/main" id="{B7D431B8-C0BD-41D0-98CA-7211F25CC037}"/>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ED407D4-FC0B-448B-AE30-5749904331AF}"/>
              </a:ext>
            </a:extLst>
          </p:cNvPr>
          <p:cNvSpPr txBox="1"/>
          <p:nvPr/>
        </p:nvSpPr>
        <p:spPr>
          <a:xfrm>
            <a:off x="243660" y="174795"/>
            <a:ext cx="3568606" cy="400110"/>
          </a:xfrm>
          <a:prstGeom prst="rect">
            <a:avLst/>
          </a:prstGeom>
          <a:noFill/>
        </p:spPr>
        <p:txBody>
          <a:bodyPr wrap="none" rtlCol="0">
            <a:spAutoFit/>
          </a:bodyPr>
          <a:lstStyle/>
          <a:p>
            <a:r>
              <a:rPr lang="fr-BE" sz="2000" dirty="0">
                <a:latin typeface="Bahnschrift" panose="020B0502040204020203" pitchFamily="34" charset="0"/>
              </a:rPr>
              <a:t>Introduction à l’épistémologie</a:t>
            </a:r>
          </a:p>
        </p:txBody>
      </p:sp>
    </p:spTree>
    <p:extLst>
      <p:ext uri="{BB962C8B-B14F-4D97-AF65-F5344CB8AC3E}">
        <p14:creationId xmlns:p14="http://schemas.microsoft.com/office/powerpoint/2010/main" val="14514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7" grpId="0" animBg="1"/>
      <p:bldP spid="18" grpId="0" animBg="1"/>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184104-819E-4B9E-88F5-89F495243BFF}"/>
              </a:ext>
            </a:extLst>
          </p:cNvPr>
          <p:cNvCxnSpPr>
            <a:cxnSpLocks/>
          </p:cNvCxnSpPr>
          <p:nvPr/>
        </p:nvCxnSpPr>
        <p:spPr>
          <a:xfrm flipV="1">
            <a:off x="4558748" y="318053"/>
            <a:ext cx="1835426" cy="125489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F0FA47-38A0-457A-978B-A74CBDEA6F3F}"/>
              </a:ext>
            </a:extLst>
          </p:cNvPr>
          <p:cNvCxnSpPr>
            <a:cxnSpLocks/>
          </p:cNvCxnSpPr>
          <p:nvPr/>
        </p:nvCxnSpPr>
        <p:spPr>
          <a:xfrm flipH="1" flipV="1">
            <a:off x="6394174" y="318052"/>
            <a:ext cx="1921566" cy="11794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50" name="Picture 2" descr="Graphical user interface, text&#10;&#10;Description automatically generated">
            <a:extLst>
              <a:ext uri="{FF2B5EF4-FFF2-40B4-BE49-F238E27FC236}">
                <a16:creationId xmlns:a16="http://schemas.microsoft.com/office/drawing/2014/main" id="{22B49E94-6551-40B5-8A88-5948CB341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591"/>
          <a:stretch/>
        </p:blipFill>
        <p:spPr bwMode="auto">
          <a:xfrm>
            <a:off x="3975652" y="1572945"/>
            <a:ext cx="4527674" cy="4856553"/>
          </a:xfrm>
          <a:prstGeom prst="rect">
            <a:avLst/>
          </a:prstGeom>
          <a:ln w="228600" cap="sq" cmpd="thickThin">
            <a:solidFill>
              <a:schemeClr val="accent6">
                <a:lumMod val="75000"/>
              </a:schemeClr>
            </a:solidFill>
            <a:prstDash val="solid"/>
            <a:miter lim="800000"/>
          </a:ln>
          <a:effectLst>
            <a:innerShdw blurRad="76200">
              <a:srgbClr val="000000"/>
            </a:innerShdw>
          </a:effectLst>
          <a:scene3d>
            <a:camera prst="orthographicFront"/>
            <a:lightRig rig="threePt" dir="t"/>
          </a:scene3d>
          <a:sp3d>
            <a:bevelT w="165100" prst="coolSlant"/>
          </a:sp3d>
        </p:spPr>
      </p:pic>
      <p:sp>
        <p:nvSpPr>
          <p:cNvPr id="5" name="Rectangle: Rounded Corners 4">
            <a:extLst>
              <a:ext uri="{FF2B5EF4-FFF2-40B4-BE49-F238E27FC236}">
                <a16:creationId xmlns:a16="http://schemas.microsoft.com/office/drawing/2014/main" id="{A449C358-B462-4A8C-9D8C-3B2C36B6F5F8}"/>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D491F5-F59B-47C5-B262-FD31B8CA38B0}"/>
              </a:ext>
            </a:extLst>
          </p:cNvPr>
          <p:cNvSpPr txBox="1"/>
          <p:nvPr/>
        </p:nvSpPr>
        <p:spPr>
          <a:xfrm>
            <a:off x="243660" y="174795"/>
            <a:ext cx="3568606" cy="400110"/>
          </a:xfrm>
          <a:prstGeom prst="rect">
            <a:avLst/>
          </a:prstGeom>
          <a:noFill/>
        </p:spPr>
        <p:txBody>
          <a:bodyPr wrap="none" rtlCol="0">
            <a:spAutoFit/>
          </a:bodyPr>
          <a:lstStyle/>
          <a:p>
            <a:r>
              <a:rPr lang="fr-BE" sz="2000" dirty="0">
                <a:latin typeface="Bahnschrift" panose="020B0502040204020203" pitchFamily="34" charset="0"/>
              </a:rPr>
              <a:t>Introduction à l’épistémologie</a:t>
            </a:r>
          </a:p>
        </p:txBody>
      </p:sp>
      <p:pic>
        <p:nvPicPr>
          <p:cNvPr id="12" name="Graphic 11" descr="Pin">
            <a:extLst>
              <a:ext uri="{FF2B5EF4-FFF2-40B4-BE49-F238E27FC236}">
                <a16:creationId xmlns:a16="http://schemas.microsoft.com/office/drawing/2014/main" id="{E0B1D922-3226-4F50-9DEC-FDAA858195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7863" y="-10321"/>
            <a:ext cx="505849" cy="505849"/>
          </a:xfrm>
          <a:prstGeom prst="rect">
            <a:avLst/>
          </a:prstGeom>
        </p:spPr>
      </p:pic>
    </p:spTree>
    <p:extLst>
      <p:ext uri="{BB962C8B-B14F-4D97-AF65-F5344CB8AC3E}">
        <p14:creationId xmlns:p14="http://schemas.microsoft.com/office/powerpoint/2010/main" val="3792685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4" name="TextBox 3"/>
          <p:cNvSpPr txBox="1"/>
          <p:nvPr/>
        </p:nvSpPr>
        <p:spPr>
          <a:xfrm>
            <a:off x="3906229" y="382386"/>
            <a:ext cx="3847527" cy="1754326"/>
          </a:xfrm>
          <a:prstGeom prst="rect">
            <a:avLst/>
          </a:prstGeom>
          <a:noFill/>
        </p:spPr>
        <p:txBody>
          <a:bodyPr wrap="none" rtlCol="0">
            <a:spAutoFit/>
          </a:bodyPr>
          <a:lstStyle/>
          <a:p>
            <a:pPr algn="ctr"/>
            <a:r>
              <a:rPr lang="fr-BE" sz="2400" b="1" dirty="0">
                <a:solidFill>
                  <a:schemeClr val="bg1"/>
                </a:solidFill>
                <a:latin typeface="Bahnschrift" panose="020B0502040204020203" pitchFamily="34" charset="0"/>
              </a:rPr>
              <a:t>René Descartes</a:t>
            </a:r>
          </a:p>
          <a:p>
            <a:pPr algn="ctr"/>
            <a:endParaRPr lang="fr-BE" sz="2400" b="1" u="sng" dirty="0">
              <a:solidFill>
                <a:schemeClr val="bg1"/>
              </a:solidFill>
              <a:latin typeface="Bahnschrift" panose="020B0502040204020203" pitchFamily="34" charset="0"/>
            </a:endParaRPr>
          </a:p>
          <a:p>
            <a:pPr algn="ctr"/>
            <a:r>
              <a:rPr lang="fr-BE" sz="2400" dirty="0">
                <a:solidFill>
                  <a:schemeClr val="bg1"/>
                </a:solidFill>
                <a:latin typeface="Bahnschrift" panose="020B0502040204020203" pitchFamily="34" charset="0"/>
              </a:rPr>
              <a:t>(1596 – 1650)</a:t>
            </a:r>
          </a:p>
          <a:p>
            <a:pPr algn="ctr"/>
            <a:endParaRPr lang="fr-BE" sz="1000" dirty="0">
              <a:solidFill>
                <a:schemeClr val="bg1"/>
              </a:solidFill>
              <a:latin typeface="Bahnschrift" panose="020B0502040204020203" pitchFamily="34" charset="0"/>
            </a:endParaRPr>
          </a:p>
          <a:p>
            <a:pPr algn="ctr"/>
            <a:r>
              <a:rPr lang="fr-BE" sz="2400" dirty="0">
                <a:solidFill>
                  <a:schemeClr val="bg1"/>
                </a:solidFill>
                <a:latin typeface="Bahnschrift" panose="020B0502040204020203" pitchFamily="34" charset="0"/>
              </a:rPr>
              <a:t>Le Discours de la Méthode</a:t>
            </a:r>
          </a:p>
        </p:txBody>
      </p:sp>
      <p:pic>
        <p:nvPicPr>
          <p:cNvPr id="8" name="Picture 7"/>
          <p:cNvPicPr>
            <a:picLocks noChangeAspect="1"/>
          </p:cNvPicPr>
          <p:nvPr/>
        </p:nvPicPr>
        <p:blipFill>
          <a:blip r:embed="rId2">
            <a:duotone>
              <a:schemeClr val="accent5">
                <a:shade val="45000"/>
                <a:satMod val="135000"/>
              </a:schemeClr>
              <a:prstClr val="white"/>
            </a:duotone>
          </a:blip>
          <a:stretch>
            <a:fillRect/>
          </a:stretch>
        </p:blipFill>
        <p:spPr>
          <a:xfrm>
            <a:off x="4108175" y="2316757"/>
            <a:ext cx="3438938" cy="4215823"/>
          </a:xfrm>
          <a:prstGeom prst="rect">
            <a:avLst/>
          </a:prstGeom>
        </p:spPr>
      </p:pic>
      <p:pic>
        <p:nvPicPr>
          <p:cNvPr id="5" name="Picture 4">
            <a:extLst>
              <a:ext uri="{FF2B5EF4-FFF2-40B4-BE49-F238E27FC236}">
                <a16:creationId xmlns:a16="http://schemas.microsoft.com/office/drawing/2014/main" id="{FBEFA8DD-1539-41FA-BEC6-A0DA43FDD96A}"/>
              </a:ext>
            </a:extLst>
          </p:cNvPr>
          <p:cNvPicPr>
            <a:picLocks noChangeAspect="1"/>
          </p:cNvPicPr>
          <p:nvPr/>
        </p:nvPicPr>
        <p:blipFill rotWithShape="1">
          <a:blip r:embed="rId2">
            <a:duotone>
              <a:schemeClr val="accent6">
                <a:shade val="45000"/>
                <a:satMod val="135000"/>
              </a:schemeClr>
              <a:prstClr val="white"/>
            </a:duotone>
          </a:blip>
          <a:srcRect l="57803"/>
          <a:stretch/>
        </p:blipFill>
        <p:spPr>
          <a:xfrm>
            <a:off x="6095999" y="2316757"/>
            <a:ext cx="1451113" cy="4215823"/>
          </a:xfrm>
          <a:prstGeom prst="rect">
            <a:avLst/>
          </a:prstGeom>
        </p:spPr>
      </p:pic>
      <p:pic>
        <p:nvPicPr>
          <p:cNvPr id="6" name="Picture 5">
            <a:extLst>
              <a:ext uri="{FF2B5EF4-FFF2-40B4-BE49-F238E27FC236}">
                <a16:creationId xmlns:a16="http://schemas.microsoft.com/office/drawing/2014/main" id="{16D6D205-02B8-4D4E-9720-24923E534BFC}"/>
              </a:ext>
            </a:extLst>
          </p:cNvPr>
          <p:cNvPicPr>
            <a:picLocks noChangeAspect="1"/>
          </p:cNvPicPr>
          <p:nvPr/>
        </p:nvPicPr>
        <p:blipFill rotWithShape="1">
          <a:blip r:embed="rId2">
            <a:duotone>
              <a:schemeClr val="accent4">
                <a:shade val="45000"/>
                <a:satMod val="135000"/>
              </a:schemeClr>
              <a:prstClr val="white"/>
            </a:duotone>
          </a:blip>
          <a:srcRect r="74759"/>
          <a:stretch/>
        </p:blipFill>
        <p:spPr>
          <a:xfrm>
            <a:off x="4108174" y="2316757"/>
            <a:ext cx="868017" cy="4215823"/>
          </a:xfrm>
          <a:prstGeom prst="rect">
            <a:avLst/>
          </a:prstGeom>
        </p:spPr>
      </p:pic>
    </p:spTree>
    <p:extLst>
      <p:ext uri="{BB962C8B-B14F-4D97-AF65-F5344CB8AC3E}">
        <p14:creationId xmlns:p14="http://schemas.microsoft.com/office/powerpoint/2010/main" val="512481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cxnSp>
        <p:nvCxnSpPr>
          <p:cNvPr id="8" name="Straight Connector 7"/>
          <p:cNvCxnSpPr/>
          <p:nvPr/>
        </p:nvCxnSpPr>
        <p:spPr>
          <a:xfrm>
            <a:off x="4308763" y="1097280"/>
            <a:ext cx="33251" cy="5328458"/>
          </a:xfrm>
          <a:prstGeom prst="line">
            <a:avLst/>
          </a:prstGeom>
          <a:ln w="19050">
            <a:solidFill>
              <a:srgbClr val="CC7D74"/>
            </a:solidFill>
          </a:ln>
        </p:spPr>
        <p:style>
          <a:lnRef idx="1">
            <a:schemeClr val="accent3"/>
          </a:lnRef>
          <a:fillRef idx="0">
            <a:schemeClr val="accent3"/>
          </a:fillRef>
          <a:effectRef idx="0">
            <a:schemeClr val="accent3"/>
          </a:effectRef>
          <a:fontRef idx="minor">
            <a:schemeClr val="tx1"/>
          </a:fontRef>
        </p:style>
      </p:cxnSp>
      <p:pic>
        <p:nvPicPr>
          <p:cNvPr id="6" name="Picture 5"/>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17443" t="11733" r="16591" b="12074"/>
          <a:stretch/>
        </p:blipFill>
        <p:spPr>
          <a:xfrm>
            <a:off x="975845" y="1097280"/>
            <a:ext cx="3208229" cy="3705627"/>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p:cNvSpPr txBox="1"/>
          <p:nvPr/>
        </p:nvSpPr>
        <p:spPr>
          <a:xfrm>
            <a:off x="4591391" y="1097280"/>
            <a:ext cx="6864991" cy="4770537"/>
          </a:xfrm>
          <a:prstGeom prst="rect">
            <a:avLst/>
          </a:prstGeom>
          <a:noFill/>
        </p:spPr>
        <p:txBody>
          <a:bodyPr wrap="square" rtlCol="0">
            <a:spAutoFit/>
          </a:bodyPr>
          <a:lstStyle/>
          <a:p>
            <a:pPr marL="285750" indent="-285750" algn="just">
              <a:buFont typeface="Arial" panose="020B0604020202020204" pitchFamily="34" charset="0"/>
              <a:buChar char="•"/>
            </a:pPr>
            <a:r>
              <a:rPr lang="fr-BE" sz="1600" dirty="0">
                <a:solidFill>
                  <a:schemeClr val="bg1"/>
                </a:solidFill>
                <a:latin typeface="Bahnschrift" panose="020B0502040204020203" pitchFamily="34" charset="0"/>
              </a:rPr>
              <a:t>Philosophe, scientifique et mathématicien français</a:t>
            </a:r>
          </a:p>
          <a:p>
            <a:pPr marL="285750" indent="-285750" algn="just">
              <a:buFont typeface="Arial" panose="020B0604020202020204" pitchFamily="34" charset="0"/>
              <a:buChar char="•"/>
            </a:pPr>
            <a:endParaRPr lang="fr-BE" sz="1600" dirty="0">
              <a:solidFill>
                <a:schemeClr val="bg1"/>
              </a:solidFill>
              <a:latin typeface="Bahnschrift" panose="020B0502040204020203" pitchFamily="34" charset="0"/>
            </a:endParaRPr>
          </a:p>
          <a:p>
            <a:pPr marL="285750" indent="-285750" algn="just">
              <a:buFont typeface="Arial" panose="020B0604020202020204" pitchFamily="34" charset="0"/>
              <a:buChar char="•"/>
            </a:pPr>
            <a:r>
              <a:rPr lang="fr-BE" sz="1600" dirty="0">
                <a:solidFill>
                  <a:schemeClr val="bg1"/>
                </a:solidFill>
                <a:latin typeface="Bahnschrift" panose="020B0502040204020203" pitchFamily="34" charset="0"/>
              </a:rPr>
              <a:t>Ayant vécu au 17</a:t>
            </a:r>
            <a:r>
              <a:rPr lang="fr-BE" sz="1600" baseline="30000" dirty="0">
                <a:solidFill>
                  <a:schemeClr val="bg1"/>
                </a:solidFill>
                <a:latin typeface="Bahnschrift" panose="020B0502040204020203" pitchFamily="34" charset="0"/>
              </a:rPr>
              <a:t>ème</a:t>
            </a:r>
            <a:r>
              <a:rPr lang="fr-BE" sz="1600" dirty="0">
                <a:solidFill>
                  <a:schemeClr val="bg1"/>
                </a:solidFill>
                <a:latin typeface="Bahnschrift" panose="020B0502040204020203" pitchFamily="34" charset="0"/>
              </a:rPr>
              <a:t> siècle, sa philosophie fait partie de la </a:t>
            </a:r>
            <a:r>
              <a:rPr lang="fr-BE" sz="1600" u="sng" dirty="0">
                <a:solidFill>
                  <a:schemeClr val="bg1"/>
                </a:solidFill>
                <a:latin typeface="Bahnschrift" panose="020B0502040204020203" pitchFamily="34" charset="0"/>
              </a:rPr>
              <a:t>philosophie moderne</a:t>
            </a:r>
            <a:r>
              <a:rPr lang="fr-BE" sz="1600" dirty="0">
                <a:solidFill>
                  <a:schemeClr val="bg1"/>
                </a:solidFill>
                <a:latin typeface="Bahnschrift" panose="020B0502040204020203" pitchFamily="34" charset="0"/>
              </a:rPr>
              <a:t> (</a:t>
            </a:r>
            <a:r>
              <a:rPr lang="fr-BE" sz="1600" dirty="0" err="1">
                <a:solidFill>
                  <a:schemeClr val="bg1"/>
                </a:solidFill>
                <a:latin typeface="Bahnschrift" panose="020B0502040204020203" pitchFamily="34" charset="0"/>
              </a:rPr>
              <a:t>dt</a:t>
            </a:r>
            <a:r>
              <a:rPr lang="fr-BE" sz="1600" dirty="0">
                <a:solidFill>
                  <a:schemeClr val="bg1"/>
                </a:solidFill>
                <a:latin typeface="Bahnschrift" panose="020B0502040204020203" pitchFamily="34" charset="0"/>
              </a:rPr>
              <a:t>. Philosophie der </a:t>
            </a:r>
            <a:r>
              <a:rPr lang="fr-BE" sz="1600" dirty="0" err="1">
                <a:solidFill>
                  <a:schemeClr val="bg1"/>
                </a:solidFill>
                <a:latin typeface="Bahnschrift" panose="020B0502040204020203" pitchFamily="34" charset="0"/>
              </a:rPr>
              <a:t>Neuzeit</a:t>
            </a:r>
            <a:r>
              <a:rPr lang="fr-BE" sz="1600" dirty="0">
                <a:solidFill>
                  <a:schemeClr val="bg1"/>
                </a:solidFill>
                <a:latin typeface="Bahnschrift" panose="020B0502040204020203" pitchFamily="34" charset="0"/>
              </a:rPr>
              <a:t>) datée entre 1492 et 1789</a:t>
            </a:r>
          </a:p>
          <a:p>
            <a:pPr marL="285750" indent="-285750" algn="just">
              <a:buFont typeface="Arial" panose="020B0604020202020204" pitchFamily="34" charset="0"/>
              <a:buChar char="•"/>
            </a:pPr>
            <a:endParaRPr lang="fr-BE" sz="1600" dirty="0">
              <a:solidFill>
                <a:schemeClr val="bg1"/>
              </a:solidFill>
              <a:latin typeface="Bahnschrift" panose="020B0502040204020203" pitchFamily="34" charset="0"/>
            </a:endParaRPr>
          </a:p>
          <a:p>
            <a:pPr marL="285750" indent="-285750" algn="just">
              <a:buFont typeface="Arial" panose="020B0604020202020204" pitchFamily="34" charset="0"/>
              <a:buChar char="•"/>
            </a:pPr>
            <a:r>
              <a:rPr lang="fr-BE" sz="1600" dirty="0">
                <a:solidFill>
                  <a:schemeClr val="bg1"/>
                </a:solidFill>
                <a:latin typeface="Bahnschrift" panose="020B0502040204020203" pitchFamily="34" charset="0"/>
              </a:rPr>
              <a:t>Pendant cette époque le </a:t>
            </a:r>
            <a:r>
              <a:rPr lang="fr-BE" sz="1600" u="sng" dirty="0">
                <a:solidFill>
                  <a:schemeClr val="bg1"/>
                </a:solidFill>
                <a:latin typeface="Bahnschrift" panose="020B0502040204020203" pitchFamily="34" charset="0"/>
              </a:rPr>
              <a:t>mouvement des lumières </a:t>
            </a:r>
            <a:r>
              <a:rPr lang="fr-BE" sz="1600" dirty="0">
                <a:solidFill>
                  <a:schemeClr val="bg1"/>
                </a:solidFill>
                <a:latin typeface="Bahnschrift" panose="020B0502040204020203" pitchFamily="34" charset="0"/>
              </a:rPr>
              <a:t>émerge en Europe à partir de la moitié du 17</a:t>
            </a:r>
            <a:r>
              <a:rPr lang="fr-BE" sz="1600" baseline="30000" dirty="0">
                <a:solidFill>
                  <a:schemeClr val="bg1"/>
                </a:solidFill>
                <a:latin typeface="Bahnschrift" panose="020B0502040204020203" pitchFamily="34" charset="0"/>
              </a:rPr>
              <a:t>ème</a:t>
            </a:r>
            <a:r>
              <a:rPr lang="fr-BE" sz="1600" dirty="0">
                <a:solidFill>
                  <a:schemeClr val="bg1"/>
                </a:solidFill>
                <a:latin typeface="Bahnschrift" panose="020B0502040204020203" pitchFamily="34" charset="0"/>
              </a:rPr>
              <a:t> siècle</a:t>
            </a:r>
          </a:p>
          <a:p>
            <a:pPr marL="285750" indent="-285750" algn="just">
              <a:buFont typeface="Arial" panose="020B0604020202020204" pitchFamily="34" charset="0"/>
              <a:buChar char="•"/>
            </a:pPr>
            <a:endParaRPr lang="fr-BE" sz="1600" dirty="0">
              <a:solidFill>
                <a:schemeClr val="bg1"/>
              </a:solidFill>
              <a:latin typeface="Bahnschrift" panose="020B0502040204020203" pitchFamily="34" charset="0"/>
            </a:endParaRPr>
          </a:p>
          <a:p>
            <a:pPr marL="285750" indent="-285750" algn="just">
              <a:buFont typeface="Arial" panose="020B0604020202020204" pitchFamily="34" charset="0"/>
              <a:buChar char="•"/>
            </a:pPr>
            <a:r>
              <a:rPr lang="fr-BE" sz="1600" dirty="0">
                <a:solidFill>
                  <a:schemeClr val="bg1"/>
                </a:solidFill>
                <a:latin typeface="Bahnschrift" panose="020B0502040204020203" pitchFamily="34" charset="0"/>
              </a:rPr>
              <a:t>Le siècle des lumières représente le triomphe de la raison sur l’obscurantisme du moyen-âge et </a:t>
            </a:r>
            <a:r>
              <a:rPr lang="fr-FR" sz="1600" dirty="0">
                <a:solidFill>
                  <a:schemeClr val="bg1"/>
                </a:solidFill>
                <a:latin typeface="Bahnschrift" panose="020B0502040204020203" pitchFamily="34" charset="0"/>
              </a:rPr>
              <a:t>s’oppose à la superstition et à l’intolérance des Églises</a:t>
            </a:r>
          </a:p>
          <a:p>
            <a:pPr marL="285750" indent="-285750" algn="just">
              <a:buFont typeface="Arial" panose="020B0604020202020204" pitchFamily="34" charset="0"/>
              <a:buChar char="•"/>
            </a:pPr>
            <a:endParaRPr lang="fr-FR" sz="1600" dirty="0">
              <a:solidFill>
                <a:schemeClr val="bg1"/>
              </a:solidFill>
              <a:latin typeface="Bahnschrift" panose="020B0502040204020203" pitchFamily="34" charset="0"/>
            </a:endParaRPr>
          </a:p>
          <a:p>
            <a:pPr marL="285750" indent="-285750" algn="just">
              <a:buFont typeface="Arial" panose="020B0604020202020204" pitchFamily="34" charset="0"/>
              <a:buChar char="•"/>
            </a:pPr>
            <a:r>
              <a:rPr lang="fr-FR" sz="1600" dirty="0">
                <a:solidFill>
                  <a:schemeClr val="bg1"/>
                </a:solidFill>
                <a:latin typeface="Bahnschrift" panose="020B0502040204020203" pitchFamily="34" charset="0"/>
              </a:rPr>
              <a:t>Son œuvre principal « Le Discours de la Méthode » a été écrit en 1637, donc quatre ans après le procès de Galilée</a:t>
            </a:r>
          </a:p>
          <a:p>
            <a:pPr marL="285750" indent="-285750" algn="just">
              <a:buFont typeface="Arial" panose="020B0604020202020204" pitchFamily="34" charset="0"/>
              <a:buChar char="•"/>
            </a:pPr>
            <a:endParaRPr lang="fr-FR" sz="1600" dirty="0">
              <a:solidFill>
                <a:schemeClr val="bg1"/>
              </a:solidFill>
              <a:latin typeface="Bahnschrift" panose="020B0502040204020203" pitchFamily="34" charset="0"/>
            </a:endParaRPr>
          </a:p>
          <a:p>
            <a:pPr marL="285750" indent="-285750" algn="just">
              <a:buFont typeface="Arial" panose="020B0604020202020204" pitchFamily="34" charset="0"/>
              <a:buChar char="•"/>
            </a:pPr>
            <a:r>
              <a:rPr lang="fr-FR" sz="1600" dirty="0">
                <a:solidFill>
                  <a:schemeClr val="bg1"/>
                </a:solidFill>
                <a:latin typeface="Bahnschrift" panose="020B0502040204020203" pitchFamily="34" charset="0"/>
              </a:rPr>
              <a:t>Son but est </a:t>
            </a:r>
            <a:r>
              <a:rPr lang="fr-FR" sz="1600" dirty="0">
                <a:solidFill>
                  <a:schemeClr val="bg1"/>
                </a:solidFill>
                <a:highlight>
                  <a:srgbClr val="CCAA78"/>
                </a:highlight>
                <a:latin typeface="Bahnschrift" panose="020B0502040204020203" pitchFamily="34" charset="0"/>
              </a:rPr>
              <a:t>d’établir les sciences modernes fondées sur la raison</a:t>
            </a:r>
          </a:p>
          <a:p>
            <a:pPr marL="285750" indent="-285750" algn="just">
              <a:buFont typeface="Arial" panose="020B0604020202020204" pitchFamily="34" charset="0"/>
              <a:buChar char="•"/>
            </a:pPr>
            <a:endParaRPr lang="fr-FR" sz="1600" dirty="0">
              <a:solidFill>
                <a:schemeClr val="bg1"/>
              </a:solidFill>
              <a:latin typeface="Bahnschrift" panose="020B0502040204020203" pitchFamily="34" charset="0"/>
            </a:endParaRPr>
          </a:p>
          <a:p>
            <a:pPr marL="285750" indent="-285750" algn="just">
              <a:buFont typeface="Arial" panose="020B0604020202020204" pitchFamily="34" charset="0"/>
              <a:buChar char="•"/>
            </a:pPr>
            <a:r>
              <a:rPr lang="fr-FR" sz="1600" dirty="0">
                <a:solidFill>
                  <a:schemeClr val="bg1"/>
                </a:solidFill>
                <a:latin typeface="Bahnschrift" panose="020B0502040204020203" pitchFamily="34" charset="0"/>
              </a:rPr>
              <a:t>Officiellement il est mort d’une pneumonie, mais son journal semble affirmer qu’il a été empoisonné par un hostie</a:t>
            </a:r>
            <a:endParaRPr lang="fr-BE" sz="1600" dirty="0">
              <a:solidFill>
                <a:schemeClr val="bg1"/>
              </a:solidFill>
              <a:latin typeface="Bahnschrift" panose="020B0502040204020203" pitchFamily="34" charset="0"/>
            </a:endParaRPr>
          </a:p>
        </p:txBody>
      </p:sp>
      <p:sp>
        <p:nvSpPr>
          <p:cNvPr id="7" name="Rectangle: Rounded Corners 6">
            <a:extLst>
              <a:ext uri="{FF2B5EF4-FFF2-40B4-BE49-F238E27FC236}">
                <a16:creationId xmlns:a16="http://schemas.microsoft.com/office/drawing/2014/main" id="{AD063C35-4EA1-44C6-BE28-A9CCA5AF1B08}"/>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9DD5D4-BE7A-4C71-AC8C-1256D18A0928}"/>
              </a:ext>
            </a:extLst>
          </p:cNvPr>
          <p:cNvSpPr txBox="1"/>
          <p:nvPr/>
        </p:nvSpPr>
        <p:spPr>
          <a:xfrm>
            <a:off x="243660" y="174795"/>
            <a:ext cx="3368230" cy="400110"/>
          </a:xfrm>
          <a:prstGeom prst="rect">
            <a:avLst/>
          </a:prstGeom>
          <a:noFill/>
        </p:spPr>
        <p:txBody>
          <a:bodyPr wrap="none" rtlCol="0">
            <a:spAutoFit/>
          </a:bodyPr>
          <a:lstStyle/>
          <a:p>
            <a:r>
              <a:rPr lang="fr-BE" sz="2000" dirty="0">
                <a:latin typeface="Bahnschrift" panose="020B0502040204020203" pitchFamily="34" charset="0"/>
              </a:rPr>
              <a:t>Biographie: René Descartes</a:t>
            </a:r>
          </a:p>
        </p:txBody>
      </p:sp>
    </p:spTree>
    <p:extLst>
      <p:ext uri="{BB962C8B-B14F-4D97-AF65-F5344CB8AC3E}">
        <p14:creationId xmlns:p14="http://schemas.microsoft.com/office/powerpoint/2010/main" val="2943487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C5E5BCE-7AF2-44A4-B22D-CD79A9C5EA17}"/>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FEAD4F-669F-48A5-8580-821B19DAC092}"/>
              </a:ext>
            </a:extLst>
          </p:cNvPr>
          <p:cNvSpPr txBox="1"/>
          <p:nvPr/>
        </p:nvSpPr>
        <p:spPr>
          <a:xfrm>
            <a:off x="243660" y="174795"/>
            <a:ext cx="2476960" cy="400110"/>
          </a:xfrm>
          <a:prstGeom prst="rect">
            <a:avLst/>
          </a:prstGeom>
          <a:noFill/>
        </p:spPr>
        <p:txBody>
          <a:bodyPr wrap="none" rtlCol="0">
            <a:spAutoFit/>
          </a:bodyPr>
          <a:lstStyle/>
          <a:p>
            <a:r>
              <a:rPr lang="fr-BE" sz="2000" dirty="0">
                <a:latin typeface="Bahnschrift" panose="020B0502040204020203" pitchFamily="34" charset="0"/>
              </a:rPr>
              <a:t>Mise en perspective</a:t>
            </a:r>
          </a:p>
        </p:txBody>
      </p:sp>
      <p:pic>
        <p:nvPicPr>
          <p:cNvPr id="11" name="Picture 10">
            <a:extLst>
              <a:ext uri="{FF2B5EF4-FFF2-40B4-BE49-F238E27FC236}">
                <a16:creationId xmlns:a16="http://schemas.microsoft.com/office/drawing/2014/main" id="{B5CD3000-491C-4F19-8492-FDC9817BC5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03" b="11204"/>
          <a:stretch/>
        </p:blipFill>
        <p:spPr>
          <a:xfrm>
            <a:off x="1841849" y="1724650"/>
            <a:ext cx="3846540" cy="2128832"/>
          </a:xfrm>
          <a:prstGeom prst="rect">
            <a:avLst/>
          </a:prstGeom>
        </p:spPr>
      </p:pic>
      <p:sp>
        <p:nvSpPr>
          <p:cNvPr id="12" name="TextBox 11">
            <a:extLst>
              <a:ext uri="{FF2B5EF4-FFF2-40B4-BE49-F238E27FC236}">
                <a16:creationId xmlns:a16="http://schemas.microsoft.com/office/drawing/2014/main" id="{80493B1F-4F33-4CFE-AC5E-AF4211FC5FDF}"/>
              </a:ext>
            </a:extLst>
          </p:cNvPr>
          <p:cNvSpPr txBox="1"/>
          <p:nvPr/>
        </p:nvSpPr>
        <p:spPr>
          <a:xfrm>
            <a:off x="6095999" y="1724650"/>
            <a:ext cx="5318467" cy="2154436"/>
          </a:xfrm>
          <a:prstGeom prst="rect">
            <a:avLst/>
          </a:prstGeom>
          <a:noFill/>
        </p:spPr>
        <p:txBody>
          <a:bodyPr wrap="square" rtlCol="0">
            <a:spAutoFit/>
          </a:bodyPr>
          <a:lstStyle/>
          <a:p>
            <a:pPr marL="285750" indent="-285750">
              <a:buFont typeface="Wingdings" panose="05000000000000000000" pitchFamily="2" charset="2"/>
              <a:buChar char="ß"/>
            </a:pPr>
            <a:r>
              <a:rPr lang="fr-BE" dirty="0">
                <a:solidFill>
                  <a:schemeClr val="accent6">
                    <a:lumMod val="75000"/>
                  </a:schemeClr>
                </a:solidFill>
                <a:latin typeface="Bahnschrift" panose="020B0502040204020203" pitchFamily="34" charset="0"/>
                <a:sym typeface="Wingdings" panose="05000000000000000000" pitchFamily="2" charset="2"/>
              </a:rPr>
              <a:t>« L’exécution de Giordano Bruno », Claudio Rossi, 1600</a:t>
            </a:r>
          </a:p>
          <a:p>
            <a:pPr marL="285750" indent="-285750">
              <a:buFont typeface="Wingdings" panose="05000000000000000000" pitchFamily="2" charset="2"/>
              <a:buChar char="ß"/>
            </a:pPr>
            <a:endParaRPr lang="fr-BE" dirty="0">
              <a:solidFill>
                <a:schemeClr val="accent6">
                  <a:lumMod val="75000"/>
                </a:schemeClr>
              </a:solidFill>
              <a:latin typeface="Bahnschrift" panose="020B0502040204020203" pitchFamily="34" charset="0"/>
              <a:sym typeface="Wingdings" panose="05000000000000000000" pitchFamily="2" charset="2"/>
            </a:endParaRPr>
          </a:p>
          <a:p>
            <a:pPr algn="just"/>
            <a:r>
              <a:rPr lang="fr-BE" sz="1600" dirty="0">
                <a:solidFill>
                  <a:schemeClr val="accent6">
                    <a:lumMod val="75000"/>
                  </a:schemeClr>
                </a:solidFill>
                <a:latin typeface="Bahnschrift" panose="020B0502040204020203" pitchFamily="34" charset="0"/>
              </a:rPr>
              <a:t>Giordano Bruno est un dominicain et philosophe italien qui </a:t>
            </a:r>
            <a:r>
              <a:rPr lang="fr-FR" sz="1600" dirty="0">
                <a:solidFill>
                  <a:schemeClr val="accent6">
                    <a:lumMod val="75000"/>
                  </a:schemeClr>
                </a:solidFill>
                <a:latin typeface="Bahnschrift" panose="020B0502040204020203" pitchFamily="34" charset="0"/>
              </a:rPr>
              <a:t>développe la théorie de l'héliocentrisme et montre, de manière philosophique, la pertinence d'un univers infini, qui n'a pas de centre, peuplé d'une quantité innombrable d'astres et de mondes identiques au nôtre.</a:t>
            </a:r>
            <a:endParaRPr lang="fr-BE" sz="1600" dirty="0">
              <a:solidFill>
                <a:schemeClr val="accent6">
                  <a:lumMod val="75000"/>
                </a:schemeClr>
              </a:solidFill>
              <a:latin typeface="Bahnschrift" panose="020B0502040204020203" pitchFamily="34" charset="0"/>
            </a:endParaRPr>
          </a:p>
        </p:txBody>
      </p:sp>
      <p:pic>
        <p:nvPicPr>
          <p:cNvPr id="13" name="Picture 12">
            <a:extLst>
              <a:ext uri="{FF2B5EF4-FFF2-40B4-BE49-F238E27FC236}">
                <a16:creationId xmlns:a16="http://schemas.microsoft.com/office/drawing/2014/main" id="{AA932050-DF45-4906-9D8B-AE825C0122C6}"/>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4799" y="1724650"/>
            <a:ext cx="1300479" cy="1463039"/>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E18A36A2-CFDE-4033-A0A0-D17DCC6FC240}"/>
              </a:ext>
            </a:extLst>
          </p:cNvPr>
          <p:cNvPicPr>
            <a:picLocks noChangeAspect="1"/>
          </p:cNvPicPr>
          <p:nvPr/>
        </p:nvPicPr>
        <p:blipFill rotWithShape="1">
          <a:blip r:embed="rId4">
            <a:extLst>
              <a:ext uri="{28A0092B-C50C-407E-A947-70E740481C1C}">
                <a14:useLocalDpi xmlns:a14="http://schemas.microsoft.com/office/drawing/2010/main" val="0"/>
              </a:ext>
            </a:extLst>
          </a:blip>
          <a:srcRect l="909" t="2371" r="1236" b="1990"/>
          <a:stretch/>
        </p:blipFill>
        <p:spPr>
          <a:xfrm>
            <a:off x="1841849" y="4273172"/>
            <a:ext cx="3846540" cy="2124298"/>
          </a:xfrm>
          <a:prstGeom prst="rect">
            <a:avLst/>
          </a:prstGeom>
        </p:spPr>
      </p:pic>
      <p:sp>
        <p:nvSpPr>
          <p:cNvPr id="15" name="TextBox 14">
            <a:extLst>
              <a:ext uri="{FF2B5EF4-FFF2-40B4-BE49-F238E27FC236}">
                <a16:creationId xmlns:a16="http://schemas.microsoft.com/office/drawing/2014/main" id="{5E4B77D4-FC88-4CBD-8520-5B2DF85C1495}"/>
              </a:ext>
            </a:extLst>
          </p:cNvPr>
          <p:cNvSpPr txBox="1"/>
          <p:nvPr/>
        </p:nvSpPr>
        <p:spPr>
          <a:xfrm>
            <a:off x="6096000" y="4251101"/>
            <a:ext cx="4910856" cy="1415772"/>
          </a:xfrm>
          <a:prstGeom prst="rect">
            <a:avLst/>
          </a:prstGeom>
          <a:noFill/>
        </p:spPr>
        <p:txBody>
          <a:bodyPr wrap="square" rtlCol="0">
            <a:spAutoFit/>
          </a:bodyPr>
          <a:lstStyle/>
          <a:p>
            <a:pPr marL="285750" indent="-285750">
              <a:buFont typeface="Wingdings" panose="05000000000000000000" pitchFamily="2" charset="2"/>
              <a:buChar char="ß"/>
            </a:pPr>
            <a:r>
              <a:rPr lang="fr-BE" dirty="0">
                <a:solidFill>
                  <a:schemeClr val="accent6">
                    <a:lumMod val="75000"/>
                  </a:schemeClr>
                </a:solidFill>
                <a:latin typeface="Bahnschrift" panose="020B0502040204020203" pitchFamily="34" charset="0"/>
                <a:sym typeface="Wingdings" panose="05000000000000000000" pitchFamily="2" charset="2"/>
              </a:rPr>
              <a:t>« Galilée devant l’inquisition », </a:t>
            </a:r>
            <a:r>
              <a:rPr lang="lb-LU" dirty="0">
                <a:solidFill>
                  <a:schemeClr val="accent6">
                    <a:lumMod val="75000"/>
                  </a:schemeClr>
                </a:solidFill>
                <a:latin typeface="Bahnschrift" panose="020B0502040204020203" pitchFamily="34" charset="0"/>
              </a:rPr>
              <a:t>Joseph-Nicolas Robert-</a:t>
            </a:r>
            <a:r>
              <a:rPr lang="lb-LU" dirty="0" err="1">
                <a:solidFill>
                  <a:schemeClr val="accent6">
                    <a:lumMod val="75000"/>
                  </a:schemeClr>
                </a:solidFill>
                <a:latin typeface="Bahnschrift" panose="020B0502040204020203" pitchFamily="34" charset="0"/>
              </a:rPr>
              <a:t>Fleury</a:t>
            </a:r>
            <a:r>
              <a:rPr lang="lb-LU" dirty="0">
                <a:solidFill>
                  <a:schemeClr val="accent6">
                    <a:lumMod val="75000"/>
                  </a:schemeClr>
                </a:solidFill>
                <a:latin typeface="Bahnschrift" panose="020B0502040204020203" pitchFamily="34" charset="0"/>
              </a:rPr>
              <a:t>, 1632</a:t>
            </a:r>
          </a:p>
          <a:p>
            <a:pPr marL="285750" indent="-285750">
              <a:buFont typeface="Wingdings" panose="05000000000000000000" pitchFamily="2" charset="2"/>
              <a:buChar char="ß"/>
            </a:pPr>
            <a:endParaRPr lang="en-GB" dirty="0">
              <a:solidFill>
                <a:schemeClr val="accent6">
                  <a:lumMod val="75000"/>
                </a:schemeClr>
              </a:solidFill>
              <a:latin typeface="Bahnschrift" panose="020B0502040204020203" pitchFamily="34" charset="0"/>
            </a:endParaRPr>
          </a:p>
          <a:p>
            <a:pPr algn="just"/>
            <a:r>
              <a:rPr lang="en-GB" sz="1600" dirty="0" err="1">
                <a:solidFill>
                  <a:schemeClr val="accent6">
                    <a:lumMod val="75000"/>
                  </a:schemeClr>
                </a:solidFill>
                <a:latin typeface="Bahnschrift" panose="020B0502040204020203" pitchFamily="34" charset="0"/>
              </a:rPr>
              <a:t>Galilée</a:t>
            </a:r>
            <a:r>
              <a:rPr lang="en-GB" sz="1600" dirty="0">
                <a:solidFill>
                  <a:schemeClr val="accent6">
                    <a:lumMod val="75000"/>
                  </a:schemeClr>
                </a:solidFill>
                <a:latin typeface="Bahnschrift" panose="020B0502040204020203" pitchFamily="34" charset="0"/>
              </a:rPr>
              <a:t> </a:t>
            </a:r>
            <a:r>
              <a:rPr lang="en-GB" sz="1600" dirty="0" err="1">
                <a:solidFill>
                  <a:schemeClr val="accent6">
                    <a:lumMod val="75000"/>
                  </a:schemeClr>
                </a:solidFill>
                <a:latin typeface="Bahnschrift" panose="020B0502040204020203" pitchFamily="34" charset="0"/>
              </a:rPr>
              <a:t>est</a:t>
            </a:r>
            <a:r>
              <a:rPr lang="en-GB" sz="1600" dirty="0">
                <a:solidFill>
                  <a:schemeClr val="accent6">
                    <a:lumMod val="75000"/>
                  </a:schemeClr>
                </a:solidFill>
                <a:latin typeface="Bahnschrift" panose="020B0502040204020203" pitchFamily="34" charset="0"/>
              </a:rPr>
              <a:t> un </a:t>
            </a:r>
            <a:r>
              <a:rPr lang="en-GB" sz="1600" dirty="0" err="1">
                <a:solidFill>
                  <a:schemeClr val="accent6">
                    <a:lumMod val="75000"/>
                  </a:schemeClr>
                </a:solidFill>
                <a:latin typeface="Bahnschrift" panose="020B0502040204020203" pitchFamily="34" charset="0"/>
              </a:rPr>
              <a:t>astronome</a:t>
            </a:r>
            <a:r>
              <a:rPr lang="en-GB" sz="1600" dirty="0">
                <a:solidFill>
                  <a:schemeClr val="accent6">
                    <a:lumMod val="75000"/>
                  </a:schemeClr>
                </a:solidFill>
                <a:latin typeface="Bahnschrift" panose="020B0502040204020203" pitchFamily="34" charset="0"/>
              </a:rPr>
              <a:t> </a:t>
            </a:r>
            <a:r>
              <a:rPr lang="en-GB" sz="1600" dirty="0" err="1">
                <a:solidFill>
                  <a:schemeClr val="accent6">
                    <a:lumMod val="75000"/>
                  </a:schemeClr>
                </a:solidFill>
                <a:latin typeface="Bahnschrift" panose="020B0502040204020203" pitchFamily="34" charset="0"/>
              </a:rPr>
              <a:t>italien</a:t>
            </a:r>
            <a:r>
              <a:rPr lang="en-GB" sz="1600" dirty="0">
                <a:solidFill>
                  <a:schemeClr val="accent6">
                    <a:lumMod val="75000"/>
                  </a:schemeClr>
                </a:solidFill>
                <a:latin typeface="Bahnschrift" panose="020B0502040204020203" pitchFamily="34" charset="0"/>
              </a:rPr>
              <a:t> qui a </a:t>
            </a:r>
            <a:r>
              <a:rPr lang="en-GB" sz="1600" dirty="0" err="1">
                <a:solidFill>
                  <a:schemeClr val="accent6">
                    <a:lumMod val="75000"/>
                  </a:schemeClr>
                </a:solidFill>
                <a:latin typeface="Bahnschrift" panose="020B0502040204020203" pitchFamily="34" charset="0"/>
              </a:rPr>
              <a:t>inventé</a:t>
            </a:r>
            <a:r>
              <a:rPr lang="en-GB" sz="1600" dirty="0">
                <a:solidFill>
                  <a:schemeClr val="accent6">
                    <a:lumMod val="75000"/>
                  </a:schemeClr>
                </a:solidFill>
                <a:latin typeface="Bahnschrift" panose="020B0502040204020203" pitchFamily="34" charset="0"/>
              </a:rPr>
              <a:t> le telescope et </a:t>
            </a:r>
            <a:r>
              <a:rPr lang="en-GB" sz="1600" dirty="0" err="1">
                <a:solidFill>
                  <a:schemeClr val="accent6">
                    <a:lumMod val="75000"/>
                  </a:schemeClr>
                </a:solidFill>
                <a:latin typeface="Bahnschrift" panose="020B0502040204020203" pitchFamily="34" charset="0"/>
              </a:rPr>
              <a:t>défendait</a:t>
            </a:r>
            <a:r>
              <a:rPr lang="en-GB" sz="1600" dirty="0">
                <a:solidFill>
                  <a:schemeClr val="accent6">
                    <a:lumMod val="75000"/>
                  </a:schemeClr>
                </a:solidFill>
                <a:latin typeface="Bahnschrift" panose="020B0502040204020203" pitchFamily="34" charset="0"/>
              </a:rPr>
              <a:t> </a:t>
            </a:r>
            <a:r>
              <a:rPr lang="en-GB" sz="1600" dirty="0" err="1">
                <a:solidFill>
                  <a:schemeClr val="accent6">
                    <a:lumMod val="75000"/>
                  </a:schemeClr>
                </a:solidFill>
                <a:latin typeface="Bahnschrift" panose="020B0502040204020203" pitchFamily="34" charset="0"/>
              </a:rPr>
              <a:t>l’héliocentrisme</a:t>
            </a:r>
            <a:r>
              <a:rPr lang="en-GB" sz="1600" dirty="0">
                <a:solidFill>
                  <a:schemeClr val="accent6">
                    <a:lumMod val="75000"/>
                  </a:schemeClr>
                </a:solidFill>
                <a:latin typeface="Bahnschrift" panose="020B0502040204020203" pitchFamily="34" charset="0"/>
              </a:rPr>
              <a:t>.</a:t>
            </a:r>
            <a:endParaRPr lang="lb-LU" sz="1600" dirty="0">
              <a:solidFill>
                <a:schemeClr val="accent6">
                  <a:lumMod val="75000"/>
                </a:schemeClr>
              </a:solidFill>
              <a:latin typeface="Bahnschrift" panose="020B0502040204020203" pitchFamily="34" charset="0"/>
            </a:endParaRPr>
          </a:p>
        </p:txBody>
      </p:sp>
      <p:pic>
        <p:nvPicPr>
          <p:cNvPr id="16" name="Picture 15">
            <a:extLst>
              <a:ext uri="{FF2B5EF4-FFF2-40B4-BE49-F238E27FC236}">
                <a16:creationId xmlns:a16="http://schemas.microsoft.com/office/drawing/2014/main" id="{6D429590-27EF-4221-A3A3-F7BFC6C639F6}"/>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5184" y="4254961"/>
            <a:ext cx="1170094" cy="1436024"/>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383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duotone>
              <a:schemeClr val="accent5">
                <a:shade val="45000"/>
                <a:satMod val="135000"/>
              </a:schemeClr>
              <a:prstClr val="white"/>
            </a:duotone>
          </a:blip>
          <a:stretch>
            <a:fillRect/>
          </a:stretch>
        </p:blipFill>
        <p:spPr>
          <a:xfrm>
            <a:off x="1681943" y="1233855"/>
            <a:ext cx="3428655" cy="5416327"/>
          </a:xfrm>
          <a:prstGeom prst="rect">
            <a:avLst/>
          </a:prstGeom>
        </p:spPr>
      </p:pic>
      <p:pic>
        <p:nvPicPr>
          <p:cNvPr id="18" name="Picture 17" descr="http://shirta.de/media/catalog/product/cache/1/small_image/295x295/9df78eab33525d08d6e5fb8d27136e95/a/p/apfel-silhouette-d75431868.png"/>
          <p:cNvPicPr/>
          <p:nvPr/>
        </p:nvPicPr>
        <p:blipFill>
          <a:blip r:embed="rId3" cstate="print">
            <a:duotone>
              <a:schemeClr val="accent1">
                <a:shade val="45000"/>
                <a:satMod val="135000"/>
              </a:schemeClr>
              <a:prstClr val="white"/>
            </a:duotone>
          </a:blip>
          <a:srcRect/>
          <a:stretch>
            <a:fillRect/>
          </a:stretch>
        </p:blipFill>
        <p:spPr bwMode="auto">
          <a:xfrm>
            <a:off x="3396269" y="1333312"/>
            <a:ext cx="266700" cy="269875"/>
          </a:xfrm>
          <a:prstGeom prst="rect">
            <a:avLst/>
          </a:prstGeom>
          <a:noFill/>
          <a:ln w="9525">
            <a:noFill/>
            <a:miter lim="800000"/>
            <a:headEnd/>
            <a:tailEnd/>
          </a:ln>
        </p:spPr>
      </p:pic>
      <p:pic>
        <p:nvPicPr>
          <p:cNvPr id="19" name="Picture 18" descr="http://shirta.de/media/catalog/product/cache/1/small_image/295x295/9df78eab33525d08d6e5fb8d27136e95/a/p/apfel-silhouette-d75431868.png"/>
          <p:cNvPicPr/>
          <p:nvPr/>
        </p:nvPicPr>
        <p:blipFill>
          <a:blip r:embed="rId3" cstate="print">
            <a:duotone>
              <a:schemeClr val="accent1">
                <a:shade val="45000"/>
                <a:satMod val="135000"/>
              </a:schemeClr>
              <a:prstClr val="white"/>
            </a:duotone>
          </a:blip>
          <a:srcRect/>
          <a:stretch>
            <a:fillRect/>
          </a:stretch>
        </p:blipFill>
        <p:spPr bwMode="auto">
          <a:xfrm>
            <a:off x="4058634" y="2344554"/>
            <a:ext cx="266700" cy="269875"/>
          </a:xfrm>
          <a:prstGeom prst="rect">
            <a:avLst/>
          </a:prstGeom>
          <a:noFill/>
          <a:ln w="9525">
            <a:noFill/>
            <a:miter lim="800000"/>
            <a:headEnd/>
            <a:tailEnd/>
          </a:ln>
        </p:spPr>
      </p:pic>
      <p:pic>
        <p:nvPicPr>
          <p:cNvPr id="20" name="Picture 19" descr="http://shirta.de/media/catalog/product/cache/1/small_image/295x295/9df78eab33525d08d6e5fb8d27136e95/a/p/apfel-silhouette-d75431868.png"/>
          <p:cNvPicPr/>
          <p:nvPr/>
        </p:nvPicPr>
        <p:blipFill>
          <a:blip r:embed="rId3" cstate="print">
            <a:duotone>
              <a:schemeClr val="accent1">
                <a:shade val="45000"/>
                <a:satMod val="135000"/>
              </a:schemeClr>
              <a:prstClr val="white"/>
            </a:duotone>
          </a:blip>
          <a:srcRect/>
          <a:stretch>
            <a:fillRect/>
          </a:stretch>
        </p:blipFill>
        <p:spPr bwMode="auto">
          <a:xfrm>
            <a:off x="3917172" y="3002456"/>
            <a:ext cx="266700" cy="269875"/>
          </a:xfrm>
          <a:prstGeom prst="rect">
            <a:avLst/>
          </a:prstGeom>
          <a:noFill/>
          <a:ln w="9525">
            <a:noFill/>
            <a:miter lim="800000"/>
            <a:headEnd/>
            <a:tailEnd/>
          </a:ln>
        </p:spPr>
      </p:pic>
      <p:pic>
        <p:nvPicPr>
          <p:cNvPr id="21" name="Picture 20" descr="http://shirta.de/media/catalog/product/cache/1/small_image/295x295/9df78eab33525d08d6e5fb8d27136e95/a/p/apfel-silhouette-d75431868.png"/>
          <p:cNvPicPr/>
          <p:nvPr/>
        </p:nvPicPr>
        <p:blipFill>
          <a:blip r:embed="rId3" cstate="print">
            <a:duotone>
              <a:schemeClr val="accent1">
                <a:shade val="45000"/>
                <a:satMod val="135000"/>
              </a:schemeClr>
              <a:prstClr val="white"/>
            </a:duotone>
          </a:blip>
          <a:srcRect/>
          <a:stretch>
            <a:fillRect/>
          </a:stretch>
        </p:blipFill>
        <p:spPr bwMode="auto">
          <a:xfrm>
            <a:off x="2459761" y="1693998"/>
            <a:ext cx="266700" cy="269875"/>
          </a:xfrm>
          <a:prstGeom prst="rect">
            <a:avLst/>
          </a:prstGeom>
          <a:noFill/>
          <a:ln w="9525">
            <a:noFill/>
            <a:miter lim="800000"/>
            <a:headEnd/>
            <a:tailEnd/>
          </a:ln>
        </p:spPr>
      </p:pic>
      <p:pic>
        <p:nvPicPr>
          <p:cNvPr id="22" name="Picture 21" descr="http://shirta.de/media/catalog/product/cache/1/small_image/295x295/9df78eab33525d08d6e5fb8d27136e95/a/p/apfel-silhouette-d75431868.png"/>
          <p:cNvPicPr/>
          <p:nvPr/>
        </p:nvPicPr>
        <p:blipFill>
          <a:blip r:embed="rId3" cstate="print">
            <a:duotone>
              <a:schemeClr val="accent1">
                <a:shade val="45000"/>
                <a:satMod val="135000"/>
              </a:schemeClr>
              <a:prstClr val="white"/>
            </a:duotone>
          </a:blip>
          <a:srcRect/>
          <a:stretch>
            <a:fillRect/>
          </a:stretch>
        </p:blipFill>
        <p:spPr bwMode="auto">
          <a:xfrm>
            <a:off x="2102082" y="3706250"/>
            <a:ext cx="266700" cy="269875"/>
          </a:xfrm>
          <a:prstGeom prst="rect">
            <a:avLst/>
          </a:prstGeom>
          <a:noFill/>
          <a:ln w="9525">
            <a:noFill/>
            <a:miter lim="800000"/>
            <a:headEnd/>
            <a:tailEnd/>
          </a:ln>
        </p:spPr>
      </p:pic>
      <p:pic>
        <p:nvPicPr>
          <p:cNvPr id="23" name="Picture 22" descr="http://shirta.de/media/catalog/product/cache/1/small_image/295x295/9df78eab33525d08d6e5fb8d27136e95/a/p/apfel-silhouette-d75431868.png"/>
          <p:cNvPicPr/>
          <p:nvPr/>
        </p:nvPicPr>
        <p:blipFill>
          <a:blip r:embed="rId3" cstate="print">
            <a:duotone>
              <a:schemeClr val="accent1">
                <a:shade val="45000"/>
                <a:satMod val="135000"/>
              </a:schemeClr>
              <a:prstClr val="white"/>
            </a:duotone>
          </a:blip>
          <a:srcRect/>
          <a:stretch>
            <a:fillRect/>
          </a:stretch>
        </p:blipFill>
        <p:spPr bwMode="auto">
          <a:xfrm>
            <a:off x="2593111" y="3031026"/>
            <a:ext cx="266700" cy="269875"/>
          </a:xfrm>
          <a:prstGeom prst="rect">
            <a:avLst/>
          </a:prstGeom>
          <a:noFill/>
          <a:ln w="9525">
            <a:noFill/>
            <a:miter lim="800000"/>
            <a:headEnd/>
            <a:tailEnd/>
          </a:ln>
        </p:spPr>
      </p:pic>
      <p:pic>
        <p:nvPicPr>
          <p:cNvPr id="24" name="Picture 23" descr="http://shirta.de/media/catalog/product/cache/1/small_image/295x295/9df78eab33525d08d6e5fb8d27136e95/a/p/apfel-silhouette-d75431868.png"/>
          <p:cNvPicPr/>
          <p:nvPr/>
        </p:nvPicPr>
        <p:blipFill>
          <a:blip r:embed="rId3" cstate="print">
            <a:duotone>
              <a:schemeClr val="accent1">
                <a:shade val="45000"/>
                <a:satMod val="135000"/>
              </a:schemeClr>
              <a:prstClr val="white"/>
            </a:duotone>
          </a:blip>
          <a:srcRect/>
          <a:stretch>
            <a:fillRect/>
          </a:stretch>
        </p:blipFill>
        <p:spPr bwMode="auto">
          <a:xfrm>
            <a:off x="4760770" y="3571313"/>
            <a:ext cx="266700" cy="269875"/>
          </a:xfrm>
          <a:prstGeom prst="rect">
            <a:avLst/>
          </a:prstGeom>
          <a:noFill/>
          <a:ln w="9525">
            <a:noFill/>
            <a:miter lim="800000"/>
            <a:headEnd/>
            <a:tailEnd/>
          </a:ln>
        </p:spPr>
      </p:pic>
      <p:cxnSp>
        <p:nvCxnSpPr>
          <p:cNvPr id="10" name="Straight Connector 9"/>
          <p:cNvCxnSpPr/>
          <p:nvPr/>
        </p:nvCxnSpPr>
        <p:spPr>
          <a:xfrm flipV="1">
            <a:off x="1681942" y="4189616"/>
            <a:ext cx="8778240" cy="8312"/>
          </a:xfrm>
          <a:prstGeom prst="line">
            <a:avLst/>
          </a:prstGeom>
          <a:ln w="12700">
            <a:solidFill>
              <a:srgbClr val="CC7D74"/>
            </a:solidFill>
            <a:prstDash val="dash"/>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flipV="1">
            <a:off x="1681942" y="5526613"/>
            <a:ext cx="8778240" cy="8312"/>
          </a:xfrm>
          <a:prstGeom prst="line">
            <a:avLst/>
          </a:prstGeom>
          <a:ln w="12700">
            <a:solidFill>
              <a:srgbClr val="CC7D74"/>
            </a:solidFill>
            <a:prstDash val="dash"/>
          </a:ln>
        </p:spPr>
        <p:style>
          <a:lnRef idx="1">
            <a:schemeClr val="accent3"/>
          </a:lnRef>
          <a:fillRef idx="0">
            <a:schemeClr val="accent3"/>
          </a:fillRef>
          <a:effectRef idx="0">
            <a:schemeClr val="accent3"/>
          </a:effectRef>
          <a:fontRef idx="minor">
            <a:schemeClr val="tx1"/>
          </a:fontRef>
        </p:style>
      </p:cxnSp>
      <p:sp>
        <p:nvSpPr>
          <p:cNvPr id="26" name="TextBox 25"/>
          <p:cNvSpPr txBox="1"/>
          <p:nvPr/>
        </p:nvSpPr>
        <p:spPr>
          <a:xfrm>
            <a:off x="5110597" y="3376789"/>
            <a:ext cx="5432712" cy="584775"/>
          </a:xfrm>
          <a:prstGeom prst="rect">
            <a:avLst/>
          </a:prstGeom>
          <a:noFill/>
        </p:spPr>
        <p:txBody>
          <a:bodyPr wrap="square" rtlCol="0">
            <a:spAutoFit/>
          </a:bodyPr>
          <a:lstStyle/>
          <a:p>
            <a:r>
              <a:rPr lang="fr-FR" sz="1600" b="1" dirty="0">
                <a:solidFill>
                  <a:schemeClr val="bg1"/>
                </a:solidFill>
                <a:latin typeface="Bahnschrift" panose="020B0502040204020203" pitchFamily="34" charset="0"/>
              </a:rPr>
              <a:t>La médecine </a:t>
            </a:r>
            <a:r>
              <a:rPr lang="fr-FR" sz="1600" dirty="0">
                <a:solidFill>
                  <a:schemeClr val="bg1"/>
                </a:solidFill>
                <a:latin typeface="Bahnschrift" panose="020B0502040204020203" pitchFamily="34" charset="0"/>
              </a:rPr>
              <a:t>a pour objet la prévention et la guérison des maladies</a:t>
            </a:r>
          </a:p>
        </p:txBody>
      </p:sp>
      <p:sp>
        <p:nvSpPr>
          <p:cNvPr id="27" name="TextBox 26"/>
          <p:cNvSpPr txBox="1"/>
          <p:nvPr/>
        </p:nvSpPr>
        <p:spPr>
          <a:xfrm>
            <a:off x="5110597" y="2846359"/>
            <a:ext cx="5432712" cy="338554"/>
          </a:xfrm>
          <a:prstGeom prst="rect">
            <a:avLst/>
          </a:prstGeom>
          <a:noFill/>
        </p:spPr>
        <p:txBody>
          <a:bodyPr wrap="square" rtlCol="0">
            <a:spAutoFit/>
          </a:bodyPr>
          <a:lstStyle/>
          <a:p>
            <a:r>
              <a:rPr lang="fr-FR" sz="1600" b="1" dirty="0">
                <a:solidFill>
                  <a:schemeClr val="bg1"/>
                </a:solidFill>
                <a:latin typeface="Bahnschrift" panose="020B0502040204020203" pitchFamily="34" charset="0"/>
              </a:rPr>
              <a:t>La mécanique </a:t>
            </a:r>
            <a:r>
              <a:rPr lang="fr-FR" sz="1600" dirty="0">
                <a:solidFill>
                  <a:schemeClr val="bg1"/>
                </a:solidFill>
                <a:latin typeface="Bahnschrift" panose="020B0502040204020203" pitchFamily="34" charset="0"/>
              </a:rPr>
              <a:t>a pour objet la domination de la nature</a:t>
            </a:r>
          </a:p>
        </p:txBody>
      </p:sp>
      <p:sp>
        <p:nvSpPr>
          <p:cNvPr id="28" name="TextBox 27"/>
          <p:cNvSpPr txBox="1"/>
          <p:nvPr/>
        </p:nvSpPr>
        <p:spPr>
          <a:xfrm>
            <a:off x="5110597" y="2036232"/>
            <a:ext cx="5432712" cy="584775"/>
          </a:xfrm>
          <a:prstGeom prst="rect">
            <a:avLst/>
          </a:prstGeom>
          <a:noFill/>
        </p:spPr>
        <p:txBody>
          <a:bodyPr wrap="square" rtlCol="0">
            <a:spAutoFit/>
          </a:bodyPr>
          <a:lstStyle/>
          <a:p>
            <a:r>
              <a:rPr lang="fr-FR" sz="1600" b="1" dirty="0">
                <a:solidFill>
                  <a:schemeClr val="bg1"/>
                </a:solidFill>
                <a:latin typeface="Bahnschrift" panose="020B0502040204020203" pitchFamily="34" charset="0"/>
              </a:rPr>
              <a:t>La morale </a:t>
            </a:r>
            <a:r>
              <a:rPr lang="fr-FR" sz="1600" dirty="0">
                <a:solidFill>
                  <a:schemeClr val="bg1"/>
                </a:solidFill>
                <a:latin typeface="Bahnschrift" panose="020B0502040204020203" pitchFamily="34" charset="0"/>
              </a:rPr>
              <a:t>a pour objet le comportement humain et est le couronnement de la connaissance philosophique</a:t>
            </a:r>
          </a:p>
        </p:txBody>
      </p:sp>
      <p:sp>
        <p:nvSpPr>
          <p:cNvPr id="29" name="TextBox 28"/>
          <p:cNvSpPr txBox="1"/>
          <p:nvPr/>
        </p:nvSpPr>
        <p:spPr>
          <a:xfrm>
            <a:off x="5110597" y="4400605"/>
            <a:ext cx="5432712" cy="830997"/>
          </a:xfrm>
          <a:prstGeom prst="rect">
            <a:avLst/>
          </a:prstGeom>
          <a:noFill/>
        </p:spPr>
        <p:txBody>
          <a:bodyPr wrap="square" rtlCol="0">
            <a:spAutoFit/>
          </a:bodyPr>
          <a:lstStyle/>
          <a:p>
            <a:pPr algn="just"/>
            <a:r>
              <a:rPr lang="fr-FR" sz="1600" b="1" dirty="0">
                <a:solidFill>
                  <a:schemeClr val="bg1"/>
                </a:solidFill>
                <a:latin typeface="Bahnschrift" panose="020B0502040204020203" pitchFamily="34" charset="0"/>
              </a:rPr>
              <a:t>La physique </a:t>
            </a:r>
            <a:r>
              <a:rPr lang="fr-FR" sz="1600" dirty="0">
                <a:solidFill>
                  <a:schemeClr val="bg1"/>
                </a:solidFill>
                <a:latin typeface="Bahnschrift" panose="020B0502040204020203" pitchFamily="34" charset="0"/>
              </a:rPr>
              <a:t>a pour objet l’explication des lois ou principes de la nature, elle </a:t>
            </a:r>
            <a:r>
              <a:rPr lang="fr-FR" sz="1600">
                <a:solidFill>
                  <a:schemeClr val="bg1"/>
                </a:solidFill>
                <a:latin typeface="Bahnschrift" panose="020B0502040204020203" pitchFamily="34" charset="0"/>
              </a:rPr>
              <a:t>explique le </a:t>
            </a:r>
            <a:r>
              <a:rPr lang="fr-FR" sz="1600" dirty="0">
                <a:solidFill>
                  <a:schemeClr val="bg1"/>
                </a:solidFill>
                <a:latin typeface="Bahnschrift" panose="020B0502040204020203" pitchFamily="34" charset="0"/>
              </a:rPr>
              <a:t>monde empirique et matériel perçu par les cinq sens</a:t>
            </a:r>
          </a:p>
        </p:txBody>
      </p:sp>
      <p:sp>
        <p:nvSpPr>
          <p:cNvPr id="30" name="TextBox 29"/>
          <p:cNvSpPr txBox="1"/>
          <p:nvPr/>
        </p:nvSpPr>
        <p:spPr>
          <a:xfrm>
            <a:off x="5110597" y="5701421"/>
            <a:ext cx="5432712" cy="830997"/>
          </a:xfrm>
          <a:prstGeom prst="rect">
            <a:avLst/>
          </a:prstGeom>
          <a:noFill/>
        </p:spPr>
        <p:txBody>
          <a:bodyPr wrap="square" rtlCol="0">
            <a:spAutoFit/>
          </a:bodyPr>
          <a:lstStyle/>
          <a:p>
            <a:pPr algn="just"/>
            <a:r>
              <a:rPr lang="fr-FR" sz="1600" b="1" dirty="0">
                <a:solidFill>
                  <a:schemeClr val="bg1"/>
                </a:solidFill>
                <a:latin typeface="Bahnschrift" panose="020B0502040204020203" pitchFamily="34" charset="0"/>
              </a:rPr>
              <a:t>La métaphysique </a:t>
            </a:r>
            <a:r>
              <a:rPr lang="fr-FR" sz="1600" dirty="0">
                <a:solidFill>
                  <a:schemeClr val="bg1"/>
                </a:solidFill>
                <a:latin typeface="Bahnschrift" panose="020B0502040204020203" pitchFamily="34" charset="0"/>
              </a:rPr>
              <a:t>(philosophie première) contient les « principes de la connaissance ». Elle a pour objet les premiers principes.</a:t>
            </a:r>
          </a:p>
        </p:txBody>
      </p:sp>
      <p:sp>
        <p:nvSpPr>
          <p:cNvPr id="31" name="TextBox 30"/>
          <p:cNvSpPr txBox="1"/>
          <p:nvPr/>
        </p:nvSpPr>
        <p:spPr>
          <a:xfrm>
            <a:off x="5110598" y="638104"/>
            <a:ext cx="5349585" cy="1323439"/>
          </a:xfrm>
          <a:prstGeom prst="rect">
            <a:avLst/>
          </a:prstGeom>
          <a:solidFill>
            <a:srgbClr val="CC7D74"/>
          </a:solidFill>
        </p:spPr>
        <p:txBody>
          <a:bodyPr wrap="square" rtlCol="0">
            <a:spAutoFit/>
          </a:bodyPr>
          <a:lstStyle/>
          <a:p>
            <a:r>
              <a:rPr lang="en-GB" sz="1600" b="1" dirty="0"/>
              <a:t>Les fruits </a:t>
            </a:r>
            <a:r>
              <a:rPr lang="fr-BE" sz="1600" dirty="0"/>
              <a:t>représentent les produits consommables et directement utiles à l’homme :</a:t>
            </a:r>
          </a:p>
          <a:p>
            <a:pPr algn="ctr"/>
            <a:r>
              <a:rPr lang="fr-FR" sz="1600" dirty="0"/>
              <a:t>Médecine </a:t>
            </a:r>
            <a:r>
              <a:rPr lang="fr-FR" sz="1600" dirty="0">
                <a:sym typeface="Wingdings" panose="05000000000000000000" pitchFamily="2" charset="2"/>
              </a:rPr>
              <a:t> médicaments</a:t>
            </a:r>
          </a:p>
          <a:p>
            <a:pPr algn="ctr"/>
            <a:r>
              <a:rPr lang="fr-FR" sz="1600" dirty="0">
                <a:sym typeface="Wingdings" panose="05000000000000000000" pitchFamily="2" charset="2"/>
              </a:rPr>
              <a:t>Morale  règles morales</a:t>
            </a:r>
          </a:p>
          <a:p>
            <a:pPr algn="ctr"/>
            <a:r>
              <a:rPr lang="fr-FR" sz="1600" dirty="0">
                <a:sym typeface="Wingdings" panose="05000000000000000000" pitchFamily="2" charset="2"/>
              </a:rPr>
              <a:t>Mécanique  inventions / technologie</a:t>
            </a:r>
            <a:endParaRPr lang="fr-FR" sz="1600" dirty="0"/>
          </a:p>
        </p:txBody>
      </p:sp>
      <p:sp>
        <p:nvSpPr>
          <p:cNvPr id="32" name="Rectangle: Rounded Corners 31">
            <a:extLst>
              <a:ext uri="{FF2B5EF4-FFF2-40B4-BE49-F238E27FC236}">
                <a16:creationId xmlns:a16="http://schemas.microsoft.com/office/drawing/2014/main" id="{F17D7A00-E106-40EF-B0A3-0CCC31B0FEF8}"/>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96E9342-F0CB-42AC-9B34-DD26F89425C6}"/>
              </a:ext>
            </a:extLst>
          </p:cNvPr>
          <p:cNvSpPr txBox="1"/>
          <p:nvPr/>
        </p:nvSpPr>
        <p:spPr>
          <a:xfrm>
            <a:off x="243660" y="174795"/>
            <a:ext cx="2149948" cy="400110"/>
          </a:xfrm>
          <a:prstGeom prst="rect">
            <a:avLst/>
          </a:prstGeom>
          <a:noFill/>
        </p:spPr>
        <p:txBody>
          <a:bodyPr wrap="none" rtlCol="0">
            <a:spAutoFit/>
          </a:bodyPr>
          <a:lstStyle/>
          <a:p>
            <a:r>
              <a:rPr lang="fr-BE" sz="2000" dirty="0">
                <a:latin typeface="Bahnschrift" panose="020B0502040204020203" pitchFamily="34" charset="0"/>
              </a:rPr>
              <a:t>L’arbre cartésien</a:t>
            </a:r>
          </a:p>
        </p:txBody>
      </p:sp>
    </p:spTree>
    <p:extLst>
      <p:ext uri="{BB962C8B-B14F-4D97-AF65-F5344CB8AC3E}">
        <p14:creationId xmlns:p14="http://schemas.microsoft.com/office/powerpoint/2010/main" val="26676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31" name="TextBox 30"/>
          <p:cNvSpPr txBox="1"/>
          <p:nvPr/>
        </p:nvSpPr>
        <p:spPr>
          <a:xfrm>
            <a:off x="1896003" y="1101929"/>
            <a:ext cx="9686397" cy="923330"/>
          </a:xfrm>
          <a:prstGeom prst="rect">
            <a:avLst/>
          </a:prstGeom>
          <a:solidFill>
            <a:srgbClr val="CC7D74"/>
          </a:solidFill>
        </p:spPr>
        <p:txBody>
          <a:bodyPr wrap="square" rtlCol="0">
            <a:spAutoFit/>
          </a:bodyPr>
          <a:lstStyle/>
          <a:p>
            <a:pPr algn="just"/>
            <a:r>
              <a:rPr lang="fr-FR" dirty="0">
                <a:latin typeface="Bahnschrift" panose="020B0502040204020203" pitchFamily="34" charset="0"/>
              </a:rPr>
              <a:t>« Je ne sais si je dois vous entretenir des premières méditations que j'y ai faites; car elles sont si métaphysiques et si peu communes, qu'elles ne seront peut-être pas au goût de tout le monde… »</a:t>
            </a:r>
          </a:p>
        </p:txBody>
      </p:sp>
      <p:sp>
        <p:nvSpPr>
          <p:cNvPr id="32" name="Rectangle: Rounded Corners 31">
            <a:extLst>
              <a:ext uri="{FF2B5EF4-FFF2-40B4-BE49-F238E27FC236}">
                <a16:creationId xmlns:a16="http://schemas.microsoft.com/office/drawing/2014/main" id="{F17D7A00-E106-40EF-B0A3-0CCC31B0FEF8}"/>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96E9342-F0CB-42AC-9B34-DD26F89425C6}"/>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Tree>
    <p:extLst>
      <p:ext uri="{BB962C8B-B14F-4D97-AF65-F5344CB8AC3E}">
        <p14:creationId xmlns:p14="http://schemas.microsoft.com/office/powerpoint/2010/main" val="28005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EBB3DD-CC68-4FCE-84F0-35FFB7178F28}"/>
              </a:ext>
            </a:extLst>
          </p:cNvPr>
          <p:cNvSpPr txBox="1"/>
          <p:nvPr/>
        </p:nvSpPr>
        <p:spPr>
          <a:xfrm>
            <a:off x="528506" y="3104264"/>
            <a:ext cx="10922141" cy="21135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a:solidFill>
                  <a:schemeClr val="accent6">
                    <a:lumMod val="75000"/>
                  </a:schemeClr>
                </a:solidFill>
                <a:latin typeface="Bahnschrift" panose="020B0502040204020203" pitchFamily="34" charset="0"/>
              </a:rPr>
              <a:t>Pour s'assurer de la solidité de nos connaissances, </a:t>
            </a:r>
            <a:r>
              <a:rPr lang="en-US" dirty="0">
                <a:solidFill>
                  <a:schemeClr val="accent6">
                    <a:lumMod val="75000"/>
                  </a:schemeClr>
                </a:solidFill>
                <a:latin typeface="Bahnschrift" panose="020B0502040204020203" pitchFamily="34" charset="0"/>
              </a:rPr>
              <a:t>Descartes applique un </a:t>
            </a:r>
            <a:r>
              <a:rPr lang="en-US" b="1" dirty="0">
                <a:solidFill>
                  <a:schemeClr val="accent6">
                    <a:lumMod val="75000"/>
                  </a:schemeClr>
                </a:solidFill>
                <a:latin typeface="Bahnschrift" panose="020B0502040204020203" pitchFamily="34" charset="0"/>
              </a:rPr>
              <a:t>doute radical et </a:t>
            </a:r>
            <a:r>
              <a:rPr lang="fr-BE" b="1" dirty="0">
                <a:solidFill>
                  <a:schemeClr val="accent6">
                    <a:lumMod val="75000"/>
                  </a:schemeClr>
                </a:solidFill>
                <a:latin typeface="Bahnschrift" panose="020B0502040204020203" pitchFamily="34" charset="0"/>
              </a:rPr>
              <a:t>hyperbolique</a:t>
            </a:r>
            <a:r>
              <a:rPr lang="en-US" b="1" dirty="0">
                <a:solidFill>
                  <a:schemeClr val="accent6">
                    <a:lumMod val="75000"/>
                  </a:schemeClr>
                </a:solidFill>
                <a:latin typeface="Bahnschrift" panose="020B0502040204020203" pitchFamily="34" charset="0"/>
              </a:rPr>
              <a:t> </a:t>
            </a:r>
            <a:r>
              <a:rPr lang="en-US" dirty="0">
                <a:solidFill>
                  <a:schemeClr val="accent6">
                    <a:lumMod val="75000"/>
                  </a:schemeClr>
                </a:solidFill>
                <a:latin typeface="Bahnschrift" panose="020B0502040204020203" pitchFamily="34" charset="0"/>
              </a:rPr>
              <a:t>à </a:t>
            </a:r>
            <a:r>
              <a:rPr lang="en-US" dirty="0" err="1">
                <a:solidFill>
                  <a:schemeClr val="accent6">
                    <a:lumMod val="75000"/>
                  </a:schemeClr>
                </a:solidFill>
                <a:latin typeface="Bahnschrift" panose="020B0502040204020203" pitchFamily="34" charset="0"/>
              </a:rPr>
              <a:t>chaque</a:t>
            </a:r>
            <a:r>
              <a:rPr lang="en-US" dirty="0">
                <a:solidFill>
                  <a:schemeClr val="accent6">
                    <a:lumMod val="75000"/>
                  </a:schemeClr>
                </a:solidFill>
                <a:latin typeface="Bahnschrift" panose="020B0502040204020203" pitchFamily="34" charset="0"/>
              </a:rPr>
              <a:t> chose qui </a:t>
            </a:r>
            <a:r>
              <a:rPr lang="en-US" dirty="0" err="1">
                <a:solidFill>
                  <a:schemeClr val="accent6">
                    <a:lumMod val="75000"/>
                  </a:schemeClr>
                </a:solidFill>
                <a:latin typeface="Bahnschrift" panose="020B0502040204020203" pitchFamily="34" charset="0"/>
              </a:rPr>
              <a:t>pourra</a:t>
            </a:r>
            <a:r>
              <a:rPr lang="en-US" dirty="0">
                <a:solidFill>
                  <a:schemeClr val="accent6">
                    <a:lumMod val="75000"/>
                  </a:schemeClr>
                </a:solidFill>
                <a:latin typeface="Bahnschrift" panose="020B0502040204020203" pitchFamily="34" charset="0"/>
              </a:rPr>
              <a:t> </a:t>
            </a:r>
            <a:r>
              <a:rPr lang="en-US" dirty="0" err="1">
                <a:solidFill>
                  <a:schemeClr val="accent6">
                    <a:lumMod val="75000"/>
                  </a:schemeClr>
                </a:solidFill>
                <a:latin typeface="Bahnschrift" panose="020B0502040204020203" pitchFamily="34" charset="0"/>
              </a:rPr>
              <a:t>présenter</a:t>
            </a:r>
            <a:r>
              <a:rPr lang="en-US" dirty="0">
                <a:solidFill>
                  <a:schemeClr val="accent6">
                    <a:lumMod val="75000"/>
                  </a:schemeClr>
                </a:solidFill>
                <a:latin typeface="Bahnschrift" panose="020B0502040204020203" pitchFamily="34" charset="0"/>
              </a:rPr>
              <a:t> la </a:t>
            </a:r>
            <a:r>
              <a:rPr lang="en-US" dirty="0" err="1">
                <a:solidFill>
                  <a:schemeClr val="accent6">
                    <a:lumMod val="75000"/>
                  </a:schemeClr>
                </a:solidFill>
                <a:latin typeface="Bahnschrift" panose="020B0502040204020203" pitchFamily="34" charset="0"/>
              </a:rPr>
              <a:t>moindre</a:t>
            </a:r>
            <a:r>
              <a:rPr lang="en-US" dirty="0">
                <a:solidFill>
                  <a:schemeClr val="accent6">
                    <a:lumMod val="75000"/>
                  </a:schemeClr>
                </a:solidFill>
                <a:latin typeface="Bahnschrift" panose="020B0502040204020203" pitchFamily="34" charset="0"/>
              </a:rPr>
              <a:t> incertitude. </a:t>
            </a:r>
          </a:p>
          <a:p>
            <a:pPr>
              <a:lnSpc>
                <a:spcPct val="150000"/>
              </a:lnSpc>
            </a:pPr>
            <a:endParaRPr lang="fr-BE" dirty="0">
              <a:solidFill>
                <a:schemeClr val="accent6">
                  <a:lumMod val="75000"/>
                </a:schemeClr>
              </a:solidFill>
              <a:latin typeface="Bahnschrift" panose="020B0502040204020203" pitchFamily="34" charset="0"/>
            </a:endParaRPr>
          </a:p>
          <a:p>
            <a:pPr marL="285750" indent="-285750">
              <a:lnSpc>
                <a:spcPct val="150000"/>
              </a:lnSpc>
              <a:buFont typeface="Arial" panose="020B0604020202020204" pitchFamily="34" charset="0"/>
              <a:buChar char="•"/>
            </a:pPr>
            <a:r>
              <a:rPr lang="en-US" dirty="0">
                <a:solidFill>
                  <a:schemeClr val="accent6">
                    <a:lumMod val="75000"/>
                  </a:schemeClr>
                </a:solidFill>
                <a:latin typeface="Bahnschrift" panose="020B0502040204020203" pitchFamily="34" charset="0"/>
              </a:rPr>
              <a:t>A</a:t>
            </a:r>
            <a:r>
              <a:rPr lang="fr-FR" dirty="0" err="1">
                <a:solidFill>
                  <a:schemeClr val="accent6">
                    <a:lumMod val="75000"/>
                  </a:schemeClr>
                </a:solidFill>
                <a:latin typeface="Bahnschrift" panose="020B0502040204020203" pitchFamily="34" charset="0"/>
              </a:rPr>
              <a:t>insi</a:t>
            </a:r>
            <a:r>
              <a:rPr lang="fr-FR" dirty="0">
                <a:solidFill>
                  <a:schemeClr val="accent6">
                    <a:lumMod val="75000"/>
                  </a:schemeClr>
                </a:solidFill>
                <a:latin typeface="Bahnschrift" panose="020B0502040204020203" pitchFamily="34" charset="0"/>
              </a:rPr>
              <a:t> la </a:t>
            </a:r>
            <a:r>
              <a:rPr lang="fr-FR" b="1" dirty="0">
                <a:solidFill>
                  <a:schemeClr val="accent6">
                    <a:lumMod val="75000"/>
                  </a:schemeClr>
                </a:solidFill>
                <a:latin typeface="Bahnschrift" panose="020B0502040204020203" pitchFamily="34" charset="0"/>
              </a:rPr>
              <a:t>méthode cartésienne </a:t>
            </a:r>
            <a:r>
              <a:rPr lang="fr-FR" dirty="0">
                <a:solidFill>
                  <a:schemeClr val="accent6">
                    <a:lumMod val="75000"/>
                  </a:schemeClr>
                </a:solidFill>
                <a:latin typeface="Bahnschrift" panose="020B0502040204020203" pitchFamily="34" charset="0"/>
              </a:rPr>
              <a:t>commence en réalité par la </a:t>
            </a:r>
            <a:r>
              <a:rPr lang="fr-FR" b="1" dirty="0">
                <a:solidFill>
                  <a:schemeClr val="accent6">
                    <a:lumMod val="75000"/>
                  </a:schemeClr>
                </a:solidFill>
                <a:latin typeface="Bahnschrift" panose="020B0502040204020203" pitchFamily="34" charset="0"/>
              </a:rPr>
              <a:t>mise en doute </a:t>
            </a:r>
            <a:r>
              <a:rPr lang="fr-FR" dirty="0">
                <a:solidFill>
                  <a:schemeClr val="accent6">
                    <a:lumMod val="75000"/>
                  </a:schemeClr>
                </a:solidFill>
                <a:latin typeface="Bahnschrift" panose="020B0502040204020203" pitchFamily="34" charset="0"/>
              </a:rPr>
              <a:t>de toutes les connaissances qui nous semblent assurées.</a:t>
            </a:r>
            <a:endParaRPr lang="LID4096" dirty="0">
              <a:solidFill>
                <a:schemeClr val="accent6">
                  <a:lumMod val="75000"/>
                </a:schemeClr>
              </a:solidFill>
              <a:latin typeface="Bahnschrift" panose="020B0502040204020203" pitchFamily="34" charset="0"/>
            </a:endParaRPr>
          </a:p>
        </p:txBody>
      </p:sp>
      <p:sp>
        <p:nvSpPr>
          <p:cNvPr id="11" name="TextBox 10">
            <a:extLst>
              <a:ext uri="{FF2B5EF4-FFF2-40B4-BE49-F238E27FC236}">
                <a16:creationId xmlns:a16="http://schemas.microsoft.com/office/drawing/2014/main" id="{53AD4176-6195-4F80-913D-BE52904DC5F1}"/>
              </a:ext>
            </a:extLst>
          </p:cNvPr>
          <p:cNvSpPr txBox="1"/>
          <p:nvPr/>
        </p:nvSpPr>
        <p:spPr>
          <a:xfrm>
            <a:off x="2491263" y="5332210"/>
            <a:ext cx="7856638" cy="707886"/>
          </a:xfrm>
          <a:prstGeom prst="rect">
            <a:avLst/>
          </a:prstGeom>
          <a:noFill/>
        </p:spPr>
        <p:txBody>
          <a:bodyPr wrap="none" rtlCol="0">
            <a:spAutoFit/>
          </a:bodyPr>
          <a:lstStyle/>
          <a:p>
            <a:r>
              <a:rPr lang="en-GB" sz="4000" dirty="0">
                <a:solidFill>
                  <a:schemeClr val="accent6">
                    <a:lumMod val="75000"/>
                  </a:schemeClr>
                </a:solidFill>
                <a:latin typeface="Bahnschrift" panose="020B0502040204020203" pitchFamily="34" charset="0"/>
              </a:rPr>
              <a:t>But </a:t>
            </a:r>
            <a:r>
              <a:rPr lang="en-GB" sz="4000" dirty="0">
                <a:solidFill>
                  <a:schemeClr val="accent6">
                    <a:lumMod val="75000"/>
                  </a:schemeClr>
                </a:solidFill>
                <a:latin typeface="Bahnschrift" panose="020B0502040204020203" pitchFamily="34" charset="0"/>
                <a:sym typeface="Wingdings" panose="05000000000000000000" pitchFamily="2" charset="2"/>
              </a:rPr>
              <a:t>= </a:t>
            </a:r>
            <a:r>
              <a:rPr lang="fr-FR" sz="4000" dirty="0">
                <a:solidFill>
                  <a:schemeClr val="accent6">
                    <a:lumMod val="75000"/>
                  </a:schemeClr>
                </a:solidFill>
                <a:latin typeface="Bahnschrift" panose="020B0502040204020203" pitchFamily="34" charset="0"/>
                <a:sym typeface="Wingdings" panose="05000000000000000000" pitchFamily="2" charset="2"/>
              </a:rPr>
              <a:t>trouver</a:t>
            </a:r>
            <a:r>
              <a:rPr lang="en-GB" sz="4000" dirty="0">
                <a:solidFill>
                  <a:schemeClr val="accent6">
                    <a:lumMod val="75000"/>
                  </a:schemeClr>
                </a:solidFill>
                <a:latin typeface="Bahnschrift" panose="020B0502040204020203" pitchFamily="34" charset="0"/>
                <a:sym typeface="Wingdings" panose="05000000000000000000" pitchFamily="2" charset="2"/>
              </a:rPr>
              <a:t> un premier </a:t>
            </a:r>
            <a:r>
              <a:rPr lang="fr-FR" sz="4000" dirty="0">
                <a:solidFill>
                  <a:schemeClr val="accent6">
                    <a:lumMod val="75000"/>
                  </a:schemeClr>
                </a:solidFill>
                <a:latin typeface="Bahnschrift" panose="020B0502040204020203" pitchFamily="34" charset="0"/>
                <a:sym typeface="Wingdings" panose="05000000000000000000" pitchFamily="2" charset="2"/>
              </a:rPr>
              <a:t>principe</a:t>
            </a:r>
            <a:endParaRPr lang="fr-FR" sz="4000" dirty="0">
              <a:solidFill>
                <a:schemeClr val="accent6">
                  <a:lumMod val="75000"/>
                </a:schemeClr>
              </a:solidFill>
              <a:latin typeface="Bahnschrift" panose="020B0502040204020203" pitchFamily="34" charset="0"/>
            </a:endParaRPr>
          </a:p>
        </p:txBody>
      </p:sp>
      <p:sp>
        <p:nvSpPr>
          <p:cNvPr id="12" name="TextBox 11">
            <a:extLst>
              <a:ext uri="{FF2B5EF4-FFF2-40B4-BE49-F238E27FC236}">
                <a16:creationId xmlns:a16="http://schemas.microsoft.com/office/drawing/2014/main" id="{3A926CA7-318A-4ABA-9BF6-CF1E556D14A5}"/>
              </a:ext>
            </a:extLst>
          </p:cNvPr>
          <p:cNvSpPr txBox="1"/>
          <p:nvPr/>
        </p:nvSpPr>
        <p:spPr>
          <a:xfrm>
            <a:off x="485221" y="1324978"/>
            <a:ext cx="11384280" cy="646331"/>
          </a:xfrm>
          <a:prstGeom prst="rect">
            <a:avLst/>
          </a:prstGeom>
          <a:noFill/>
        </p:spPr>
        <p:txBody>
          <a:bodyPr wrap="square">
            <a:spAutoFit/>
          </a:bodyPr>
          <a:lstStyle/>
          <a:p>
            <a:r>
              <a:rPr lang="LID4096" dirty="0">
                <a:solidFill>
                  <a:schemeClr val="accent6">
                    <a:lumMod val="75000"/>
                  </a:schemeClr>
                </a:solidFill>
                <a:latin typeface="Bahnschrift" panose="020B0502040204020203" pitchFamily="34" charset="0"/>
              </a:rPr>
              <a:t>Question 1</a:t>
            </a:r>
            <a:r>
              <a:rPr lang="en-US" dirty="0">
                <a:solidFill>
                  <a:schemeClr val="accent6">
                    <a:lumMod val="75000"/>
                  </a:schemeClr>
                </a:solidFill>
                <a:latin typeface="Bahnschrift" panose="020B0502040204020203" pitchFamily="34" charset="0"/>
              </a:rPr>
              <a:t> :</a:t>
            </a:r>
            <a:r>
              <a:rPr lang="LID4096" dirty="0">
                <a:solidFill>
                  <a:schemeClr val="accent6">
                    <a:lumMod val="75000"/>
                  </a:schemeClr>
                </a:solidFill>
                <a:latin typeface="Bahnschrift" panose="020B0502040204020203" pitchFamily="34" charset="0"/>
              </a:rPr>
              <a:t> Par quelle méthode est-ce que Descartes veut-il trouver le premier principe indubitable de la philosophie ?</a:t>
            </a:r>
          </a:p>
        </p:txBody>
      </p:sp>
      <p:grpSp>
        <p:nvGrpSpPr>
          <p:cNvPr id="13" name="Group 12">
            <a:extLst>
              <a:ext uri="{FF2B5EF4-FFF2-40B4-BE49-F238E27FC236}">
                <a16:creationId xmlns:a16="http://schemas.microsoft.com/office/drawing/2014/main" id="{7FA0941F-9F6D-49A9-9BC0-39DC835135CD}"/>
              </a:ext>
            </a:extLst>
          </p:cNvPr>
          <p:cNvGrpSpPr/>
          <p:nvPr/>
        </p:nvGrpSpPr>
        <p:grpSpPr>
          <a:xfrm>
            <a:off x="196520" y="1651671"/>
            <a:ext cx="11510259" cy="2006365"/>
            <a:chOff x="196520" y="2005054"/>
            <a:chExt cx="11510259" cy="2006365"/>
          </a:xfrm>
        </p:grpSpPr>
        <p:sp>
          <p:nvSpPr>
            <p:cNvPr id="14" name="TextBox 13">
              <a:extLst>
                <a:ext uri="{FF2B5EF4-FFF2-40B4-BE49-F238E27FC236}">
                  <a16:creationId xmlns:a16="http://schemas.microsoft.com/office/drawing/2014/main" id="{E4D2E27D-2C4C-45AD-B446-CDE29162FF85}"/>
                </a:ext>
              </a:extLst>
            </p:cNvPr>
            <p:cNvSpPr txBox="1"/>
            <p:nvPr/>
          </p:nvSpPr>
          <p:spPr>
            <a:xfrm>
              <a:off x="590558" y="2619953"/>
              <a:ext cx="10860089" cy="369332"/>
            </a:xfrm>
            <a:prstGeom prst="rect">
              <a:avLst/>
            </a:prstGeom>
            <a:solidFill>
              <a:schemeClr val="accent6">
                <a:lumMod val="60000"/>
                <a:lumOff val="40000"/>
              </a:schemeClr>
            </a:solidFill>
            <a:ln>
              <a:solidFill>
                <a:schemeClr val="accent6">
                  <a:lumMod val="75000"/>
                </a:schemeClr>
              </a:solidFill>
            </a:ln>
          </p:spPr>
          <p:txBody>
            <a:bodyPr wrap="square" rtlCol="0">
              <a:spAutoFit/>
            </a:bodyPr>
            <a:lstStyle/>
            <a:p>
              <a:pPr algn="just"/>
              <a:r>
                <a:rPr lang="fr-BE" dirty="0">
                  <a:solidFill>
                    <a:schemeClr val="accent6">
                      <a:lumMod val="75000"/>
                    </a:schemeClr>
                  </a:solidFill>
                  <a:latin typeface="Bahnschrift" panose="020B0502040204020203" pitchFamily="34" charset="0"/>
                </a:rPr>
                <a:t>[…] que je rejetasse comme absolument faux tout ce en quoi je pourrais imaginer le moindre doute […]</a:t>
              </a:r>
            </a:p>
          </p:txBody>
        </p:sp>
        <p:sp>
          <p:nvSpPr>
            <p:cNvPr id="15" name="TextBox 14">
              <a:extLst>
                <a:ext uri="{FF2B5EF4-FFF2-40B4-BE49-F238E27FC236}">
                  <a16:creationId xmlns:a16="http://schemas.microsoft.com/office/drawing/2014/main" id="{7FFBD4D3-3A75-4F60-BD25-801B4E7FD020}"/>
                </a:ext>
              </a:extLst>
            </p:cNvPr>
            <p:cNvSpPr txBox="1"/>
            <p:nvPr/>
          </p:nvSpPr>
          <p:spPr>
            <a:xfrm>
              <a:off x="196520" y="2441759"/>
              <a:ext cx="577402" cy="1569660"/>
            </a:xfrm>
            <a:prstGeom prst="rect">
              <a:avLst/>
            </a:prstGeom>
            <a:noFill/>
          </p:spPr>
          <p:txBody>
            <a:bodyPr wrap="none" rtlCol="0">
              <a:spAutoFit/>
            </a:bodyPr>
            <a:lstStyle/>
            <a:p>
              <a:r>
                <a:rPr lang="en-US" sz="9600" dirty="0">
                  <a:solidFill>
                    <a:schemeClr val="accent6">
                      <a:lumMod val="75000"/>
                    </a:schemeClr>
                  </a:solidFill>
                  <a:latin typeface="Bahnschrift" panose="020B0502040204020203" pitchFamily="34" charset="0"/>
                </a:rPr>
                <a:t>“</a:t>
              </a:r>
              <a:endParaRPr lang="LID4096" sz="9600" dirty="0">
                <a:solidFill>
                  <a:schemeClr val="accent6">
                    <a:lumMod val="75000"/>
                  </a:schemeClr>
                </a:solidFill>
                <a:latin typeface="Bahnschrift" panose="020B0502040204020203" pitchFamily="34" charset="0"/>
              </a:endParaRPr>
            </a:p>
          </p:txBody>
        </p:sp>
        <p:sp>
          <p:nvSpPr>
            <p:cNvPr id="16" name="TextBox 15">
              <a:extLst>
                <a:ext uri="{FF2B5EF4-FFF2-40B4-BE49-F238E27FC236}">
                  <a16:creationId xmlns:a16="http://schemas.microsoft.com/office/drawing/2014/main" id="{079493E4-0206-4EBB-9EB2-84356D2AB62F}"/>
                </a:ext>
              </a:extLst>
            </p:cNvPr>
            <p:cNvSpPr txBox="1"/>
            <p:nvPr/>
          </p:nvSpPr>
          <p:spPr>
            <a:xfrm>
              <a:off x="11129377" y="2005054"/>
              <a:ext cx="577402" cy="1569660"/>
            </a:xfrm>
            <a:prstGeom prst="rect">
              <a:avLst/>
            </a:prstGeom>
            <a:noFill/>
          </p:spPr>
          <p:txBody>
            <a:bodyPr wrap="none" rtlCol="0">
              <a:spAutoFit/>
            </a:bodyPr>
            <a:lstStyle/>
            <a:p>
              <a:r>
                <a:rPr lang="en-US" sz="9600" dirty="0">
                  <a:solidFill>
                    <a:schemeClr val="accent6">
                      <a:lumMod val="75000"/>
                    </a:schemeClr>
                  </a:solidFill>
                  <a:latin typeface="Bahnschrift" panose="020B0502040204020203" pitchFamily="34" charset="0"/>
                </a:rPr>
                <a:t>“</a:t>
              </a:r>
              <a:endParaRPr lang="LID4096" sz="9600" dirty="0">
                <a:solidFill>
                  <a:schemeClr val="accent6">
                    <a:lumMod val="75000"/>
                  </a:schemeClr>
                </a:solidFill>
                <a:latin typeface="Bahnschrift" panose="020B0502040204020203" pitchFamily="34" charset="0"/>
              </a:endParaRPr>
            </a:p>
          </p:txBody>
        </p:sp>
        <p:sp>
          <p:nvSpPr>
            <p:cNvPr id="17" name="TextBox 16">
              <a:extLst>
                <a:ext uri="{FF2B5EF4-FFF2-40B4-BE49-F238E27FC236}">
                  <a16:creationId xmlns:a16="http://schemas.microsoft.com/office/drawing/2014/main" id="{E656E1AE-07B5-4720-A7A8-43EC96F79737}"/>
                </a:ext>
              </a:extLst>
            </p:cNvPr>
            <p:cNvSpPr txBox="1"/>
            <p:nvPr/>
          </p:nvSpPr>
          <p:spPr>
            <a:xfrm>
              <a:off x="611466" y="2912667"/>
              <a:ext cx="487634" cy="369332"/>
            </a:xfrm>
            <a:prstGeom prst="rect">
              <a:avLst/>
            </a:prstGeom>
            <a:noFill/>
          </p:spPr>
          <p:txBody>
            <a:bodyPr wrap="none" rtlCol="0">
              <a:spAutoFit/>
            </a:bodyPr>
            <a:lstStyle/>
            <a:p>
              <a:r>
                <a:rPr lang="en-US" dirty="0">
                  <a:solidFill>
                    <a:schemeClr val="accent6">
                      <a:lumMod val="75000"/>
                    </a:schemeClr>
                  </a:solidFill>
                  <a:latin typeface="Bahnschrift" panose="020B0502040204020203" pitchFamily="34" charset="0"/>
                </a:rPr>
                <a:t>l.8.</a:t>
              </a:r>
              <a:endParaRPr lang="LID4096" dirty="0">
                <a:solidFill>
                  <a:schemeClr val="accent6">
                    <a:lumMod val="75000"/>
                  </a:schemeClr>
                </a:solidFill>
                <a:latin typeface="Bahnschrift" panose="020B0502040204020203" pitchFamily="34" charset="0"/>
              </a:endParaRPr>
            </a:p>
          </p:txBody>
        </p:sp>
      </p:grpSp>
      <p:sp>
        <p:nvSpPr>
          <p:cNvPr id="18" name="Rectangle: Rounded Corners 17">
            <a:extLst>
              <a:ext uri="{FF2B5EF4-FFF2-40B4-BE49-F238E27FC236}">
                <a16:creationId xmlns:a16="http://schemas.microsoft.com/office/drawing/2014/main" id="{D2B011F2-88B5-43FA-B919-1000BD052E0D}"/>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C311E52-E745-4F25-950B-3D6BDD05D0AE}"/>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Tree>
    <p:extLst>
      <p:ext uri="{BB962C8B-B14F-4D97-AF65-F5344CB8AC3E}">
        <p14:creationId xmlns:p14="http://schemas.microsoft.com/office/powerpoint/2010/main" val="240108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4C0F18-6050-4BAE-A411-30CFDBE8DCDF}"/>
              </a:ext>
            </a:extLst>
          </p:cNvPr>
          <p:cNvGrpSpPr/>
          <p:nvPr/>
        </p:nvGrpSpPr>
        <p:grpSpPr>
          <a:xfrm>
            <a:off x="157423" y="139847"/>
            <a:ext cx="3830601" cy="2881258"/>
            <a:chOff x="157423" y="139847"/>
            <a:chExt cx="3830601" cy="2881258"/>
          </a:xfrm>
        </p:grpSpPr>
        <p:pic>
          <p:nvPicPr>
            <p:cNvPr id="19" name="Picture 18">
              <a:extLst>
                <a:ext uri="{FF2B5EF4-FFF2-40B4-BE49-F238E27FC236}">
                  <a16:creationId xmlns:a16="http://schemas.microsoft.com/office/drawing/2014/main" id="{02C9F781-A97A-4BBC-91DD-63F9761E0DE1}"/>
                </a:ext>
              </a:extLst>
            </p:cNvPr>
            <p:cNvPicPr>
              <a:picLocks noChangeAspect="1"/>
            </p:cNvPicPr>
            <p:nvPr/>
          </p:nvPicPr>
          <p:blipFill rotWithShape="1">
            <a:blip r:embed="rId2">
              <a:extLst>
                <a:ext uri="{28A0092B-C50C-407E-A947-70E740481C1C}">
                  <a14:useLocalDpi xmlns:a14="http://schemas.microsoft.com/office/drawing/2010/main" val="0"/>
                </a:ext>
              </a:extLst>
            </a:blip>
            <a:srcRect r="3944"/>
            <a:stretch/>
          </p:blipFill>
          <p:spPr>
            <a:xfrm>
              <a:off x="157423" y="139847"/>
              <a:ext cx="3830601" cy="2881258"/>
            </a:xfrm>
            <a:prstGeom prst="rect">
              <a:avLst/>
            </a:prstGeom>
          </p:spPr>
        </p:pic>
        <p:sp>
          <p:nvSpPr>
            <p:cNvPr id="2" name="TextBox 1">
              <a:extLst>
                <a:ext uri="{FF2B5EF4-FFF2-40B4-BE49-F238E27FC236}">
                  <a16:creationId xmlns:a16="http://schemas.microsoft.com/office/drawing/2014/main" id="{9E098985-A88D-4B35-8AD5-DAAF8A926282}"/>
                </a:ext>
              </a:extLst>
            </p:cNvPr>
            <p:cNvSpPr txBox="1"/>
            <p:nvPr/>
          </p:nvSpPr>
          <p:spPr>
            <a:xfrm>
              <a:off x="2338653" y="2589817"/>
              <a:ext cx="1590500" cy="369332"/>
            </a:xfrm>
            <a:prstGeom prst="rect">
              <a:avLst/>
            </a:prstGeom>
            <a:noFill/>
          </p:spPr>
          <p:txBody>
            <a:bodyPr wrap="none" rtlCol="0">
              <a:spAutoFit/>
            </a:bodyPr>
            <a:lstStyle/>
            <a:p>
              <a:r>
                <a:rPr lang="en-US" dirty="0">
                  <a:latin typeface="Bahnschrift" panose="020B0502040204020203" pitchFamily="34" charset="0"/>
                </a:rPr>
                <a:t>MELANESIEN</a:t>
              </a:r>
            </a:p>
          </p:txBody>
        </p:sp>
      </p:grpSp>
      <p:grpSp>
        <p:nvGrpSpPr>
          <p:cNvPr id="5" name="Group 4">
            <a:extLst>
              <a:ext uri="{FF2B5EF4-FFF2-40B4-BE49-F238E27FC236}">
                <a16:creationId xmlns:a16="http://schemas.microsoft.com/office/drawing/2014/main" id="{B11A0274-ECDC-4DAD-A473-97E71A6DBDFE}"/>
              </a:ext>
            </a:extLst>
          </p:cNvPr>
          <p:cNvGrpSpPr/>
          <p:nvPr/>
        </p:nvGrpSpPr>
        <p:grpSpPr>
          <a:xfrm>
            <a:off x="157423" y="3134929"/>
            <a:ext cx="3830601" cy="3535097"/>
            <a:chOff x="157423" y="3134929"/>
            <a:chExt cx="3830601" cy="3535097"/>
          </a:xfrm>
        </p:grpSpPr>
        <p:pic>
          <p:nvPicPr>
            <p:cNvPr id="15" name="Picture 14">
              <a:extLst>
                <a:ext uri="{FF2B5EF4-FFF2-40B4-BE49-F238E27FC236}">
                  <a16:creationId xmlns:a16="http://schemas.microsoft.com/office/drawing/2014/main" id="{FF7DE37C-B2F2-4535-89A3-1105FCF6D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23" y="3134929"/>
              <a:ext cx="3830601" cy="3535097"/>
            </a:xfrm>
            <a:prstGeom prst="rect">
              <a:avLst/>
            </a:prstGeom>
          </p:spPr>
        </p:pic>
        <p:sp>
          <p:nvSpPr>
            <p:cNvPr id="9" name="TextBox 8">
              <a:extLst>
                <a:ext uri="{FF2B5EF4-FFF2-40B4-BE49-F238E27FC236}">
                  <a16:creationId xmlns:a16="http://schemas.microsoft.com/office/drawing/2014/main" id="{B5CD8F9B-4998-4F97-A5D1-9B0B333034E7}"/>
                </a:ext>
              </a:extLst>
            </p:cNvPr>
            <p:cNvSpPr txBox="1"/>
            <p:nvPr/>
          </p:nvSpPr>
          <p:spPr>
            <a:xfrm>
              <a:off x="255198" y="3196294"/>
              <a:ext cx="1133644" cy="369332"/>
            </a:xfrm>
            <a:prstGeom prst="rect">
              <a:avLst/>
            </a:prstGeom>
            <a:noFill/>
          </p:spPr>
          <p:txBody>
            <a:bodyPr wrap="none" rtlCol="0">
              <a:spAutoFit/>
            </a:bodyPr>
            <a:lstStyle/>
            <a:p>
              <a:r>
                <a:rPr lang="en-US" dirty="0">
                  <a:latin typeface="Bahnschrift" panose="020B0502040204020203" pitchFamily="34" charset="0"/>
                </a:rPr>
                <a:t>ARIZONA</a:t>
              </a:r>
            </a:p>
          </p:txBody>
        </p:sp>
      </p:grpSp>
      <p:grpSp>
        <p:nvGrpSpPr>
          <p:cNvPr id="6" name="Group 5">
            <a:extLst>
              <a:ext uri="{FF2B5EF4-FFF2-40B4-BE49-F238E27FC236}">
                <a16:creationId xmlns:a16="http://schemas.microsoft.com/office/drawing/2014/main" id="{11A73484-6729-46F5-82EB-039F1576C448}"/>
              </a:ext>
            </a:extLst>
          </p:cNvPr>
          <p:cNvGrpSpPr/>
          <p:nvPr/>
        </p:nvGrpSpPr>
        <p:grpSpPr>
          <a:xfrm>
            <a:off x="4124137" y="139847"/>
            <a:ext cx="5819468" cy="3879645"/>
            <a:chOff x="4124137" y="139847"/>
            <a:chExt cx="5819468" cy="3879645"/>
          </a:xfrm>
        </p:grpSpPr>
        <p:pic>
          <p:nvPicPr>
            <p:cNvPr id="1026" name="Picture 2" descr="https://b2975788.smushcdn.com/2975788/wp-content/uploads/2018/11/Rite-of-Passage.jpg?lossy=1&amp;strip=1&amp;webp=1">
              <a:extLst>
                <a:ext uri="{FF2B5EF4-FFF2-40B4-BE49-F238E27FC236}">
                  <a16:creationId xmlns:a16="http://schemas.microsoft.com/office/drawing/2014/main" id="{D69D3A0E-B9D7-4728-B2F2-57843E8C1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137" y="139847"/>
              <a:ext cx="5819468" cy="38796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DDE6E8D-93FE-43B0-B86D-337515652C8C}"/>
                </a:ext>
              </a:extLst>
            </p:cNvPr>
            <p:cNvSpPr txBox="1"/>
            <p:nvPr/>
          </p:nvSpPr>
          <p:spPr>
            <a:xfrm>
              <a:off x="8553481" y="187975"/>
              <a:ext cx="1390124" cy="369332"/>
            </a:xfrm>
            <a:prstGeom prst="rect">
              <a:avLst/>
            </a:prstGeom>
            <a:noFill/>
          </p:spPr>
          <p:txBody>
            <a:bodyPr wrap="none" rtlCol="0">
              <a:spAutoFit/>
            </a:bodyPr>
            <a:lstStyle/>
            <a:p>
              <a:r>
                <a:rPr lang="en-US" dirty="0">
                  <a:latin typeface="Bahnschrift" panose="020B0502040204020203" pitchFamily="34" charset="0"/>
                </a:rPr>
                <a:t>AMAZONAS</a:t>
              </a:r>
            </a:p>
          </p:txBody>
        </p:sp>
      </p:grpSp>
      <p:grpSp>
        <p:nvGrpSpPr>
          <p:cNvPr id="7" name="Group 6">
            <a:extLst>
              <a:ext uri="{FF2B5EF4-FFF2-40B4-BE49-F238E27FC236}">
                <a16:creationId xmlns:a16="http://schemas.microsoft.com/office/drawing/2014/main" id="{8AFE9E18-EDBB-4EF5-8946-A19C5630B6A6}"/>
              </a:ext>
            </a:extLst>
          </p:cNvPr>
          <p:cNvGrpSpPr/>
          <p:nvPr/>
        </p:nvGrpSpPr>
        <p:grpSpPr>
          <a:xfrm>
            <a:off x="4124137" y="4178313"/>
            <a:ext cx="4298569" cy="2491713"/>
            <a:chOff x="4124137" y="4178313"/>
            <a:chExt cx="4298569" cy="2491713"/>
          </a:xfrm>
        </p:grpSpPr>
        <p:pic>
          <p:nvPicPr>
            <p:cNvPr id="17" name="Picture 16">
              <a:extLst>
                <a:ext uri="{FF2B5EF4-FFF2-40B4-BE49-F238E27FC236}">
                  <a16:creationId xmlns:a16="http://schemas.microsoft.com/office/drawing/2014/main" id="{DD410200-A621-4DB0-BD64-7A98A81FE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4137" y="4178313"/>
              <a:ext cx="4298569" cy="2491713"/>
            </a:xfrm>
            <a:prstGeom prst="rect">
              <a:avLst/>
            </a:prstGeom>
          </p:spPr>
        </p:pic>
        <p:sp>
          <p:nvSpPr>
            <p:cNvPr id="11" name="TextBox 10">
              <a:extLst>
                <a:ext uri="{FF2B5EF4-FFF2-40B4-BE49-F238E27FC236}">
                  <a16:creationId xmlns:a16="http://schemas.microsoft.com/office/drawing/2014/main" id="{E75098FF-8907-467A-AE65-1E0EF944FAAC}"/>
                </a:ext>
              </a:extLst>
            </p:cNvPr>
            <p:cNvSpPr txBox="1"/>
            <p:nvPr/>
          </p:nvSpPr>
          <p:spPr>
            <a:xfrm>
              <a:off x="4269567" y="4316058"/>
              <a:ext cx="949299" cy="369332"/>
            </a:xfrm>
            <a:prstGeom prst="rect">
              <a:avLst/>
            </a:prstGeom>
            <a:noFill/>
          </p:spPr>
          <p:txBody>
            <a:bodyPr wrap="none" rtlCol="0">
              <a:spAutoFit/>
            </a:bodyPr>
            <a:lstStyle/>
            <a:p>
              <a:r>
                <a:rPr lang="en-US" dirty="0">
                  <a:latin typeface="Bahnschrift" panose="020B0502040204020203" pitchFamily="34" charset="0"/>
                </a:rPr>
                <a:t>ARKTIS</a:t>
              </a:r>
            </a:p>
          </p:txBody>
        </p:sp>
      </p:grpSp>
      <p:grpSp>
        <p:nvGrpSpPr>
          <p:cNvPr id="8" name="Group 7">
            <a:extLst>
              <a:ext uri="{FF2B5EF4-FFF2-40B4-BE49-F238E27FC236}">
                <a16:creationId xmlns:a16="http://schemas.microsoft.com/office/drawing/2014/main" id="{2E5A65D5-E990-42E6-8D73-71B5C4269354}"/>
              </a:ext>
            </a:extLst>
          </p:cNvPr>
          <p:cNvGrpSpPr/>
          <p:nvPr/>
        </p:nvGrpSpPr>
        <p:grpSpPr>
          <a:xfrm>
            <a:off x="8553481" y="4178313"/>
            <a:ext cx="3164550" cy="2101915"/>
            <a:chOff x="8553481" y="4178313"/>
            <a:chExt cx="3164550" cy="2101915"/>
          </a:xfrm>
        </p:grpSpPr>
        <p:pic>
          <p:nvPicPr>
            <p:cNvPr id="3" name="Picture 2" descr="Tā moko - Simple English Wikipedia, the free encyclopedia">
              <a:extLst>
                <a:ext uri="{FF2B5EF4-FFF2-40B4-BE49-F238E27FC236}">
                  <a16:creationId xmlns:a16="http://schemas.microsoft.com/office/drawing/2014/main" id="{240126E0-93F5-49BA-B41D-E97EBBA261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3481" y="4178313"/>
              <a:ext cx="3164550" cy="21019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4EF9FC5-6F0F-4749-BC20-9F9B48AC299F}"/>
                </a:ext>
              </a:extLst>
            </p:cNvPr>
            <p:cNvSpPr txBox="1"/>
            <p:nvPr/>
          </p:nvSpPr>
          <p:spPr>
            <a:xfrm>
              <a:off x="10068220" y="4244735"/>
              <a:ext cx="1649811" cy="369332"/>
            </a:xfrm>
            <a:prstGeom prst="rect">
              <a:avLst/>
            </a:prstGeom>
            <a:noFill/>
          </p:spPr>
          <p:txBody>
            <a:bodyPr wrap="none" rtlCol="0">
              <a:spAutoFit/>
            </a:bodyPr>
            <a:lstStyle/>
            <a:p>
              <a:r>
                <a:rPr lang="en-US" dirty="0">
                  <a:latin typeface="Bahnschrift" panose="020B0502040204020203" pitchFamily="34" charset="0"/>
                </a:rPr>
                <a:t>NEUSEELAND</a:t>
              </a:r>
            </a:p>
          </p:txBody>
        </p:sp>
      </p:grpSp>
      <p:pic>
        <p:nvPicPr>
          <p:cNvPr id="20" name="Picture 6" descr="How to help students perform better on exam day - Kognity">
            <a:extLst>
              <a:ext uri="{FF2B5EF4-FFF2-40B4-BE49-F238E27FC236}">
                <a16:creationId xmlns:a16="http://schemas.microsoft.com/office/drawing/2014/main" id="{74A50BB8-951F-401D-98D2-AA0D22D2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6617" y="372641"/>
            <a:ext cx="9240253" cy="616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38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7B2E13-4053-429D-AC90-93DE4595A1F0}"/>
              </a:ext>
            </a:extLst>
          </p:cNvPr>
          <p:cNvSpPr txBox="1"/>
          <p:nvPr/>
        </p:nvSpPr>
        <p:spPr>
          <a:xfrm>
            <a:off x="485221" y="1411118"/>
            <a:ext cx="10302308" cy="369332"/>
          </a:xfrm>
          <a:prstGeom prst="rect">
            <a:avLst/>
          </a:prstGeom>
          <a:noFill/>
        </p:spPr>
        <p:txBody>
          <a:bodyPr wrap="square">
            <a:spAutoFit/>
          </a:bodyPr>
          <a:lstStyle/>
          <a:p>
            <a:r>
              <a:rPr lang="fr-FR" dirty="0">
                <a:solidFill>
                  <a:schemeClr val="accent6">
                    <a:lumMod val="75000"/>
                  </a:schemeClr>
                </a:solidFill>
                <a:latin typeface="Bahnschrift" panose="020B0502040204020203" pitchFamily="34" charset="0"/>
              </a:rPr>
              <a:t>Question 2 Quelles sont les trois étapes du doute cartésien décrites dans le texte?</a:t>
            </a:r>
            <a:endParaRPr lang="LID4096" dirty="0">
              <a:solidFill>
                <a:schemeClr val="accent6">
                  <a:lumMod val="75000"/>
                </a:schemeClr>
              </a:solidFill>
              <a:latin typeface="Bahnschrift" panose="020B0502040204020203" pitchFamily="34" charset="0"/>
            </a:endParaRPr>
          </a:p>
        </p:txBody>
      </p:sp>
      <p:sp>
        <p:nvSpPr>
          <p:cNvPr id="8" name="Rectangle: Rounded Corners 7">
            <a:extLst>
              <a:ext uri="{FF2B5EF4-FFF2-40B4-BE49-F238E27FC236}">
                <a16:creationId xmlns:a16="http://schemas.microsoft.com/office/drawing/2014/main" id="{F6DACDC9-2391-472C-9564-E80DC40B057B}"/>
              </a:ext>
            </a:extLst>
          </p:cNvPr>
          <p:cNvSpPr/>
          <p:nvPr/>
        </p:nvSpPr>
        <p:spPr>
          <a:xfrm>
            <a:off x="1316179" y="2240903"/>
            <a:ext cx="2168392" cy="896702"/>
          </a:xfrm>
          <a:prstGeom prst="roundRect">
            <a:avLst/>
          </a:prstGeom>
          <a:solidFill>
            <a:schemeClr val="accent6">
              <a:lumMod val="75000"/>
            </a:schemeClr>
          </a:solidFill>
          <a:ln>
            <a:solidFill>
              <a:srgbClr val="8E8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Les </a:t>
            </a:r>
            <a:r>
              <a:rPr lang="en-US" dirty="0" err="1">
                <a:latin typeface="Bahnschrift" panose="020B0502040204020203" pitchFamily="34" charset="0"/>
              </a:rPr>
              <a:t>sens</a:t>
            </a:r>
            <a:endParaRPr lang="LID4096" dirty="0">
              <a:latin typeface="Bahnschrift" panose="020B0502040204020203" pitchFamily="34" charset="0"/>
            </a:endParaRPr>
          </a:p>
        </p:txBody>
      </p:sp>
      <p:sp>
        <p:nvSpPr>
          <p:cNvPr id="9" name="Rectangle: Rounded Corners 8">
            <a:extLst>
              <a:ext uri="{FF2B5EF4-FFF2-40B4-BE49-F238E27FC236}">
                <a16:creationId xmlns:a16="http://schemas.microsoft.com/office/drawing/2014/main" id="{0A4A0ED9-EAD1-4A01-A9B4-A86A8A27A959}"/>
              </a:ext>
            </a:extLst>
          </p:cNvPr>
          <p:cNvSpPr/>
          <p:nvPr/>
        </p:nvSpPr>
        <p:spPr>
          <a:xfrm>
            <a:off x="4719123" y="2240903"/>
            <a:ext cx="2168392" cy="896702"/>
          </a:xfrm>
          <a:prstGeom prst="roundRect">
            <a:avLst/>
          </a:prstGeom>
          <a:solidFill>
            <a:srgbClr val="C98129"/>
          </a:solidFill>
          <a:ln>
            <a:solidFill>
              <a:srgbClr val="8E8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Les </a:t>
            </a:r>
            <a:r>
              <a:rPr lang="en-US" dirty="0" err="1">
                <a:latin typeface="Bahnschrift" panose="020B0502040204020203" pitchFamily="34" charset="0"/>
              </a:rPr>
              <a:t>raisonnements</a:t>
            </a:r>
            <a:endParaRPr lang="LID4096" dirty="0">
              <a:latin typeface="Bahnschrift" panose="020B0502040204020203" pitchFamily="34" charset="0"/>
            </a:endParaRPr>
          </a:p>
        </p:txBody>
      </p:sp>
      <p:sp>
        <p:nvSpPr>
          <p:cNvPr id="11" name="Rectangle: Rounded Corners 10">
            <a:extLst>
              <a:ext uri="{FF2B5EF4-FFF2-40B4-BE49-F238E27FC236}">
                <a16:creationId xmlns:a16="http://schemas.microsoft.com/office/drawing/2014/main" id="{12274C7F-E586-4EF2-B0CE-44BCDE40EF94}"/>
              </a:ext>
            </a:extLst>
          </p:cNvPr>
          <p:cNvSpPr/>
          <p:nvPr/>
        </p:nvSpPr>
        <p:spPr>
          <a:xfrm>
            <a:off x="8122067" y="2240903"/>
            <a:ext cx="2168392" cy="896702"/>
          </a:xfrm>
          <a:prstGeom prst="roundRect">
            <a:avLst/>
          </a:prstGeom>
          <a:solidFill>
            <a:schemeClr val="accent6">
              <a:lumMod val="60000"/>
              <a:lumOff val="40000"/>
            </a:schemeClr>
          </a:solidFill>
          <a:ln>
            <a:solidFill>
              <a:srgbClr val="8E8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hnschrift" panose="020B0502040204020203" pitchFamily="34" charset="0"/>
              </a:rPr>
              <a:t>Le monde </a:t>
            </a:r>
            <a:r>
              <a:rPr lang="en-US" dirty="0" err="1">
                <a:latin typeface="Bahnschrift" panose="020B0502040204020203" pitchFamily="34" charset="0"/>
              </a:rPr>
              <a:t>extérieur</a:t>
            </a:r>
            <a:endParaRPr lang="LID4096" dirty="0">
              <a:latin typeface="Bahnschrift" panose="020B0502040204020203" pitchFamily="34" charset="0"/>
            </a:endParaRPr>
          </a:p>
        </p:txBody>
      </p:sp>
      <p:sp>
        <p:nvSpPr>
          <p:cNvPr id="12" name="Arrow: Right 11">
            <a:extLst>
              <a:ext uri="{FF2B5EF4-FFF2-40B4-BE49-F238E27FC236}">
                <a16:creationId xmlns:a16="http://schemas.microsoft.com/office/drawing/2014/main" id="{C28F0CE1-C4E2-49EE-83D9-3A56E8B686D1}"/>
              </a:ext>
            </a:extLst>
          </p:cNvPr>
          <p:cNvSpPr/>
          <p:nvPr/>
        </p:nvSpPr>
        <p:spPr>
          <a:xfrm>
            <a:off x="3739036" y="2504588"/>
            <a:ext cx="725621" cy="36933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Arrow: Right 12">
            <a:extLst>
              <a:ext uri="{FF2B5EF4-FFF2-40B4-BE49-F238E27FC236}">
                <a16:creationId xmlns:a16="http://schemas.microsoft.com/office/drawing/2014/main" id="{CC2DB5D0-99A3-4504-B175-D2026DDA339E}"/>
              </a:ext>
            </a:extLst>
          </p:cNvPr>
          <p:cNvSpPr/>
          <p:nvPr/>
        </p:nvSpPr>
        <p:spPr>
          <a:xfrm>
            <a:off x="7141980" y="2500474"/>
            <a:ext cx="725621" cy="369332"/>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TextBox 13">
            <a:extLst>
              <a:ext uri="{FF2B5EF4-FFF2-40B4-BE49-F238E27FC236}">
                <a16:creationId xmlns:a16="http://schemas.microsoft.com/office/drawing/2014/main" id="{273DC843-ACF9-4B5E-85F6-8B853FBB8139}"/>
              </a:ext>
            </a:extLst>
          </p:cNvPr>
          <p:cNvSpPr txBox="1"/>
          <p:nvPr/>
        </p:nvSpPr>
        <p:spPr>
          <a:xfrm>
            <a:off x="1316180" y="3300321"/>
            <a:ext cx="2168391" cy="1477328"/>
          </a:xfrm>
          <a:prstGeom prst="rect">
            <a:avLst/>
          </a:prstGeom>
          <a:noFill/>
        </p:spPr>
        <p:txBody>
          <a:bodyPr wrap="square" rtlCol="0">
            <a:spAutoFit/>
          </a:bodyPr>
          <a:lstStyle/>
          <a:p>
            <a:r>
              <a:rPr lang="fr-FR" dirty="0">
                <a:solidFill>
                  <a:schemeClr val="accent6">
                    <a:lumMod val="75000"/>
                  </a:schemeClr>
                </a:solidFill>
                <a:latin typeface="Bahnschrift" panose="020B0502040204020203" pitchFamily="34" charset="0"/>
              </a:rPr>
              <a:t>Nos sens nous trompent parfois, il est donc possible qu’ils nous trompent toujours.</a:t>
            </a:r>
            <a:endParaRPr lang="LID4096" dirty="0">
              <a:solidFill>
                <a:schemeClr val="accent6">
                  <a:lumMod val="75000"/>
                </a:schemeClr>
              </a:solidFill>
              <a:latin typeface="Bahnschrift" panose="020B0502040204020203" pitchFamily="34" charset="0"/>
            </a:endParaRPr>
          </a:p>
        </p:txBody>
      </p:sp>
      <p:sp>
        <p:nvSpPr>
          <p:cNvPr id="15" name="TextBox 14">
            <a:extLst>
              <a:ext uri="{FF2B5EF4-FFF2-40B4-BE49-F238E27FC236}">
                <a16:creationId xmlns:a16="http://schemas.microsoft.com/office/drawing/2014/main" id="{05BFC991-E5E2-4D35-87FF-F3870F8FE024}"/>
              </a:ext>
            </a:extLst>
          </p:cNvPr>
          <p:cNvSpPr txBox="1"/>
          <p:nvPr/>
        </p:nvSpPr>
        <p:spPr>
          <a:xfrm>
            <a:off x="4719124" y="3300321"/>
            <a:ext cx="2168391" cy="2585323"/>
          </a:xfrm>
          <a:prstGeom prst="rect">
            <a:avLst/>
          </a:prstGeom>
          <a:noFill/>
        </p:spPr>
        <p:txBody>
          <a:bodyPr wrap="square" rtlCol="0">
            <a:spAutoFit/>
          </a:bodyPr>
          <a:lstStyle/>
          <a:p>
            <a:r>
              <a:rPr lang="fr-FR" dirty="0">
                <a:solidFill>
                  <a:schemeClr val="accent6">
                    <a:lumMod val="75000"/>
                  </a:schemeClr>
                </a:solidFill>
                <a:latin typeface="Bahnschrift" panose="020B0502040204020203" pitchFamily="34" charset="0"/>
              </a:rPr>
              <a:t>Même nos raisonnements les plus simples peuvent nous tromper, il n’y a donc pas de garantie que nos raisonnements soient correctes.</a:t>
            </a:r>
            <a:endParaRPr lang="LID4096" dirty="0">
              <a:solidFill>
                <a:schemeClr val="accent6">
                  <a:lumMod val="75000"/>
                </a:schemeClr>
              </a:solidFill>
              <a:latin typeface="Bahnschrift" panose="020B0502040204020203" pitchFamily="34" charset="0"/>
            </a:endParaRPr>
          </a:p>
        </p:txBody>
      </p:sp>
      <p:sp>
        <p:nvSpPr>
          <p:cNvPr id="16" name="TextBox 15">
            <a:extLst>
              <a:ext uri="{FF2B5EF4-FFF2-40B4-BE49-F238E27FC236}">
                <a16:creationId xmlns:a16="http://schemas.microsoft.com/office/drawing/2014/main" id="{08AB1481-B00B-4893-861D-3607CCF2897C}"/>
              </a:ext>
            </a:extLst>
          </p:cNvPr>
          <p:cNvSpPr txBox="1"/>
          <p:nvPr/>
        </p:nvSpPr>
        <p:spPr>
          <a:xfrm>
            <a:off x="8181062" y="3300321"/>
            <a:ext cx="2168391" cy="1754326"/>
          </a:xfrm>
          <a:prstGeom prst="rect">
            <a:avLst/>
          </a:prstGeom>
          <a:noFill/>
        </p:spPr>
        <p:txBody>
          <a:bodyPr wrap="square" rtlCol="0">
            <a:spAutoFit/>
          </a:bodyPr>
          <a:lstStyle/>
          <a:p>
            <a:r>
              <a:rPr lang="fr-FR" dirty="0">
                <a:solidFill>
                  <a:schemeClr val="accent6">
                    <a:lumMod val="75000"/>
                  </a:schemeClr>
                </a:solidFill>
                <a:latin typeface="Bahnschrift" panose="020B0502040204020203" pitchFamily="34" charset="0"/>
              </a:rPr>
              <a:t>Argument du rêve: </a:t>
            </a:r>
          </a:p>
          <a:p>
            <a:endParaRPr lang="fr-FR" dirty="0">
              <a:solidFill>
                <a:schemeClr val="accent6">
                  <a:lumMod val="75000"/>
                </a:schemeClr>
              </a:solidFill>
              <a:latin typeface="Bahnschrift" panose="020B0502040204020203" pitchFamily="34" charset="0"/>
            </a:endParaRPr>
          </a:p>
          <a:p>
            <a:r>
              <a:rPr lang="fr-FR" dirty="0">
                <a:solidFill>
                  <a:schemeClr val="accent6">
                    <a:lumMod val="75000"/>
                  </a:schemeClr>
                </a:solidFill>
                <a:latin typeface="Bahnschrift" panose="020B0502040204020203" pitchFamily="34" charset="0"/>
              </a:rPr>
              <a:t>Parfois on ne peut pas faire la différence entre rêve et réalité.</a:t>
            </a:r>
            <a:endParaRPr lang="LID4096" dirty="0">
              <a:solidFill>
                <a:schemeClr val="accent6">
                  <a:lumMod val="75000"/>
                </a:schemeClr>
              </a:solidFill>
              <a:latin typeface="Bahnschrift" panose="020B0502040204020203" pitchFamily="34" charset="0"/>
            </a:endParaRPr>
          </a:p>
        </p:txBody>
      </p:sp>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Tree>
    <p:extLst>
      <p:ext uri="{BB962C8B-B14F-4D97-AF65-F5344CB8AC3E}">
        <p14:creationId xmlns:p14="http://schemas.microsoft.com/office/powerpoint/2010/main" val="410350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pic>
        <p:nvPicPr>
          <p:cNvPr id="25" name="Picture 24">
            <a:extLst>
              <a:ext uri="{FF2B5EF4-FFF2-40B4-BE49-F238E27FC236}">
                <a16:creationId xmlns:a16="http://schemas.microsoft.com/office/drawing/2014/main" id="{EE465E06-43C1-4962-B942-3086552E40C0}"/>
              </a:ext>
            </a:extLst>
          </p:cNvPr>
          <p:cNvPicPr>
            <a:picLocks noChangeAspect="1"/>
          </p:cNvPicPr>
          <p:nvPr/>
        </p:nvPicPr>
        <p:blipFill rotWithShape="1">
          <a:blip r:embed="rId2">
            <a:extLst>
              <a:ext uri="{28A0092B-C50C-407E-A947-70E740481C1C}">
                <a14:useLocalDpi xmlns:a14="http://schemas.microsoft.com/office/drawing/2010/main" val="0"/>
              </a:ext>
            </a:extLst>
          </a:blip>
          <a:srcRect l="16405" t="8397" r="16167" b="7631"/>
          <a:stretch/>
        </p:blipFill>
        <p:spPr>
          <a:xfrm>
            <a:off x="528506" y="1864491"/>
            <a:ext cx="3408981" cy="4245387"/>
          </a:xfrm>
          <a:prstGeom prst="rect">
            <a:avLst/>
          </a:prstGeom>
        </p:spPr>
      </p:pic>
      <p:pic>
        <p:nvPicPr>
          <p:cNvPr id="26" name="Picture 25">
            <a:extLst>
              <a:ext uri="{FF2B5EF4-FFF2-40B4-BE49-F238E27FC236}">
                <a16:creationId xmlns:a16="http://schemas.microsoft.com/office/drawing/2014/main" id="{FA764CFD-F077-4606-BD8C-04B68128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547" y="1864490"/>
            <a:ext cx="7260449" cy="4245383"/>
          </a:xfrm>
          <a:prstGeom prst="rect">
            <a:avLst/>
          </a:prstGeom>
        </p:spPr>
      </p:pic>
      <p:pic>
        <p:nvPicPr>
          <p:cNvPr id="27" name="Picture 26">
            <a:extLst>
              <a:ext uri="{FF2B5EF4-FFF2-40B4-BE49-F238E27FC236}">
                <a16:creationId xmlns:a16="http://schemas.microsoft.com/office/drawing/2014/main" id="{0CBAD4C2-A90E-4BAD-83F8-93BAB5BEEC70}"/>
              </a:ext>
            </a:extLst>
          </p:cNvPr>
          <p:cNvPicPr>
            <a:picLocks noChangeAspect="1"/>
          </p:cNvPicPr>
          <p:nvPr/>
        </p:nvPicPr>
        <p:blipFill rotWithShape="1">
          <a:blip r:embed="rId4">
            <a:extLst>
              <a:ext uri="{28A0092B-C50C-407E-A947-70E740481C1C}">
                <a14:useLocalDpi xmlns:a14="http://schemas.microsoft.com/office/drawing/2010/main" val="0"/>
              </a:ext>
            </a:extLst>
          </a:blip>
          <a:srcRect l="2727" t="20314" r="2437" b="16061"/>
          <a:stretch/>
        </p:blipFill>
        <p:spPr>
          <a:xfrm>
            <a:off x="4277546" y="1864490"/>
            <a:ext cx="7260447" cy="4245382"/>
          </a:xfrm>
          <a:prstGeom prst="rect">
            <a:avLst/>
          </a:prstGeom>
        </p:spPr>
      </p:pic>
      <p:pic>
        <p:nvPicPr>
          <p:cNvPr id="28" name="Picture 27">
            <a:extLst>
              <a:ext uri="{FF2B5EF4-FFF2-40B4-BE49-F238E27FC236}">
                <a16:creationId xmlns:a16="http://schemas.microsoft.com/office/drawing/2014/main" id="{B3FB59AD-3273-43B7-9CCA-D77126723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543" y="1864489"/>
            <a:ext cx="7260456" cy="4245387"/>
          </a:xfrm>
          <a:prstGeom prst="rect">
            <a:avLst/>
          </a:prstGeom>
        </p:spPr>
      </p:pic>
      <p:cxnSp>
        <p:nvCxnSpPr>
          <p:cNvPr id="29" name="Straight Connector 28">
            <a:extLst>
              <a:ext uri="{FF2B5EF4-FFF2-40B4-BE49-F238E27FC236}">
                <a16:creationId xmlns:a16="http://schemas.microsoft.com/office/drawing/2014/main" id="{FA2820C6-43DF-4AA7-A059-2B1E0604F24E}"/>
              </a:ext>
            </a:extLst>
          </p:cNvPr>
          <p:cNvCxnSpPr>
            <a:cxnSpLocks/>
          </p:cNvCxnSpPr>
          <p:nvPr/>
        </p:nvCxnSpPr>
        <p:spPr>
          <a:xfrm flipV="1">
            <a:off x="4077459" y="2762829"/>
            <a:ext cx="758603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B0A6A9-C5CF-4DF5-B174-17A6F2996F2F}"/>
              </a:ext>
            </a:extLst>
          </p:cNvPr>
          <p:cNvCxnSpPr>
            <a:cxnSpLocks/>
          </p:cNvCxnSpPr>
          <p:nvPr/>
        </p:nvCxnSpPr>
        <p:spPr>
          <a:xfrm flipV="1">
            <a:off x="4078050" y="3202433"/>
            <a:ext cx="7585444"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A05B58-F9BD-4008-A481-50977610F39D}"/>
              </a:ext>
            </a:extLst>
          </p:cNvPr>
          <p:cNvSpPr/>
          <p:nvPr/>
        </p:nvSpPr>
        <p:spPr>
          <a:xfrm>
            <a:off x="528506" y="952192"/>
            <a:ext cx="3575018" cy="461665"/>
          </a:xfrm>
          <a:prstGeom prst="rect">
            <a:avLst/>
          </a:prstGeom>
        </p:spPr>
        <p:txBody>
          <a:bodyPr wrap="none">
            <a:spAutoFit/>
          </a:bodyPr>
          <a:lstStyle/>
          <a:p>
            <a:r>
              <a:rPr lang="en-US" sz="2400" b="1" dirty="0">
                <a:solidFill>
                  <a:srgbClr val="CC7D74"/>
                </a:solidFill>
                <a:latin typeface="Bahnschrift" panose="020B0502040204020203" pitchFamily="34" charset="0"/>
              </a:rPr>
              <a:t>Nos </a:t>
            </a:r>
            <a:r>
              <a:rPr lang="en-US" sz="2400" b="1" dirty="0" err="1">
                <a:solidFill>
                  <a:srgbClr val="CC7D74"/>
                </a:solidFill>
                <a:latin typeface="Bahnschrift" panose="020B0502040204020203" pitchFamily="34" charset="0"/>
              </a:rPr>
              <a:t>sens</a:t>
            </a:r>
            <a:r>
              <a:rPr lang="en-US" sz="2400" b="1" dirty="0">
                <a:solidFill>
                  <a:srgbClr val="CC7D74"/>
                </a:solidFill>
                <a:latin typeface="Bahnschrift" panose="020B0502040204020203" pitchFamily="34" charset="0"/>
              </a:rPr>
              <a:t> nous </a:t>
            </a:r>
            <a:r>
              <a:rPr lang="en-US" sz="2400" b="1" dirty="0" err="1">
                <a:solidFill>
                  <a:srgbClr val="CC7D74"/>
                </a:solidFill>
                <a:latin typeface="Bahnschrift" panose="020B0502040204020203" pitchFamily="34" charset="0"/>
              </a:rPr>
              <a:t>trompent</a:t>
            </a:r>
            <a:endParaRPr lang="en-US" sz="2400" b="1" dirty="0">
              <a:solidFill>
                <a:srgbClr val="CC7D74"/>
              </a:solidFill>
            </a:endParaRPr>
          </a:p>
        </p:txBody>
      </p:sp>
    </p:spTree>
    <p:extLst>
      <p:ext uri="{BB962C8B-B14F-4D97-AF65-F5344CB8AC3E}">
        <p14:creationId xmlns:p14="http://schemas.microsoft.com/office/powerpoint/2010/main" val="147700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2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2" name="Rectangle 1">
            <a:extLst>
              <a:ext uri="{FF2B5EF4-FFF2-40B4-BE49-F238E27FC236}">
                <a16:creationId xmlns:a16="http://schemas.microsoft.com/office/drawing/2014/main" id="{C7A05B58-F9BD-4008-A481-50977610F39D}"/>
              </a:ext>
            </a:extLst>
          </p:cNvPr>
          <p:cNvSpPr/>
          <p:nvPr/>
        </p:nvSpPr>
        <p:spPr>
          <a:xfrm>
            <a:off x="528506" y="952192"/>
            <a:ext cx="3575018" cy="461665"/>
          </a:xfrm>
          <a:prstGeom prst="rect">
            <a:avLst/>
          </a:prstGeom>
        </p:spPr>
        <p:txBody>
          <a:bodyPr wrap="none">
            <a:spAutoFit/>
          </a:bodyPr>
          <a:lstStyle/>
          <a:p>
            <a:r>
              <a:rPr lang="en-US" sz="2400" b="1" dirty="0">
                <a:solidFill>
                  <a:srgbClr val="CC7D74"/>
                </a:solidFill>
                <a:latin typeface="Bahnschrift" panose="020B0502040204020203" pitchFamily="34" charset="0"/>
              </a:rPr>
              <a:t>Nos </a:t>
            </a:r>
            <a:r>
              <a:rPr lang="en-US" sz="2400" b="1" dirty="0" err="1">
                <a:solidFill>
                  <a:srgbClr val="CC7D74"/>
                </a:solidFill>
                <a:latin typeface="Bahnschrift" panose="020B0502040204020203" pitchFamily="34" charset="0"/>
              </a:rPr>
              <a:t>sens</a:t>
            </a:r>
            <a:r>
              <a:rPr lang="en-US" sz="2400" b="1" dirty="0">
                <a:solidFill>
                  <a:srgbClr val="CC7D74"/>
                </a:solidFill>
                <a:latin typeface="Bahnschrift" panose="020B0502040204020203" pitchFamily="34" charset="0"/>
              </a:rPr>
              <a:t> nous </a:t>
            </a:r>
            <a:r>
              <a:rPr lang="en-US" sz="2400" b="1" dirty="0" err="1">
                <a:solidFill>
                  <a:srgbClr val="CC7D74"/>
                </a:solidFill>
                <a:latin typeface="Bahnschrift" panose="020B0502040204020203" pitchFamily="34" charset="0"/>
              </a:rPr>
              <a:t>trompent</a:t>
            </a:r>
            <a:endParaRPr lang="en-US" sz="2400" b="1" dirty="0">
              <a:solidFill>
                <a:srgbClr val="CC7D74"/>
              </a:solidFill>
            </a:endParaRPr>
          </a:p>
        </p:txBody>
      </p:sp>
      <p:pic>
        <p:nvPicPr>
          <p:cNvPr id="11" name="Can You Trust Your Ears (Audio Illusions)">
            <a:hlinkClick r:id="" action="ppaction://media"/>
            <a:extLst>
              <a:ext uri="{FF2B5EF4-FFF2-40B4-BE49-F238E27FC236}">
                <a16:creationId xmlns:a16="http://schemas.microsoft.com/office/drawing/2014/main" id="{ABF9E12C-65D5-4A59-808D-2153BCAC6A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1373" y="1668151"/>
            <a:ext cx="9409253" cy="4808149"/>
          </a:xfrm>
          <a:prstGeom prst="rect">
            <a:avLst/>
          </a:prstGeom>
        </p:spPr>
      </p:pic>
    </p:spTree>
    <p:extLst>
      <p:ext uri="{BB962C8B-B14F-4D97-AF65-F5344CB8AC3E}">
        <p14:creationId xmlns:p14="http://schemas.microsoft.com/office/powerpoint/2010/main" val="985386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2" name="Rectangle 1">
            <a:extLst>
              <a:ext uri="{FF2B5EF4-FFF2-40B4-BE49-F238E27FC236}">
                <a16:creationId xmlns:a16="http://schemas.microsoft.com/office/drawing/2014/main" id="{C7A05B58-F9BD-4008-A481-50977610F39D}"/>
              </a:ext>
            </a:extLst>
          </p:cNvPr>
          <p:cNvSpPr/>
          <p:nvPr/>
        </p:nvSpPr>
        <p:spPr>
          <a:xfrm>
            <a:off x="528506" y="952192"/>
            <a:ext cx="3575018" cy="461665"/>
          </a:xfrm>
          <a:prstGeom prst="rect">
            <a:avLst/>
          </a:prstGeom>
        </p:spPr>
        <p:txBody>
          <a:bodyPr wrap="none">
            <a:spAutoFit/>
          </a:bodyPr>
          <a:lstStyle/>
          <a:p>
            <a:r>
              <a:rPr lang="en-US" sz="2400" b="1" dirty="0">
                <a:solidFill>
                  <a:srgbClr val="CC7D74"/>
                </a:solidFill>
                <a:latin typeface="Bahnschrift" panose="020B0502040204020203" pitchFamily="34" charset="0"/>
              </a:rPr>
              <a:t>Nos </a:t>
            </a:r>
            <a:r>
              <a:rPr lang="en-US" sz="2400" b="1" dirty="0" err="1">
                <a:solidFill>
                  <a:srgbClr val="CC7D74"/>
                </a:solidFill>
                <a:latin typeface="Bahnschrift" panose="020B0502040204020203" pitchFamily="34" charset="0"/>
              </a:rPr>
              <a:t>sens</a:t>
            </a:r>
            <a:r>
              <a:rPr lang="en-US" sz="2400" b="1" dirty="0">
                <a:solidFill>
                  <a:srgbClr val="CC7D74"/>
                </a:solidFill>
                <a:latin typeface="Bahnschrift" panose="020B0502040204020203" pitchFamily="34" charset="0"/>
              </a:rPr>
              <a:t> nous </a:t>
            </a:r>
            <a:r>
              <a:rPr lang="en-US" sz="2400" b="1" dirty="0" err="1">
                <a:solidFill>
                  <a:srgbClr val="CC7D74"/>
                </a:solidFill>
                <a:latin typeface="Bahnschrift" panose="020B0502040204020203" pitchFamily="34" charset="0"/>
              </a:rPr>
              <a:t>trompent</a:t>
            </a:r>
            <a:endParaRPr lang="en-US" sz="2400" b="1" dirty="0">
              <a:solidFill>
                <a:srgbClr val="CC7D74"/>
              </a:solidFill>
            </a:endParaRPr>
          </a:p>
        </p:txBody>
      </p:sp>
      <p:pic>
        <p:nvPicPr>
          <p:cNvPr id="6" name="Picture 5">
            <a:extLst>
              <a:ext uri="{FF2B5EF4-FFF2-40B4-BE49-F238E27FC236}">
                <a16:creationId xmlns:a16="http://schemas.microsoft.com/office/drawing/2014/main" id="{2880AAF8-5A76-4CE4-AACA-5A877D6F114B}"/>
              </a:ext>
            </a:extLst>
          </p:cNvPr>
          <p:cNvPicPr>
            <a:picLocks noChangeAspect="1"/>
          </p:cNvPicPr>
          <p:nvPr/>
        </p:nvPicPr>
        <p:blipFill>
          <a:blip r:embed="rId2"/>
          <a:stretch>
            <a:fillRect/>
          </a:stretch>
        </p:blipFill>
        <p:spPr>
          <a:xfrm>
            <a:off x="2798287" y="1704416"/>
            <a:ext cx="6595426" cy="49465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9373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8" name="TextBox 7">
            <a:extLst>
              <a:ext uri="{FF2B5EF4-FFF2-40B4-BE49-F238E27FC236}">
                <a16:creationId xmlns:a16="http://schemas.microsoft.com/office/drawing/2014/main" id="{887BEB95-9C01-483F-8BC9-A34596098AB3}"/>
              </a:ext>
            </a:extLst>
          </p:cNvPr>
          <p:cNvSpPr txBox="1"/>
          <p:nvPr/>
        </p:nvSpPr>
        <p:spPr>
          <a:xfrm>
            <a:off x="243660" y="944557"/>
            <a:ext cx="5562741" cy="461665"/>
          </a:xfrm>
          <a:prstGeom prst="rect">
            <a:avLst/>
          </a:prstGeom>
          <a:noFill/>
        </p:spPr>
        <p:txBody>
          <a:bodyPr wrap="none" rtlCol="0">
            <a:spAutoFit/>
          </a:bodyPr>
          <a:lstStyle/>
          <a:p>
            <a:r>
              <a:rPr lang="en-GB" sz="2400" b="1" dirty="0">
                <a:solidFill>
                  <a:srgbClr val="CC7D74"/>
                </a:solidFill>
                <a:latin typeface="Bahnschrift" panose="020B0502040204020203" pitchFamily="34" charset="0"/>
              </a:rPr>
              <a:t>Nos </a:t>
            </a:r>
            <a:r>
              <a:rPr lang="en-GB" sz="2400" b="1" dirty="0" err="1">
                <a:solidFill>
                  <a:srgbClr val="CC7D74"/>
                </a:solidFill>
                <a:latin typeface="Bahnschrift" panose="020B0502040204020203" pitchFamily="34" charset="0"/>
              </a:rPr>
              <a:t>raisonnements</a:t>
            </a:r>
            <a:r>
              <a:rPr lang="en-GB" sz="2400" b="1" dirty="0">
                <a:solidFill>
                  <a:srgbClr val="CC7D74"/>
                </a:solidFill>
                <a:latin typeface="Bahnschrift" panose="020B0502040204020203" pitchFamily="34" charset="0"/>
              </a:rPr>
              <a:t> ne </a:t>
            </a:r>
            <a:r>
              <a:rPr lang="en-GB" sz="2400" b="1" dirty="0" err="1">
                <a:solidFill>
                  <a:srgbClr val="CC7D74"/>
                </a:solidFill>
                <a:latin typeface="Bahnschrift" panose="020B0502040204020203" pitchFamily="34" charset="0"/>
              </a:rPr>
              <a:t>sont</a:t>
            </a:r>
            <a:r>
              <a:rPr lang="en-GB" sz="2400" b="1" dirty="0">
                <a:solidFill>
                  <a:srgbClr val="CC7D74"/>
                </a:solidFill>
                <a:latin typeface="Bahnschrift" panose="020B0502040204020203" pitchFamily="34" charset="0"/>
              </a:rPr>
              <a:t> pas </a:t>
            </a:r>
            <a:r>
              <a:rPr lang="en-GB" sz="2400" b="1" dirty="0" err="1">
                <a:solidFill>
                  <a:srgbClr val="CC7D74"/>
                </a:solidFill>
                <a:latin typeface="Bahnschrift" panose="020B0502040204020203" pitchFamily="34" charset="0"/>
              </a:rPr>
              <a:t>fiables</a:t>
            </a:r>
            <a:endParaRPr lang="lb-LU" sz="2400" b="1" dirty="0">
              <a:solidFill>
                <a:srgbClr val="CC7D74"/>
              </a:solidFill>
              <a:latin typeface="Bahnschrift" panose="020B0502040204020203" pitchFamily="34" charset="0"/>
            </a:endParaRPr>
          </a:p>
        </p:txBody>
      </p:sp>
      <p:sp>
        <p:nvSpPr>
          <p:cNvPr id="9" name="TextBox 8">
            <a:extLst>
              <a:ext uri="{FF2B5EF4-FFF2-40B4-BE49-F238E27FC236}">
                <a16:creationId xmlns:a16="http://schemas.microsoft.com/office/drawing/2014/main" id="{BC34E12A-FC54-4185-9C50-B34D6F673534}"/>
              </a:ext>
            </a:extLst>
          </p:cNvPr>
          <p:cNvSpPr txBox="1"/>
          <p:nvPr/>
        </p:nvSpPr>
        <p:spPr>
          <a:xfrm>
            <a:off x="4072493" y="2191052"/>
            <a:ext cx="4071949" cy="769441"/>
          </a:xfrm>
          <a:prstGeom prst="rect">
            <a:avLst/>
          </a:prstGeom>
          <a:noFill/>
        </p:spPr>
        <p:txBody>
          <a:bodyPr wrap="none" rtlCol="0">
            <a:spAutoFit/>
          </a:bodyPr>
          <a:lstStyle/>
          <a:p>
            <a:r>
              <a:rPr lang="lb-LU" sz="4400" b="1" dirty="0">
                <a:solidFill>
                  <a:schemeClr val="accent6">
                    <a:lumMod val="75000"/>
                  </a:schemeClr>
                </a:solidFill>
                <a:latin typeface="Bahnschrift" panose="020B0502040204020203" pitchFamily="34" charset="0"/>
              </a:rPr>
              <a:t>6 ÷ 2 ( 1 + 2 ) = ?</a:t>
            </a:r>
            <a:endParaRPr lang="fr-BE" sz="4400" dirty="0">
              <a:solidFill>
                <a:schemeClr val="accent6">
                  <a:lumMod val="75000"/>
                </a:schemeClr>
              </a:solidFill>
              <a:latin typeface="Bahnschrift" panose="020B0502040204020203" pitchFamily="34" charset="0"/>
            </a:endParaRPr>
          </a:p>
        </p:txBody>
      </p:sp>
      <p:sp>
        <p:nvSpPr>
          <p:cNvPr id="10" name="TextBox 9">
            <a:extLst>
              <a:ext uri="{FF2B5EF4-FFF2-40B4-BE49-F238E27FC236}">
                <a16:creationId xmlns:a16="http://schemas.microsoft.com/office/drawing/2014/main" id="{05101E07-BFB2-4CEE-BAB1-7D5C230B6C8C}"/>
              </a:ext>
            </a:extLst>
          </p:cNvPr>
          <p:cNvSpPr txBox="1"/>
          <p:nvPr/>
        </p:nvSpPr>
        <p:spPr>
          <a:xfrm>
            <a:off x="4942923" y="3222103"/>
            <a:ext cx="2331087" cy="584775"/>
          </a:xfrm>
          <a:prstGeom prst="rect">
            <a:avLst/>
          </a:prstGeom>
          <a:noFill/>
        </p:spPr>
        <p:txBody>
          <a:bodyPr wrap="none" rtlCol="0">
            <a:spAutoFit/>
          </a:bodyPr>
          <a:lstStyle/>
          <a:p>
            <a:r>
              <a:rPr lang="en-GB" sz="3200" b="1" dirty="0">
                <a:solidFill>
                  <a:schemeClr val="accent6">
                    <a:lumMod val="75000"/>
                  </a:schemeClr>
                </a:solidFill>
                <a:latin typeface="Bahnschrift" panose="020B0502040204020203" pitchFamily="34" charset="0"/>
              </a:rPr>
              <a:t>6 </a:t>
            </a:r>
            <a:r>
              <a:rPr lang="lb-LU" sz="3200" b="1" dirty="0">
                <a:solidFill>
                  <a:schemeClr val="accent6">
                    <a:lumMod val="75000"/>
                  </a:schemeClr>
                </a:solidFill>
                <a:latin typeface="Bahnschrift" panose="020B0502040204020203" pitchFamily="34" charset="0"/>
              </a:rPr>
              <a:t>÷ 2 (3) = ?</a:t>
            </a:r>
            <a:r>
              <a:rPr lang="en-GB" sz="3200" b="1" dirty="0">
                <a:solidFill>
                  <a:schemeClr val="accent6">
                    <a:lumMod val="75000"/>
                  </a:schemeClr>
                </a:solidFill>
                <a:latin typeface="Bahnschrift" panose="020B0502040204020203" pitchFamily="34" charset="0"/>
              </a:rPr>
              <a:t> </a:t>
            </a:r>
            <a:endParaRPr lang="fr-BE" sz="3200" b="1" dirty="0">
              <a:solidFill>
                <a:schemeClr val="accent6">
                  <a:lumMod val="75000"/>
                </a:schemeClr>
              </a:solidFill>
              <a:latin typeface="Bahnschrift" panose="020B0502040204020203" pitchFamily="34" charset="0"/>
            </a:endParaRPr>
          </a:p>
        </p:txBody>
      </p:sp>
      <p:sp>
        <p:nvSpPr>
          <p:cNvPr id="11" name="TextBox 10">
            <a:extLst>
              <a:ext uri="{FF2B5EF4-FFF2-40B4-BE49-F238E27FC236}">
                <a16:creationId xmlns:a16="http://schemas.microsoft.com/office/drawing/2014/main" id="{793F763F-D45B-49D2-9103-3320A2483DEC}"/>
              </a:ext>
            </a:extLst>
          </p:cNvPr>
          <p:cNvSpPr txBox="1"/>
          <p:nvPr/>
        </p:nvSpPr>
        <p:spPr>
          <a:xfrm>
            <a:off x="5242240" y="4068488"/>
            <a:ext cx="1707519" cy="584775"/>
          </a:xfrm>
          <a:prstGeom prst="rect">
            <a:avLst/>
          </a:prstGeom>
          <a:noFill/>
        </p:spPr>
        <p:txBody>
          <a:bodyPr wrap="square" rtlCol="0">
            <a:spAutoFit/>
          </a:bodyPr>
          <a:lstStyle/>
          <a:p>
            <a:pPr algn="ctr"/>
            <a:r>
              <a:rPr lang="en-GB" sz="3200" b="1" dirty="0">
                <a:solidFill>
                  <a:schemeClr val="accent6">
                    <a:lumMod val="75000"/>
                  </a:schemeClr>
                </a:solidFill>
                <a:latin typeface="Bahnschrift" panose="020B0502040204020203" pitchFamily="34" charset="0"/>
              </a:rPr>
              <a:t>3</a:t>
            </a:r>
            <a:r>
              <a:rPr lang="lb-LU" sz="3200" b="1" dirty="0">
                <a:solidFill>
                  <a:schemeClr val="accent6">
                    <a:lumMod val="75000"/>
                  </a:schemeClr>
                </a:solidFill>
                <a:latin typeface="Bahnschrift" panose="020B0502040204020203" pitchFamily="34" charset="0"/>
              </a:rPr>
              <a:t> (3) = ?</a:t>
            </a:r>
            <a:r>
              <a:rPr lang="en-GB" sz="3200" b="1" dirty="0">
                <a:solidFill>
                  <a:schemeClr val="accent6">
                    <a:lumMod val="75000"/>
                  </a:schemeClr>
                </a:solidFill>
                <a:latin typeface="Bahnschrift" panose="020B0502040204020203" pitchFamily="34" charset="0"/>
              </a:rPr>
              <a:t> </a:t>
            </a:r>
            <a:endParaRPr lang="fr-BE" sz="3200" b="1" dirty="0">
              <a:solidFill>
                <a:schemeClr val="accent6">
                  <a:lumMod val="75000"/>
                </a:schemeClr>
              </a:solidFill>
              <a:latin typeface="Bahnschrift" panose="020B0502040204020203" pitchFamily="34" charset="0"/>
            </a:endParaRPr>
          </a:p>
        </p:txBody>
      </p:sp>
      <p:sp>
        <p:nvSpPr>
          <p:cNvPr id="12" name="TextBox 11">
            <a:extLst>
              <a:ext uri="{FF2B5EF4-FFF2-40B4-BE49-F238E27FC236}">
                <a16:creationId xmlns:a16="http://schemas.microsoft.com/office/drawing/2014/main" id="{8820B20A-160A-4700-BC5F-29E43636CED3}"/>
              </a:ext>
            </a:extLst>
          </p:cNvPr>
          <p:cNvSpPr txBox="1"/>
          <p:nvPr/>
        </p:nvSpPr>
        <p:spPr>
          <a:xfrm>
            <a:off x="5254706" y="4914873"/>
            <a:ext cx="1707519" cy="584775"/>
          </a:xfrm>
          <a:prstGeom prst="rect">
            <a:avLst/>
          </a:prstGeom>
          <a:noFill/>
        </p:spPr>
        <p:txBody>
          <a:bodyPr wrap="square" rtlCol="0">
            <a:spAutoFit/>
          </a:bodyPr>
          <a:lstStyle/>
          <a:p>
            <a:pPr algn="ctr"/>
            <a:r>
              <a:rPr lang="en-GB" sz="3200" b="1" dirty="0">
                <a:solidFill>
                  <a:schemeClr val="accent6">
                    <a:lumMod val="75000"/>
                  </a:schemeClr>
                </a:solidFill>
                <a:latin typeface="Bahnschrift" panose="020B0502040204020203" pitchFamily="34" charset="0"/>
              </a:rPr>
              <a:t>3</a:t>
            </a:r>
            <a:r>
              <a:rPr lang="lb-LU" sz="3200" b="1" dirty="0">
                <a:solidFill>
                  <a:schemeClr val="accent6">
                    <a:lumMod val="75000"/>
                  </a:schemeClr>
                </a:solidFill>
                <a:latin typeface="Bahnschrift" panose="020B0502040204020203" pitchFamily="34" charset="0"/>
              </a:rPr>
              <a:t> x 3 = 9</a:t>
            </a:r>
            <a:r>
              <a:rPr lang="en-GB" sz="3200" b="1" dirty="0">
                <a:solidFill>
                  <a:schemeClr val="accent6">
                    <a:lumMod val="75000"/>
                  </a:schemeClr>
                </a:solidFill>
                <a:latin typeface="Bahnschrift" panose="020B0502040204020203" pitchFamily="34" charset="0"/>
              </a:rPr>
              <a:t> </a:t>
            </a:r>
            <a:endParaRPr lang="fr-BE" sz="3200" b="1"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18786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13" name="TextBox 12">
            <a:extLst>
              <a:ext uri="{FF2B5EF4-FFF2-40B4-BE49-F238E27FC236}">
                <a16:creationId xmlns:a16="http://schemas.microsoft.com/office/drawing/2014/main" id="{F3E42635-10C0-47BD-BF0F-76DEB345BA90}"/>
              </a:ext>
            </a:extLst>
          </p:cNvPr>
          <p:cNvSpPr txBox="1"/>
          <p:nvPr/>
        </p:nvSpPr>
        <p:spPr>
          <a:xfrm>
            <a:off x="440334" y="1209854"/>
            <a:ext cx="8420792" cy="461665"/>
          </a:xfrm>
          <a:prstGeom prst="rect">
            <a:avLst/>
          </a:prstGeom>
          <a:noFill/>
          <a:ln>
            <a:noFill/>
          </a:ln>
        </p:spPr>
        <p:txBody>
          <a:bodyPr wrap="square" rtlCol="0">
            <a:spAutoFit/>
          </a:bodyPr>
          <a:lstStyle/>
          <a:p>
            <a:pPr algn="just"/>
            <a:r>
              <a:rPr lang="fr-BE" sz="2400" b="1" dirty="0">
                <a:solidFill>
                  <a:srgbClr val="CC7D74"/>
                </a:solidFill>
                <a:latin typeface="Bahnschrift" panose="020B0502040204020203" pitchFamily="34" charset="0"/>
              </a:rPr>
              <a:t>Parfois nous ne pouvons pas distinguer entre rêve et réalité</a:t>
            </a:r>
          </a:p>
        </p:txBody>
      </p:sp>
      <p:pic>
        <p:nvPicPr>
          <p:cNvPr id="14" name="Picture 13">
            <a:extLst>
              <a:ext uri="{FF2B5EF4-FFF2-40B4-BE49-F238E27FC236}">
                <a16:creationId xmlns:a16="http://schemas.microsoft.com/office/drawing/2014/main" id="{BE78DB32-4DCE-476B-9A2F-B05BB2FFB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074" y="2214136"/>
            <a:ext cx="2820097" cy="4253167"/>
          </a:xfrm>
          <a:prstGeom prst="rect">
            <a:avLst/>
          </a:prstGeom>
          <a:solidFill>
            <a:schemeClr val="accent6">
              <a:lumMod val="75000"/>
            </a:schemeClr>
          </a:solidFill>
        </p:spPr>
      </p:pic>
      <p:pic>
        <p:nvPicPr>
          <p:cNvPr id="15" name="Picture 14">
            <a:extLst>
              <a:ext uri="{FF2B5EF4-FFF2-40B4-BE49-F238E27FC236}">
                <a16:creationId xmlns:a16="http://schemas.microsoft.com/office/drawing/2014/main" id="{1D5C0433-6763-464C-97A8-588A10253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232" b="13232"/>
          <a:stretch/>
        </p:blipFill>
        <p:spPr>
          <a:xfrm>
            <a:off x="4838073" y="2214136"/>
            <a:ext cx="5480793" cy="2267055"/>
          </a:xfrm>
          <a:prstGeom prst="rect">
            <a:avLst/>
          </a:prstGeom>
          <a:solidFill>
            <a:schemeClr val="accent6">
              <a:lumMod val="75000"/>
            </a:schemeClr>
          </a:solidFill>
        </p:spPr>
      </p:pic>
      <p:pic>
        <p:nvPicPr>
          <p:cNvPr id="16" name="Picture 15">
            <a:extLst>
              <a:ext uri="{FF2B5EF4-FFF2-40B4-BE49-F238E27FC236}">
                <a16:creationId xmlns:a16="http://schemas.microsoft.com/office/drawing/2014/main" id="{528C81A1-D365-4581-A341-15CE12493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073" y="4649504"/>
            <a:ext cx="1274753" cy="1817798"/>
          </a:xfrm>
          <a:prstGeom prst="rect">
            <a:avLst/>
          </a:prstGeom>
          <a:solidFill>
            <a:schemeClr val="accent6">
              <a:lumMod val="75000"/>
            </a:schemeClr>
          </a:solidFill>
        </p:spPr>
      </p:pic>
      <p:pic>
        <p:nvPicPr>
          <p:cNvPr id="19" name="Picture 18">
            <a:extLst>
              <a:ext uri="{FF2B5EF4-FFF2-40B4-BE49-F238E27FC236}">
                <a16:creationId xmlns:a16="http://schemas.microsoft.com/office/drawing/2014/main" id="{459A604F-C0A7-4AC7-8F3B-1D9D74A2A7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0431"/>
          <a:stretch/>
        </p:blipFill>
        <p:spPr>
          <a:xfrm>
            <a:off x="6303818" y="4649504"/>
            <a:ext cx="2094808" cy="1817798"/>
          </a:xfrm>
          <a:prstGeom prst="rect">
            <a:avLst/>
          </a:prstGeom>
          <a:solidFill>
            <a:schemeClr val="accent6">
              <a:lumMod val="75000"/>
            </a:schemeClr>
          </a:solidFill>
        </p:spPr>
      </p:pic>
      <p:pic>
        <p:nvPicPr>
          <p:cNvPr id="20" name="Picture 19">
            <a:extLst>
              <a:ext uri="{FF2B5EF4-FFF2-40B4-BE49-F238E27FC236}">
                <a16:creationId xmlns:a16="http://schemas.microsoft.com/office/drawing/2014/main" id="{80FD110E-D283-4607-96EF-EB783D0FD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60"/>
          <a:stretch/>
        </p:blipFill>
        <p:spPr>
          <a:xfrm>
            <a:off x="8398626" y="4649504"/>
            <a:ext cx="1920239" cy="1817798"/>
          </a:xfrm>
          <a:prstGeom prst="rect">
            <a:avLst/>
          </a:prstGeom>
          <a:solidFill>
            <a:schemeClr val="accent6">
              <a:lumMod val="75000"/>
            </a:schemeClr>
          </a:solidFill>
        </p:spPr>
      </p:pic>
    </p:spTree>
    <p:extLst>
      <p:ext uri="{BB962C8B-B14F-4D97-AF65-F5344CB8AC3E}">
        <p14:creationId xmlns:p14="http://schemas.microsoft.com/office/powerpoint/2010/main" val="7967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10" name="Rectangle: Rounded Corners 9">
            <a:extLst>
              <a:ext uri="{FF2B5EF4-FFF2-40B4-BE49-F238E27FC236}">
                <a16:creationId xmlns:a16="http://schemas.microsoft.com/office/drawing/2014/main" id="{CD0E7E3F-DC8C-4BFF-A3EC-1CDE7C71E314}"/>
              </a:ext>
            </a:extLst>
          </p:cNvPr>
          <p:cNvSpPr/>
          <p:nvPr/>
        </p:nvSpPr>
        <p:spPr>
          <a:xfrm>
            <a:off x="243660" y="1017503"/>
            <a:ext cx="2102607" cy="504154"/>
          </a:xfrm>
          <a:prstGeom prst="roundRect">
            <a:avLst/>
          </a:prstGeom>
          <a:solidFill>
            <a:srgbClr val="CC7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A6B0AAA5-E457-419B-8874-82AA27C4FCC0}"/>
              </a:ext>
            </a:extLst>
          </p:cNvPr>
          <p:cNvSpPr txBox="1"/>
          <p:nvPr/>
        </p:nvSpPr>
        <p:spPr>
          <a:xfrm>
            <a:off x="590559" y="1084914"/>
            <a:ext cx="1322798"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Conclusion</a:t>
            </a:r>
            <a:endParaRPr lang="lb-LU" b="1" dirty="0">
              <a:solidFill>
                <a:schemeClr val="accent6">
                  <a:lumMod val="20000"/>
                  <a:lumOff val="80000"/>
                </a:schemeClr>
              </a:solidFill>
              <a:latin typeface="Bahnschrift" panose="020B0502040204020203" pitchFamily="34" charset="0"/>
            </a:endParaRPr>
          </a:p>
        </p:txBody>
      </p:sp>
      <p:pic>
        <p:nvPicPr>
          <p:cNvPr id="12" name="Picture 11">
            <a:extLst>
              <a:ext uri="{FF2B5EF4-FFF2-40B4-BE49-F238E27FC236}">
                <a16:creationId xmlns:a16="http://schemas.microsoft.com/office/drawing/2014/main" id="{C8E966D3-B9EF-4FF8-B506-D2F5C4FAA90A}"/>
              </a:ext>
            </a:extLst>
          </p:cNvPr>
          <p:cNvPicPr>
            <a:picLocks noChangeAspect="1"/>
          </p:cNvPicPr>
          <p:nvPr/>
        </p:nvPicPr>
        <p:blipFill rotWithShape="1">
          <a:blip r:embed="rId2"/>
          <a:srcRect t="1" b="1732"/>
          <a:stretch/>
        </p:blipFill>
        <p:spPr>
          <a:xfrm>
            <a:off x="3136938" y="1147575"/>
            <a:ext cx="7591425" cy="5400710"/>
          </a:xfrm>
          <a:prstGeom prst="rect">
            <a:avLst/>
          </a:prstGeom>
        </p:spPr>
      </p:pic>
      <p:grpSp>
        <p:nvGrpSpPr>
          <p:cNvPr id="21" name="Group 20">
            <a:extLst>
              <a:ext uri="{FF2B5EF4-FFF2-40B4-BE49-F238E27FC236}">
                <a16:creationId xmlns:a16="http://schemas.microsoft.com/office/drawing/2014/main" id="{522DDF56-7EE5-42E0-BC79-F4C0D60D542B}"/>
              </a:ext>
            </a:extLst>
          </p:cNvPr>
          <p:cNvGrpSpPr/>
          <p:nvPr/>
        </p:nvGrpSpPr>
        <p:grpSpPr>
          <a:xfrm>
            <a:off x="5048834" y="1934772"/>
            <a:ext cx="2258347" cy="1017464"/>
            <a:chOff x="2285969" y="1728295"/>
            <a:chExt cx="2258347" cy="1017464"/>
          </a:xfrm>
        </p:grpSpPr>
        <p:sp>
          <p:nvSpPr>
            <p:cNvPr id="22" name="TextBox 21">
              <a:extLst>
                <a:ext uri="{FF2B5EF4-FFF2-40B4-BE49-F238E27FC236}">
                  <a16:creationId xmlns:a16="http://schemas.microsoft.com/office/drawing/2014/main" id="{9862044C-0D0C-4EB7-AF0E-2D4BE4AFE1DC}"/>
                </a:ext>
              </a:extLst>
            </p:cNvPr>
            <p:cNvSpPr txBox="1"/>
            <p:nvPr/>
          </p:nvSpPr>
          <p:spPr>
            <a:xfrm rot="20069875">
              <a:off x="2285969" y="1728295"/>
              <a:ext cx="1787669" cy="369332"/>
            </a:xfrm>
            <a:prstGeom prst="rect">
              <a:avLst/>
            </a:prstGeom>
            <a:noFill/>
          </p:spPr>
          <p:txBody>
            <a:bodyPr wrap="none" rtlCol="0">
              <a:spAutoFit/>
            </a:bodyPr>
            <a:lstStyle/>
            <a:p>
              <a:r>
                <a:rPr lang="en-US" dirty="0" err="1">
                  <a:solidFill>
                    <a:srgbClr val="CC7D74"/>
                  </a:solidFill>
                  <a:latin typeface="Arial Rounded MT Bold" panose="020F0704030504030204" pitchFamily="34" charset="0"/>
                </a:rPr>
                <a:t>En</a:t>
              </a:r>
              <a:r>
                <a:rPr lang="en-US" dirty="0">
                  <a:solidFill>
                    <a:srgbClr val="CC7D74"/>
                  </a:solidFill>
                  <a:latin typeface="Arial Rounded MT Bold" panose="020F0704030504030204" pitchFamily="34" charset="0"/>
                </a:rPr>
                <a:t> </a:t>
              </a:r>
              <a:r>
                <a:rPr lang="en-US" dirty="0" err="1">
                  <a:solidFill>
                    <a:srgbClr val="CC7D74"/>
                  </a:solidFill>
                  <a:latin typeface="Arial Rounded MT Bold" panose="020F0704030504030204" pitchFamily="34" charset="0"/>
                </a:rPr>
                <a:t>doutant</a:t>
              </a:r>
              <a:r>
                <a:rPr lang="en-US" dirty="0">
                  <a:solidFill>
                    <a:srgbClr val="CC7D74"/>
                  </a:solidFill>
                  <a:latin typeface="Arial Rounded MT Bold" panose="020F0704030504030204" pitchFamily="34" charset="0"/>
                </a:rPr>
                <a:t>, je </a:t>
              </a:r>
            </a:p>
          </p:txBody>
        </p:sp>
        <p:sp>
          <p:nvSpPr>
            <p:cNvPr id="23" name="TextBox 22">
              <a:extLst>
                <a:ext uri="{FF2B5EF4-FFF2-40B4-BE49-F238E27FC236}">
                  <a16:creationId xmlns:a16="http://schemas.microsoft.com/office/drawing/2014/main" id="{0AB6BF5E-D955-43DC-9FD1-F0573975B92C}"/>
                </a:ext>
              </a:extLst>
            </p:cNvPr>
            <p:cNvSpPr txBox="1"/>
            <p:nvPr/>
          </p:nvSpPr>
          <p:spPr>
            <a:xfrm rot="20250820">
              <a:off x="3093278" y="1822429"/>
              <a:ext cx="1451038" cy="923330"/>
            </a:xfrm>
            <a:prstGeom prst="rect">
              <a:avLst/>
            </a:prstGeom>
            <a:noFill/>
          </p:spPr>
          <p:txBody>
            <a:bodyPr wrap="none" rtlCol="0">
              <a:spAutoFit/>
            </a:bodyPr>
            <a:lstStyle/>
            <a:p>
              <a:r>
                <a:rPr lang="en-US" dirty="0">
                  <a:solidFill>
                    <a:srgbClr val="CC7D74"/>
                  </a:solidFill>
                  <a:latin typeface="Arial Rounded MT Bold" panose="020F0704030504030204" pitchFamily="34" charset="0"/>
                </a:rPr>
                <a:t>ne </a:t>
              </a:r>
              <a:r>
                <a:rPr lang="en-US" dirty="0" err="1">
                  <a:solidFill>
                    <a:srgbClr val="CC7D74"/>
                  </a:solidFill>
                  <a:latin typeface="Arial Rounded MT Bold" panose="020F0704030504030204" pitchFamily="34" charset="0"/>
                </a:rPr>
                <a:t>peux</a:t>
              </a:r>
              <a:r>
                <a:rPr lang="en-US" dirty="0">
                  <a:solidFill>
                    <a:srgbClr val="CC7D74"/>
                  </a:solidFill>
                  <a:latin typeface="Arial Rounded MT Bold" panose="020F0704030504030204" pitchFamily="34" charset="0"/>
                </a:rPr>
                <a:t> </a:t>
              </a:r>
            </a:p>
            <a:p>
              <a:r>
                <a:rPr lang="en-US" dirty="0">
                  <a:solidFill>
                    <a:srgbClr val="CC7D74"/>
                  </a:solidFill>
                  <a:latin typeface="Arial Rounded MT Bold" panose="020F0704030504030204" pitchFamily="34" charset="0"/>
                </a:rPr>
                <a:t>pas </a:t>
              </a:r>
              <a:r>
                <a:rPr lang="en-US" dirty="0" err="1">
                  <a:solidFill>
                    <a:srgbClr val="CC7D74"/>
                  </a:solidFill>
                  <a:latin typeface="Arial Rounded MT Bold" panose="020F0704030504030204" pitchFamily="34" charset="0"/>
                </a:rPr>
                <a:t>douter</a:t>
              </a:r>
              <a:r>
                <a:rPr lang="en-US" dirty="0">
                  <a:solidFill>
                    <a:srgbClr val="CC7D74"/>
                  </a:solidFill>
                  <a:latin typeface="Arial Rounded MT Bold" panose="020F0704030504030204" pitchFamily="34" charset="0"/>
                </a:rPr>
                <a:t> </a:t>
              </a:r>
            </a:p>
            <a:p>
              <a:r>
                <a:rPr lang="en-US" dirty="0">
                  <a:solidFill>
                    <a:srgbClr val="CC7D74"/>
                  </a:solidFill>
                  <a:latin typeface="Arial Rounded MT Bold" panose="020F0704030504030204" pitchFamily="34" charset="0"/>
                </a:rPr>
                <a:t>du doute!</a:t>
              </a:r>
              <a:endParaRPr lang="LID4096" dirty="0">
                <a:solidFill>
                  <a:srgbClr val="CC7D74"/>
                </a:solidFill>
                <a:latin typeface="Arial Rounded MT Bold" panose="020F0704030504030204" pitchFamily="34" charset="0"/>
              </a:endParaRPr>
            </a:p>
          </p:txBody>
        </p:sp>
      </p:grpSp>
    </p:spTree>
    <p:extLst>
      <p:ext uri="{BB962C8B-B14F-4D97-AF65-F5344CB8AC3E}">
        <p14:creationId xmlns:p14="http://schemas.microsoft.com/office/powerpoint/2010/main" val="1703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13" name="Rectangle: Rounded Corners 12">
            <a:extLst>
              <a:ext uri="{FF2B5EF4-FFF2-40B4-BE49-F238E27FC236}">
                <a16:creationId xmlns:a16="http://schemas.microsoft.com/office/drawing/2014/main" id="{C6985E40-4AA8-46EB-86A6-A92867595ECA}"/>
              </a:ext>
            </a:extLst>
          </p:cNvPr>
          <p:cNvSpPr/>
          <p:nvPr/>
        </p:nvSpPr>
        <p:spPr>
          <a:xfrm>
            <a:off x="528505" y="1005864"/>
            <a:ext cx="282822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TextBox 13">
            <a:extLst>
              <a:ext uri="{FF2B5EF4-FFF2-40B4-BE49-F238E27FC236}">
                <a16:creationId xmlns:a16="http://schemas.microsoft.com/office/drawing/2014/main" id="{F7F5E4AC-4FF9-4248-BD1F-DDFE4629E9CC}"/>
              </a:ext>
            </a:extLst>
          </p:cNvPr>
          <p:cNvSpPr txBox="1"/>
          <p:nvPr/>
        </p:nvSpPr>
        <p:spPr>
          <a:xfrm>
            <a:off x="590559" y="1084914"/>
            <a:ext cx="2658100"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La </a:t>
            </a:r>
            <a:r>
              <a:rPr lang="en-GB" b="1" dirty="0" err="1">
                <a:solidFill>
                  <a:schemeClr val="accent6">
                    <a:lumMod val="20000"/>
                    <a:lumOff val="80000"/>
                  </a:schemeClr>
                </a:solidFill>
                <a:latin typeface="Bahnschrift" panose="020B0502040204020203" pitchFamily="34" charset="0"/>
              </a:rPr>
              <a:t>découverte</a:t>
            </a:r>
            <a:r>
              <a:rPr lang="en-GB" b="1" dirty="0">
                <a:solidFill>
                  <a:schemeClr val="accent6">
                    <a:lumMod val="20000"/>
                    <a:lumOff val="80000"/>
                  </a:schemeClr>
                </a:solidFill>
                <a:latin typeface="Bahnschrift" panose="020B0502040204020203" pitchFamily="34" charset="0"/>
              </a:rPr>
              <a:t> du cogito</a:t>
            </a:r>
            <a:endParaRPr lang="lb-LU" b="1" dirty="0">
              <a:solidFill>
                <a:schemeClr val="accent6">
                  <a:lumMod val="20000"/>
                  <a:lumOff val="80000"/>
                </a:schemeClr>
              </a:solidFill>
              <a:latin typeface="Bahnschrift" panose="020B0502040204020203" pitchFamily="34" charset="0"/>
            </a:endParaRPr>
          </a:p>
        </p:txBody>
      </p:sp>
      <p:sp>
        <p:nvSpPr>
          <p:cNvPr id="15" name="TextBox 14">
            <a:extLst>
              <a:ext uri="{FF2B5EF4-FFF2-40B4-BE49-F238E27FC236}">
                <a16:creationId xmlns:a16="http://schemas.microsoft.com/office/drawing/2014/main" id="{20357F64-F07A-4700-ADC7-37254BB9B369}"/>
              </a:ext>
            </a:extLst>
          </p:cNvPr>
          <p:cNvSpPr txBox="1"/>
          <p:nvPr/>
        </p:nvSpPr>
        <p:spPr>
          <a:xfrm>
            <a:off x="1898073" y="1735483"/>
            <a:ext cx="8420792" cy="923330"/>
          </a:xfrm>
          <a:prstGeom prst="rect">
            <a:avLst/>
          </a:prstGeom>
          <a:solidFill>
            <a:schemeClr val="accent6">
              <a:lumMod val="60000"/>
              <a:lumOff val="40000"/>
            </a:schemeClr>
          </a:solidFill>
        </p:spPr>
        <p:txBody>
          <a:bodyPr wrap="square" rtlCol="0">
            <a:spAutoFit/>
          </a:bodyPr>
          <a:lstStyle/>
          <a:p>
            <a:pPr algn="just"/>
            <a:r>
              <a:rPr lang="fr-BE" dirty="0">
                <a:solidFill>
                  <a:schemeClr val="accent6">
                    <a:lumMod val="75000"/>
                  </a:schemeClr>
                </a:solidFill>
                <a:latin typeface="Bahnschrift" panose="020B0502040204020203" pitchFamily="34" charset="0"/>
              </a:rPr>
              <a:t>[…] Mais aussitôt après je pris garde que, pendant que je voulais ainsi penser que tout était faux, il fallait nécessairement que moi qui le pensais fusse quelque chose […]</a:t>
            </a:r>
          </a:p>
        </p:txBody>
      </p:sp>
      <p:sp>
        <p:nvSpPr>
          <p:cNvPr id="16" name="TextBox 15">
            <a:extLst>
              <a:ext uri="{FF2B5EF4-FFF2-40B4-BE49-F238E27FC236}">
                <a16:creationId xmlns:a16="http://schemas.microsoft.com/office/drawing/2014/main" id="{ED041269-D6B6-4C0F-9673-67DF5C6D5BCD}"/>
              </a:ext>
            </a:extLst>
          </p:cNvPr>
          <p:cNvSpPr txBox="1"/>
          <p:nvPr/>
        </p:nvSpPr>
        <p:spPr>
          <a:xfrm>
            <a:off x="1898073" y="2793755"/>
            <a:ext cx="1834156" cy="369332"/>
          </a:xfrm>
          <a:prstGeom prst="rect">
            <a:avLst/>
          </a:prstGeom>
          <a:noFill/>
        </p:spPr>
        <p:txBody>
          <a:bodyPr wrap="none" rtlCol="0">
            <a:spAutoFit/>
          </a:bodyPr>
          <a:lstStyle/>
          <a:p>
            <a:r>
              <a:rPr lang="en-GB" b="1" dirty="0">
                <a:solidFill>
                  <a:schemeClr val="accent6">
                    <a:lumMod val="50000"/>
                  </a:schemeClr>
                </a:solidFill>
                <a:latin typeface="Bahnschrift" panose="020B0502040204020203" pitchFamily="34" charset="0"/>
              </a:rPr>
              <a:t>Argumentation </a:t>
            </a:r>
            <a:r>
              <a:rPr lang="en-GB" dirty="0">
                <a:solidFill>
                  <a:schemeClr val="accent6">
                    <a:lumMod val="50000"/>
                  </a:schemeClr>
                </a:solidFill>
                <a:latin typeface="Bahnschrift" panose="020B0502040204020203" pitchFamily="34" charset="0"/>
              </a:rPr>
              <a:t>:</a:t>
            </a:r>
            <a:endParaRPr lang="fr-BE" dirty="0">
              <a:solidFill>
                <a:schemeClr val="accent6">
                  <a:lumMod val="50000"/>
                </a:schemeClr>
              </a:solidFill>
              <a:latin typeface="Bahnschrift" panose="020B0502040204020203" pitchFamily="34" charset="0"/>
            </a:endParaRPr>
          </a:p>
        </p:txBody>
      </p:sp>
      <p:sp>
        <p:nvSpPr>
          <p:cNvPr id="19" name="TextBox 18">
            <a:extLst>
              <a:ext uri="{FF2B5EF4-FFF2-40B4-BE49-F238E27FC236}">
                <a16:creationId xmlns:a16="http://schemas.microsoft.com/office/drawing/2014/main" id="{8E718E87-5B93-4276-A17D-EC5C06F70B52}"/>
              </a:ext>
            </a:extLst>
          </p:cNvPr>
          <p:cNvSpPr txBox="1"/>
          <p:nvPr/>
        </p:nvSpPr>
        <p:spPr>
          <a:xfrm>
            <a:off x="1898073" y="3340636"/>
            <a:ext cx="8420792" cy="369332"/>
          </a:xfrm>
          <a:prstGeom prst="rect">
            <a:avLst/>
          </a:prstGeom>
          <a:noFill/>
        </p:spPr>
        <p:txBody>
          <a:bodyPr wrap="square" rtlCol="0">
            <a:spAutoFit/>
          </a:bodyPr>
          <a:lstStyle/>
          <a:p>
            <a:pPr lvl="0"/>
            <a:r>
              <a:rPr lang="fr-BE" dirty="0">
                <a:solidFill>
                  <a:schemeClr val="accent6">
                    <a:lumMod val="50000"/>
                  </a:schemeClr>
                </a:solidFill>
                <a:latin typeface="Bahnschrift" panose="020B0502040204020203" pitchFamily="34" charset="0"/>
              </a:rPr>
              <a:t>(1) En doutant, je ne peux pas douter qu’il y existe quelque chose qui doute.</a:t>
            </a:r>
          </a:p>
        </p:txBody>
      </p:sp>
      <p:sp>
        <p:nvSpPr>
          <p:cNvPr id="20" name="TextBox 19">
            <a:extLst>
              <a:ext uri="{FF2B5EF4-FFF2-40B4-BE49-F238E27FC236}">
                <a16:creationId xmlns:a16="http://schemas.microsoft.com/office/drawing/2014/main" id="{E787265D-E608-4A06-B8BF-A2A8BBCD5F0D}"/>
              </a:ext>
            </a:extLst>
          </p:cNvPr>
          <p:cNvSpPr txBox="1"/>
          <p:nvPr/>
        </p:nvSpPr>
        <p:spPr>
          <a:xfrm>
            <a:off x="1898073" y="3709968"/>
            <a:ext cx="8420792" cy="369332"/>
          </a:xfrm>
          <a:prstGeom prst="rect">
            <a:avLst/>
          </a:prstGeom>
          <a:noFill/>
        </p:spPr>
        <p:txBody>
          <a:bodyPr wrap="square" rtlCol="0">
            <a:spAutoFit/>
          </a:bodyPr>
          <a:lstStyle/>
          <a:p>
            <a:r>
              <a:rPr lang="fr-BE" dirty="0">
                <a:solidFill>
                  <a:schemeClr val="accent6">
                    <a:lumMod val="50000"/>
                  </a:schemeClr>
                </a:solidFill>
                <a:latin typeface="Bahnschrift" panose="020B0502040204020203" pitchFamily="34" charset="0"/>
              </a:rPr>
              <a:t>(2) Or, douter c’est penser.</a:t>
            </a:r>
          </a:p>
        </p:txBody>
      </p:sp>
      <p:sp>
        <p:nvSpPr>
          <p:cNvPr id="24" name="Rectangle 23">
            <a:extLst>
              <a:ext uri="{FF2B5EF4-FFF2-40B4-BE49-F238E27FC236}">
                <a16:creationId xmlns:a16="http://schemas.microsoft.com/office/drawing/2014/main" id="{2567BB4A-E86B-460A-8238-EC34433BB989}"/>
              </a:ext>
            </a:extLst>
          </p:cNvPr>
          <p:cNvSpPr/>
          <p:nvPr/>
        </p:nvSpPr>
        <p:spPr>
          <a:xfrm>
            <a:off x="1898073" y="4079300"/>
            <a:ext cx="8420792" cy="362215"/>
          </a:xfrm>
          <a:prstGeom prst="rect">
            <a:avLst/>
          </a:prstGeom>
        </p:spPr>
        <p:txBody>
          <a:bodyPr wrap="square">
            <a:spAutoFit/>
          </a:bodyPr>
          <a:lstStyle/>
          <a:p>
            <a:pPr algn="just">
              <a:lnSpc>
                <a:spcPct val="107000"/>
              </a:lnSpc>
              <a:spcAft>
                <a:spcPts val="800"/>
              </a:spcAft>
            </a:pPr>
            <a:r>
              <a:rPr lang="fr-BE" dirty="0">
                <a:solidFill>
                  <a:schemeClr val="accent6">
                    <a:lumMod val="50000"/>
                  </a:schemeClr>
                </a:solidFill>
                <a:latin typeface="Bahnschrift" panose="020B0502040204020203" pitchFamily="34" charset="0"/>
                <a:ea typeface="Calibri" panose="020F0502020204030204" pitchFamily="34" charset="0"/>
                <a:cs typeface="Times New Roman" panose="02020603050405020304" pitchFamily="18" charset="0"/>
              </a:rPr>
              <a:t>(3) Il est évident que je pense et que j’existe !</a:t>
            </a:r>
          </a:p>
        </p:txBody>
      </p:sp>
      <p:sp>
        <p:nvSpPr>
          <p:cNvPr id="25" name="TextBox 24">
            <a:extLst>
              <a:ext uri="{FF2B5EF4-FFF2-40B4-BE49-F238E27FC236}">
                <a16:creationId xmlns:a16="http://schemas.microsoft.com/office/drawing/2014/main" id="{A805C136-23B2-47BA-85DE-5D8ABC4C507B}"/>
              </a:ext>
            </a:extLst>
          </p:cNvPr>
          <p:cNvSpPr txBox="1"/>
          <p:nvPr/>
        </p:nvSpPr>
        <p:spPr>
          <a:xfrm>
            <a:off x="3237330" y="4667726"/>
            <a:ext cx="6319359" cy="461665"/>
          </a:xfrm>
          <a:prstGeom prst="rect">
            <a:avLst/>
          </a:prstGeom>
          <a:noFill/>
        </p:spPr>
        <p:txBody>
          <a:bodyPr wrap="none" rtlCol="0">
            <a:spAutoFit/>
          </a:bodyPr>
          <a:lstStyle/>
          <a:p>
            <a:r>
              <a:rPr lang="fr-BE" sz="2400" b="1" dirty="0">
                <a:solidFill>
                  <a:schemeClr val="accent6">
                    <a:lumMod val="50000"/>
                  </a:schemeClr>
                </a:solidFill>
                <a:latin typeface="Bahnschrift" panose="020B0502040204020203" pitchFamily="34" charset="0"/>
              </a:rPr>
              <a:t>Cogito (ergo) </a:t>
            </a:r>
            <a:r>
              <a:rPr lang="fr-BE" sz="2400" b="1" dirty="0" err="1">
                <a:solidFill>
                  <a:schemeClr val="accent6">
                    <a:lumMod val="50000"/>
                  </a:schemeClr>
                </a:solidFill>
                <a:latin typeface="Bahnschrift" panose="020B0502040204020203" pitchFamily="34" charset="0"/>
              </a:rPr>
              <a:t>sum</a:t>
            </a:r>
            <a:r>
              <a:rPr lang="fr-BE" sz="2400" b="1" dirty="0">
                <a:solidFill>
                  <a:schemeClr val="accent6">
                    <a:lumMod val="50000"/>
                  </a:schemeClr>
                </a:solidFill>
                <a:latin typeface="Bahnschrift" panose="020B0502040204020203" pitchFamily="34" charset="0"/>
              </a:rPr>
              <a:t> </a:t>
            </a:r>
            <a:r>
              <a:rPr lang="fr-BE" sz="2400" b="1" dirty="0">
                <a:solidFill>
                  <a:schemeClr val="accent6">
                    <a:lumMod val="50000"/>
                  </a:schemeClr>
                </a:solidFill>
                <a:latin typeface="Bahnschrift" panose="020B0502040204020203" pitchFamily="34" charset="0"/>
                <a:sym typeface="Wingdings" panose="05000000000000000000" pitchFamily="2" charset="2"/>
              </a:rPr>
              <a:t></a:t>
            </a:r>
            <a:r>
              <a:rPr lang="fr-BE" sz="2400" b="1" dirty="0">
                <a:solidFill>
                  <a:schemeClr val="accent6">
                    <a:lumMod val="50000"/>
                  </a:schemeClr>
                </a:solidFill>
                <a:latin typeface="Bahnschrift" panose="020B0502040204020203" pitchFamily="34" charset="0"/>
              </a:rPr>
              <a:t> Je pense (donc) je suis</a:t>
            </a:r>
            <a:endParaRPr lang="fr-BE" sz="2400" dirty="0">
              <a:solidFill>
                <a:schemeClr val="accent6">
                  <a:lumMod val="50000"/>
                </a:schemeClr>
              </a:solidFill>
              <a:latin typeface="Bahnschrift" panose="020B0502040204020203" pitchFamily="34" charset="0"/>
            </a:endParaRPr>
          </a:p>
        </p:txBody>
      </p:sp>
      <p:sp>
        <p:nvSpPr>
          <p:cNvPr id="26" name="TextBox 25">
            <a:extLst>
              <a:ext uri="{FF2B5EF4-FFF2-40B4-BE49-F238E27FC236}">
                <a16:creationId xmlns:a16="http://schemas.microsoft.com/office/drawing/2014/main" id="{1CCE8811-C4EE-4707-8272-16E3516A2B37}"/>
              </a:ext>
            </a:extLst>
          </p:cNvPr>
          <p:cNvSpPr txBox="1"/>
          <p:nvPr/>
        </p:nvSpPr>
        <p:spPr>
          <a:xfrm>
            <a:off x="1898073" y="5490686"/>
            <a:ext cx="8420792" cy="923330"/>
          </a:xfrm>
          <a:prstGeom prst="rect">
            <a:avLst/>
          </a:prstGeom>
          <a:noFill/>
        </p:spPr>
        <p:txBody>
          <a:bodyPr wrap="square" rtlCol="0">
            <a:spAutoFit/>
          </a:bodyPr>
          <a:lstStyle/>
          <a:p>
            <a:pPr algn="just"/>
            <a:r>
              <a:rPr lang="fr-BE" u="sng" dirty="0">
                <a:solidFill>
                  <a:schemeClr val="accent6">
                    <a:lumMod val="50000"/>
                  </a:schemeClr>
                </a:solidFill>
                <a:latin typeface="Bahnschrift" panose="020B0502040204020203" pitchFamily="34" charset="0"/>
              </a:rPr>
              <a:t>Attention :</a:t>
            </a:r>
            <a:r>
              <a:rPr lang="fr-BE" dirty="0">
                <a:solidFill>
                  <a:schemeClr val="accent6">
                    <a:lumMod val="50000"/>
                  </a:schemeClr>
                </a:solidFill>
                <a:latin typeface="Bahnschrift" panose="020B0502040204020203" pitchFamily="34" charset="0"/>
              </a:rPr>
              <a:t> Le « donc » n’est pas une conclusion logique car la découverte du moi pensant comme « chose pensante » n’est pas un acte de déduction mais un acte d’intuition. </a:t>
            </a:r>
          </a:p>
        </p:txBody>
      </p:sp>
    </p:spTree>
    <p:extLst>
      <p:ext uri="{BB962C8B-B14F-4D97-AF65-F5344CB8AC3E}">
        <p14:creationId xmlns:p14="http://schemas.microsoft.com/office/powerpoint/2010/main" val="57981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21" name="Rectangle: Rounded Corners 20">
            <a:extLst>
              <a:ext uri="{FF2B5EF4-FFF2-40B4-BE49-F238E27FC236}">
                <a16:creationId xmlns:a16="http://schemas.microsoft.com/office/drawing/2014/main" id="{943523B9-677B-4789-A53B-3D6DA180A6CB}"/>
              </a:ext>
            </a:extLst>
          </p:cNvPr>
          <p:cNvSpPr/>
          <p:nvPr/>
        </p:nvSpPr>
        <p:spPr>
          <a:xfrm>
            <a:off x="528505" y="1005864"/>
            <a:ext cx="282822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TextBox 21">
            <a:extLst>
              <a:ext uri="{FF2B5EF4-FFF2-40B4-BE49-F238E27FC236}">
                <a16:creationId xmlns:a16="http://schemas.microsoft.com/office/drawing/2014/main" id="{CA220D43-1B65-43CC-89EE-323B01C0FD1A}"/>
              </a:ext>
            </a:extLst>
          </p:cNvPr>
          <p:cNvSpPr txBox="1"/>
          <p:nvPr/>
        </p:nvSpPr>
        <p:spPr>
          <a:xfrm>
            <a:off x="590559" y="1084914"/>
            <a:ext cx="2658100"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La </a:t>
            </a:r>
            <a:r>
              <a:rPr lang="en-GB" b="1" dirty="0" err="1">
                <a:solidFill>
                  <a:schemeClr val="accent6">
                    <a:lumMod val="20000"/>
                    <a:lumOff val="80000"/>
                  </a:schemeClr>
                </a:solidFill>
                <a:latin typeface="Bahnschrift" panose="020B0502040204020203" pitchFamily="34" charset="0"/>
              </a:rPr>
              <a:t>découverte</a:t>
            </a:r>
            <a:r>
              <a:rPr lang="en-GB" b="1" dirty="0">
                <a:solidFill>
                  <a:schemeClr val="accent6">
                    <a:lumMod val="20000"/>
                    <a:lumOff val="80000"/>
                  </a:schemeClr>
                </a:solidFill>
                <a:latin typeface="Bahnschrift" panose="020B0502040204020203" pitchFamily="34" charset="0"/>
              </a:rPr>
              <a:t> du cogito</a:t>
            </a:r>
            <a:endParaRPr lang="lb-LU" b="1" dirty="0">
              <a:solidFill>
                <a:schemeClr val="accent6">
                  <a:lumMod val="20000"/>
                  <a:lumOff val="80000"/>
                </a:schemeClr>
              </a:solidFill>
              <a:latin typeface="Bahnschrift" panose="020B0502040204020203" pitchFamily="34" charset="0"/>
            </a:endParaRPr>
          </a:p>
        </p:txBody>
      </p:sp>
      <p:sp>
        <p:nvSpPr>
          <p:cNvPr id="23" name="TextBox 22">
            <a:extLst>
              <a:ext uri="{FF2B5EF4-FFF2-40B4-BE49-F238E27FC236}">
                <a16:creationId xmlns:a16="http://schemas.microsoft.com/office/drawing/2014/main" id="{08595679-B077-44E7-86BF-DC5FC29A7AC5}"/>
              </a:ext>
            </a:extLst>
          </p:cNvPr>
          <p:cNvSpPr txBox="1"/>
          <p:nvPr/>
        </p:nvSpPr>
        <p:spPr>
          <a:xfrm>
            <a:off x="3237330" y="2100692"/>
            <a:ext cx="6319359" cy="461665"/>
          </a:xfrm>
          <a:prstGeom prst="rect">
            <a:avLst/>
          </a:prstGeom>
          <a:noFill/>
        </p:spPr>
        <p:txBody>
          <a:bodyPr wrap="none" rtlCol="0">
            <a:spAutoFit/>
          </a:bodyPr>
          <a:lstStyle/>
          <a:p>
            <a:r>
              <a:rPr lang="fr-BE" sz="2400" b="1" dirty="0">
                <a:solidFill>
                  <a:schemeClr val="accent6">
                    <a:lumMod val="50000"/>
                  </a:schemeClr>
                </a:solidFill>
                <a:latin typeface="Bahnschrift" panose="020B0502040204020203" pitchFamily="34" charset="0"/>
              </a:rPr>
              <a:t>Cogito (ergo) </a:t>
            </a:r>
            <a:r>
              <a:rPr lang="fr-BE" sz="2400" b="1" dirty="0" err="1">
                <a:solidFill>
                  <a:schemeClr val="accent6">
                    <a:lumMod val="50000"/>
                  </a:schemeClr>
                </a:solidFill>
                <a:latin typeface="Bahnschrift" panose="020B0502040204020203" pitchFamily="34" charset="0"/>
              </a:rPr>
              <a:t>sum</a:t>
            </a:r>
            <a:r>
              <a:rPr lang="fr-BE" sz="2400" b="1" dirty="0">
                <a:solidFill>
                  <a:schemeClr val="accent6">
                    <a:lumMod val="50000"/>
                  </a:schemeClr>
                </a:solidFill>
                <a:latin typeface="Bahnschrift" panose="020B0502040204020203" pitchFamily="34" charset="0"/>
              </a:rPr>
              <a:t> </a:t>
            </a:r>
            <a:r>
              <a:rPr lang="fr-BE" sz="2400" b="1" dirty="0">
                <a:solidFill>
                  <a:schemeClr val="accent6">
                    <a:lumMod val="50000"/>
                  </a:schemeClr>
                </a:solidFill>
                <a:latin typeface="Bahnschrift" panose="020B0502040204020203" pitchFamily="34" charset="0"/>
                <a:sym typeface="Wingdings" panose="05000000000000000000" pitchFamily="2" charset="2"/>
              </a:rPr>
              <a:t></a:t>
            </a:r>
            <a:r>
              <a:rPr lang="fr-BE" sz="2400" b="1" dirty="0">
                <a:solidFill>
                  <a:schemeClr val="accent6">
                    <a:lumMod val="50000"/>
                  </a:schemeClr>
                </a:solidFill>
                <a:latin typeface="Bahnschrift" panose="020B0502040204020203" pitchFamily="34" charset="0"/>
              </a:rPr>
              <a:t> Je pense (donc) je suis</a:t>
            </a:r>
            <a:endParaRPr lang="fr-BE" sz="2400" dirty="0">
              <a:solidFill>
                <a:schemeClr val="accent6">
                  <a:lumMod val="50000"/>
                </a:schemeClr>
              </a:solidFill>
              <a:latin typeface="Bahnschrift" panose="020B0502040204020203" pitchFamily="34" charset="0"/>
            </a:endParaRPr>
          </a:p>
        </p:txBody>
      </p:sp>
      <p:sp>
        <p:nvSpPr>
          <p:cNvPr id="27" name="TextBox 26">
            <a:extLst>
              <a:ext uri="{FF2B5EF4-FFF2-40B4-BE49-F238E27FC236}">
                <a16:creationId xmlns:a16="http://schemas.microsoft.com/office/drawing/2014/main" id="{1AB5FA1C-33A5-448D-B87B-FB0868DCA098}"/>
              </a:ext>
            </a:extLst>
          </p:cNvPr>
          <p:cNvSpPr txBox="1"/>
          <p:nvPr/>
        </p:nvSpPr>
        <p:spPr>
          <a:xfrm>
            <a:off x="1898073" y="2923652"/>
            <a:ext cx="8420792" cy="1836528"/>
          </a:xfrm>
          <a:prstGeom prst="rect">
            <a:avLst/>
          </a:prstGeom>
          <a:noFill/>
        </p:spPr>
        <p:txBody>
          <a:bodyPr wrap="square" rtlCol="0">
            <a:spAutoFit/>
          </a:bodyPr>
          <a:lstStyle/>
          <a:p>
            <a:pPr algn="just"/>
            <a:r>
              <a:rPr lang="fr-BE" b="1" dirty="0">
                <a:solidFill>
                  <a:srgbClr val="E11E26"/>
                </a:solidFill>
                <a:latin typeface="Bahnschrift" panose="020B0502040204020203" pitchFamily="34" charset="0"/>
              </a:rPr>
              <a:t>Attention : </a:t>
            </a:r>
          </a:p>
          <a:p>
            <a:pPr algn="just"/>
            <a:endParaRPr lang="fr-BE" dirty="0">
              <a:solidFill>
                <a:schemeClr val="accent6">
                  <a:lumMod val="50000"/>
                </a:schemeClr>
              </a:solidFill>
              <a:latin typeface="Bahnschrift" panose="020B0502040204020203" pitchFamily="34" charset="0"/>
            </a:endParaRPr>
          </a:p>
          <a:p>
            <a:pPr algn="just">
              <a:lnSpc>
                <a:spcPct val="150000"/>
              </a:lnSpc>
            </a:pPr>
            <a:r>
              <a:rPr lang="fr-BE" dirty="0">
                <a:solidFill>
                  <a:schemeClr val="accent6">
                    <a:lumMod val="50000"/>
                  </a:schemeClr>
                </a:solidFill>
                <a:latin typeface="Bahnschrift" panose="020B0502040204020203" pitchFamily="34" charset="0"/>
              </a:rPr>
              <a:t>1) Le « donc » </a:t>
            </a:r>
            <a:r>
              <a:rPr lang="fr-BE" b="1" dirty="0">
                <a:solidFill>
                  <a:schemeClr val="accent6">
                    <a:lumMod val="50000"/>
                  </a:schemeClr>
                </a:solidFill>
                <a:latin typeface="Bahnschrift" panose="020B0502040204020203" pitchFamily="34" charset="0"/>
              </a:rPr>
              <a:t>n’est pas une conclusion logique </a:t>
            </a:r>
            <a:r>
              <a:rPr lang="fr-BE" dirty="0">
                <a:solidFill>
                  <a:schemeClr val="accent6">
                    <a:lumMod val="50000"/>
                  </a:schemeClr>
                </a:solidFill>
                <a:latin typeface="Bahnschrift" panose="020B0502040204020203" pitchFamily="34" charset="0"/>
              </a:rPr>
              <a:t>car la découverte du moi pensant comme « chose pensante » n’est pas un acte de déduction mais un acte d’</a:t>
            </a:r>
            <a:r>
              <a:rPr lang="fr-BE" b="1" dirty="0">
                <a:solidFill>
                  <a:schemeClr val="accent5">
                    <a:lumMod val="50000"/>
                  </a:schemeClr>
                </a:solidFill>
                <a:latin typeface="Bahnschrift" panose="020B0502040204020203" pitchFamily="34" charset="0"/>
              </a:rPr>
              <a:t>intuition</a:t>
            </a:r>
            <a:r>
              <a:rPr lang="fr-BE" dirty="0">
                <a:solidFill>
                  <a:schemeClr val="accent6">
                    <a:lumMod val="50000"/>
                  </a:schemeClr>
                </a:solidFill>
                <a:latin typeface="Bahnschrift" panose="020B0502040204020203" pitchFamily="34" charset="0"/>
              </a:rPr>
              <a:t>. </a:t>
            </a:r>
          </a:p>
        </p:txBody>
      </p:sp>
      <p:sp>
        <p:nvSpPr>
          <p:cNvPr id="28" name="Multiply 15">
            <a:extLst>
              <a:ext uri="{FF2B5EF4-FFF2-40B4-BE49-F238E27FC236}">
                <a16:creationId xmlns:a16="http://schemas.microsoft.com/office/drawing/2014/main" id="{96841709-EDEC-4C0A-AFD9-A6FE2B4A3E3C}"/>
              </a:ext>
            </a:extLst>
          </p:cNvPr>
          <p:cNvSpPr/>
          <p:nvPr/>
        </p:nvSpPr>
        <p:spPr>
          <a:xfrm>
            <a:off x="4267736" y="1909475"/>
            <a:ext cx="839586" cy="947651"/>
          </a:xfrm>
          <a:prstGeom prst="mathMultiply">
            <a:avLst/>
          </a:prstGeom>
          <a:solidFill>
            <a:srgbClr val="A26921">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Bahnschrift" panose="020B0502040204020203" pitchFamily="34" charset="0"/>
            </a:endParaRPr>
          </a:p>
        </p:txBody>
      </p:sp>
      <p:sp>
        <p:nvSpPr>
          <p:cNvPr id="29" name="Multiply 15">
            <a:extLst>
              <a:ext uri="{FF2B5EF4-FFF2-40B4-BE49-F238E27FC236}">
                <a16:creationId xmlns:a16="http://schemas.microsoft.com/office/drawing/2014/main" id="{0083674D-5AF9-4858-9C42-26B704BDEF79}"/>
              </a:ext>
            </a:extLst>
          </p:cNvPr>
          <p:cNvSpPr/>
          <p:nvPr/>
        </p:nvSpPr>
        <p:spPr>
          <a:xfrm>
            <a:off x="7593989" y="1881598"/>
            <a:ext cx="839586" cy="947651"/>
          </a:xfrm>
          <a:prstGeom prst="mathMultiply">
            <a:avLst/>
          </a:prstGeom>
          <a:solidFill>
            <a:srgbClr val="A26921">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latin typeface="Bahnschrift" panose="020B0502040204020203" pitchFamily="34" charset="0"/>
            </a:endParaRPr>
          </a:p>
        </p:txBody>
      </p:sp>
      <p:pic>
        <p:nvPicPr>
          <p:cNvPr id="30" name="Graphic 29" descr="Lightning bolt with solid fill">
            <a:extLst>
              <a:ext uri="{FF2B5EF4-FFF2-40B4-BE49-F238E27FC236}">
                <a16:creationId xmlns:a16="http://schemas.microsoft.com/office/drawing/2014/main" id="{C8DAE7FD-66EB-460D-8FE8-E0583B88A5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881292">
            <a:off x="1323868" y="2848584"/>
            <a:ext cx="914400" cy="914400"/>
          </a:xfrm>
          <a:prstGeom prst="rect">
            <a:avLst/>
          </a:prstGeom>
        </p:spPr>
      </p:pic>
      <p:sp>
        <p:nvSpPr>
          <p:cNvPr id="31" name="TextBox 30">
            <a:extLst>
              <a:ext uri="{FF2B5EF4-FFF2-40B4-BE49-F238E27FC236}">
                <a16:creationId xmlns:a16="http://schemas.microsoft.com/office/drawing/2014/main" id="{92965DE6-A7DB-4ED9-A19D-57402ED6B5DB}"/>
              </a:ext>
            </a:extLst>
          </p:cNvPr>
          <p:cNvSpPr txBox="1"/>
          <p:nvPr/>
        </p:nvSpPr>
        <p:spPr>
          <a:xfrm>
            <a:off x="1919609" y="4852210"/>
            <a:ext cx="8420792" cy="867032"/>
          </a:xfrm>
          <a:prstGeom prst="rect">
            <a:avLst/>
          </a:prstGeom>
          <a:noFill/>
        </p:spPr>
        <p:txBody>
          <a:bodyPr wrap="square" rtlCol="0">
            <a:spAutoFit/>
          </a:bodyPr>
          <a:lstStyle/>
          <a:p>
            <a:pPr algn="just">
              <a:lnSpc>
                <a:spcPct val="150000"/>
              </a:lnSpc>
            </a:pPr>
            <a:r>
              <a:rPr lang="fr-BE" dirty="0">
                <a:solidFill>
                  <a:schemeClr val="accent6">
                    <a:lumMod val="50000"/>
                  </a:schemeClr>
                </a:solidFill>
                <a:latin typeface="Bahnschrift" panose="020B0502040204020203" pitchFamily="34" charset="0"/>
              </a:rPr>
              <a:t>2) Malgré son doute hyperbolique, Descartes </a:t>
            </a:r>
            <a:r>
              <a:rPr lang="fr-BE" b="1" dirty="0">
                <a:solidFill>
                  <a:schemeClr val="accent6">
                    <a:lumMod val="50000"/>
                  </a:schemeClr>
                </a:solidFill>
                <a:latin typeface="Bahnschrift" panose="020B0502040204020203" pitchFamily="34" charset="0"/>
              </a:rPr>
              <a:t>n’est pas un sceptique</a:t>
            </a:r>
            <a:r>
              <a:rPr lang="fr-BE" dirty="0">
                <a:solidFill>
                  <a:schemeClr val="accent6">
                    <a:lumMod val="50000"/>
                  </a:schemeClr>
                </a:solidFill>
                <a:latin typeface="Bahnschrift" panose="020B0502040204020203" pitchFamily="34" charset="0"/>
              </a:rPr>
              <a:t>! Pour lui, le cogito représente un vérité </a:t>
            </a:r>
            <a:r>
              <a:rPr lang="fr-BE" b="1" dirty="0">
                <a:solidFill>
                  <a:schemeClr val="accent6">
                    <a:lumMod val="50000"/>
                  </a:schemeClr>
                </a:solidFill>
                <a:latin typeface="Bahnschrift" panose="020B0502040204020203" pitchFamily="34" charset="0"/>
              </a:rPr>
              <a:t>absolument certaine</a:t>
            </a:r>
            <a:r>
              <a:rPr lang="fr-BE" dirty="0">
                <a:solidFill>
                  <a:schemeClr val="accent6">
                    <a:lumMod val="50000"/>
                  </a:schemeClr>
                </a:solidFill>
                <a:latin typeface="Bahnschrift" panose="020B0502040204020203" pitchFamily="34" charset="0"/>
              </a:rPr>
              <a:t>. </a:t>
            </a:r>
          </a:p>
        </p:txBody>
      </p:sp>
    </p:spTree>
    <p:extLst>
      <p:ext uri="{BB962C8B-B14F-4D97-AF65-F5344CB8AC3E}">
        <p14:creationId xmlns:p14="http://schemas.microsoft.com/office/powerpoint/2010/main" val="6879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12" name="Rectangle: Rounded Corners 11">
            <a:extLst>
              <a:ext uri="{FF2B5EF4-FFF2-40B4-BE49-F238E27FC236}">
                <a16:creationId xmlns:a16="http://schemas.microsoft.com/office/drawing/2014/main" id="{ECEDCAAA-A750-4B96-B829-2B8ECEB5AD2A}"/>
              </a:ext>
            </a:extLst>
          </p:cNvPr>
          <p:cNvSpPr/>
          <p:nvPr/>
        </p:nvSpPr>
        <p:spPr>
          <a:xfrm>
            <a:off x="528505" y="1005864"/>
            <a:ext cx="350075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TextBox 12">
            <a:extLst>
              <a:ext uri="{FF2B5EF4-FFF2-40B4-BE49-F238E27FC236}">
                <a16:creationId xmlns:a16="http://schemas.microsoft.com/office/drawing/2014/main" id="{3B10436A-8964-4D82-860F-6FF5C3CE963B}"/>
              </a:ext>
            </a:extLst>
          </p:cNvPr>
          <p:cNvSpPr txBox="1"/>
          <p:nvPr/>
        </p:nvSpPr>
        <p:spPr>
          <a:xfrm>
            <a:off x="590559" y="1084914"/>
            <a:ext cx="3259226"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Les </a:t>
            </a:r>
            <a:r>
              <a:rPr lang="en-GB" b="1" dirty="0" err="1">
                <a:solidFill>
                  <a:schemeClr val="accent6">
                    <a:lumMod val="20000"/>
                    <a:lumOff val="80000"/>
                  </a:schemeClr>
                </a:solidFill>
                <a:latin typeface="Bahnschrift" panose="020B0502040204020203" pitchFamily="34" charset="0"/>
              </a:rPr>
              <a:t>caractérisituqes</a:t>
            </a:r>
            <a:r>
              <a:rPr lang="en-GB" b="1" dirty="0">
                <a:solidFill>
                  <a:schemeClr val="accent6">
                    <a:lumMod val="20000"/>
                    <a:lumOff val="80000"/>
                  </a:schemeClr>
                </a:solidFill>
                <a:latin typeface="Bahnschrift" panose="020B0502040204020203" pitchFamily="34" charset="0"/>
              </a:rPr>
              <a:t> du doute</a:t>
            </a:r>
            <a:endParaRPr lang="lb-LU" b="1" dirty="0">
              <a:solidFill>
                <a:schemeClr val="accent6">
                  <a:lumMod val="20000"/>
                  <a:lumOff val="80000"/>
                </a:schemeClr>
              </a:solidFill>
              <a:latin typeface="Bahnschrift" panose="020B0502040204020203" pitchFamily="34" charset="0"/>
            </a:endParaRPr>
          </a:p>
        </p:txBody>
      </p:sp>
      <p:pic>
        <p:nvPicPr>
          <p:cNvPr id="14" name="Picture 13">
            <a:extLst>
              <a:ext uri="{FF2B5EF4-FFF2-40B4-BE49-F238E27FC236}">
                <a16:creationId xmlns:a16="http://schemas.microsoft.com/office/drawing/2014/main" id="{E3D8DFBB-334B-4D9B-BF57-632EFDB5450E}"/>
              </a:ext>
            </a:extLst>
          </p:cNvPr>
          <p:cNvPicPr>
            <a:picLocks noChangeAspect="1"/>
          </p:cNvPicPr>
          <p:nvPr/>
        </p:nvPicPr>
        <p:blipFill>
          <a:blip r:embed="rId2">
            <a:duotone>
              <a:schemeClr val="accent6">
                <a:shade val="45000"/>
                <a:satMod val="135000"/>
              </a:schemeClr>
              <a:prstClr val="white"/>
            </a:duotone>
          </a:blip>
          <a:stretch>
            <a:fillRect/>
          </a:stretch>
        </p:blipFill>
        <p:spPr>
          <a:xfrm>
            <a:off x="2210783" y="1694466"/>
            <a:ext cx="8077200" cy="4991100"/>
          </a:xfrm>
          <a:prstGeom prst="rect">
            <a:avLst/>
          </a:prstGeom>
        </p:spPr>
      </p:pic>
      <p:sp>
        <p:nvSpPr>
          <p:cNvPr id="15" name="TextBox 14">
            <a:extLst>
              <a:ext uri="{FF2B5EF4-FFF2-40B4-BE49-F238E27FC236}">
                <a16:creationId xmlns:a16="http://schemas.microsoft.com/office/drawing/2014/main" id="{E0B4BEF1-F54E-4EE3-BB7A-9FD2F56AAF2E}"/>
              </a:ext>
            </a:extLst>
          </p:cNvPr>
          <p:cNvSpPr txBox="1"/>
          <p:nvPr/>
        </p:nvSpPr>
        <p:spPr>
          <a:xfrm>
            <a:off x="4235516" y="2399339"/>
            <a:ext cx="1393330"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méthodique</a:t>
            </a:r>
            <a:endParaRPr lang="LID4096" b="1" dirty="0">
              <a:solidFill>
                <a:schemeClr val="accent6">
                  <a:lumMod val="75000"/>
                </a:schemeClr>
              </a:solidFill>
              <a:latin typeface="Bahnschrift" panose="020B0502040204020203" pitchFamily="34" charset="0"/>
            </a:endParaRPr>
          </a:p>
        </p:txBody>
      </p:sp>
      <p:sp>
        <p:nvSpPr>
          <p:cNvPr id="16" name="TextBox 15">
            <a:extLst>
              <a:ext uri="{FF2B5EF4-FFF2-40B4-BE49-F238E27FC236}">
                <a16:creationId xmlns:a16="http://schemas.microsoft.com/office/drawing/2014/main" id="{A15E72D9-9CDE-45FA-BC74-16859B8E3EA4}"/>
              </a:ext>
            </a:extLst>
          </p:cNvPr>
          <p:cNvSpPr txBox="1"/>
          <p:nvPr/>
        </p:nvSpPr>
        <p:spPr>
          <a:xfrm>
            <a:off x="4198613" y="3354694"/>
            <a:ext cx="894797" cy="369332"/>
          </a:xfrm>
          <a:prstGeom prst="rect">
            <a:avLst/>
          </a:prstGeom>
          <a:noFill/>
        </p:spPr>
        <p:txBody>
          <a:bodyPr wrap="none" rtlCol="0">
            <a:spAutoFit/>
          </a:bodyPr>
          <a:lstStyle/>
          <a:p>
            <a:r>
              <a:rPr lang="en-US" b="1" dirty="0">
                <a:solidFill>
                  <a:schemeClr val="accent6">
                    <a:lumMod val="75000"/>
                  </a:schemeClr>
                </a:solidFill>
                <a:latin typeface="Bahnschrift" panose="020B0502040204020203" pitchFamily="34" charset="0"/>
              </a:rPr>
              <a:t>radical</a:t>
            </a:r>
            <a:endParaRPr lang="LID4096" b="1" dirty="0">
              <a:solidFill>
                <a:schemeClr val="accent6">
                  <a:lumMod val="75000"/>
                </a:schemeClr>
              </a:solidFill>
              <a:latin typeface="Bahnschrift" panose="020B0502040204020203" pitchFamily="34" charset="0"/>
            </a:endParaRPr>
          </a:p>
        </p:txBody>
      </p:sp>
      <p:sp>
        <p:nvSpPr>
          <p:cNvPr id="19" name="TextBox 18">
            <a:extLst>
              <a:ext uri="{FF2B5EF4-FFF2-40B4-BE49-F238E27FC236}">
                <a16:creationId xmlns:a16="http://schemas.microsoft.com/office/drawing/2014/main" id="{3360C5C8-10AC-4D54-A357-BB6C902D9442}"/>
              </a:ext>
            </a:extLst>
          </p:cNvPr>
          <p:cNvSpPr txBox="1"/>
          <p:nvPr/>
        </p:nvSpPr>
        <p:spPr>
          <a:xfrm>
            <a:off x="5855646" y="3353189"/>
            <a:ext cx="1523174"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hyperbolique</a:t>
            </a:r>
            <a:endParaRPr lang="LID4096" b="1" dirty="0">
              <a:solidFill>
                <a:schemeClr val="accent6">
                  <a:lumMod val="75000"/>
                </a:schemeClr>
              </a:solidFill>
              <a:latin typeface="Bahnschrift" panose="020B0502040204020203" pitchFamily="34" charset="0"/>
            </a:endParaRPr>
          </a:p>
        </p:txBody>
      </p:sp>
      <p:sp>
        <p:nvSpPr>
          <p:cNvPr id="20" name="TextBox 19">
            <a:extLst>
              <a:ext uri="{FF2B5EF4-FFF2-40B4-BE49-F238E27FC236}">
                <a16:creationId xmlns:a16="http://schemas.microsoft.com/office/drawing/2014/main" id="{98E1D82A-8803-4B99-969F-AE19BA66502B}"/>
              </a:ext>
            </a:extLst>
          </p:cNvPr>
          <p:cNvSpPr txBox="1"/>
          <p:nvPr/>
        </p:nvSpPr>
        <p:spPr>
          <a:xfrm>
            <a:off x="4031100" y="4782759"/>
            <a:ext cx="1229824"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provisoire</a:t>
            </a:r>
            <a:endParaRPr lang="LID4096" b="1" dirty="0">
              <a:solidFill>
                <a:schemeClr val="accent6">
                  <a:lumMod val="75000"/>
                </a:schemeClr>
              </a:solidFill>
              <a:latin typeface="Bahnschrift" panose="020B0502040204020203" pitchFamily="34" charset="0"/>
            </a:endParaRPr>
          </a:p>
        </p:txBody>
      </p:sp>
      <p:sp>
        <p:nvSpPr>
          <p:cNvPr id="24" name="TextBox 23">
            <a:extLst>
              <a:ext uri="{FF2B5EF4-FFF2-40B4-BE49-F238E27FC236}">
                <a16:creationId xmlns:a16="http://schemas.microsoft.com/office/drawing/2014/main" id="{CAEF37B1-2DA4-433B-9EA3-660C346DF25B}"/>
              </a:ext>
            </a:extLst>
          </p:cNvPr>
          <p:cNvSpPr txBox="1"/>
          <p:nvPr/>
        </p:nvSpPr>
        <p:spPr>
          <a:xfrm>
            <a:off x="4235516" y="5730211"/>
            <a:ext cx="1223412" cy="369332"/>
          </a:xfrm>
          <a:prstGeom prst="rect">
            <a:avLst/>
          </a:prstGeom>
          <a:noFill/>
        </p:spPr>
        <p:txBody>
          <a:bodyPr wrap="none" rtlCol="0">
            <a:spAutoFit/>
          </a:bodyPr>
          <a:lstStyle/>
          <a:p>
            <a:r>
              <a:rPr lang="en-US" b="1" dirty="0" err="1">
                <a:solidFill>
                  <a:schemeClr val="accent6">
                    <a:lumMod val="75000"/>
                  </a:schemeClr>
                </a:solidFill>
                <a:latin typeface="Bahnschrift" panose="020B0502040204020203" pitchFamily="34" charset="0"/>
              </a:rPr>
              <a:t>volontaire</a:t>
            </a:r>
            <a:endParaRPr lang="LID4096" b="1" dirty="0">
              <a:solidFill>
                <a:schemeClr val="accent6">
                  <a:lumMod val="75000"/>
                </a:schemeClr>
              </a:solidFill>
              <a:latin typeface="Bahnschrift" panose="020B0502040204020203" pitchFamily="34" charset="0"/>
            </a:endParaRPr>
          </a:p>
        </p:txBody>
      </p:sp>
    </p:spTree>
    <p:extLst>
      <p:ext uri="{BB962C8B-B14F-4D97-AF65-F5344CB8AC3E}">
        <p14:creationId xmlns:p14="http://schemas.microsoft.com/office/powerpoint/2010/main" val="38369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B684"/>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928714D-44FB-4896-8066-B252D07383DC}"/>
              </a:ext>
            </a:extLst>
          </p:cNvPr>
          <p:cNvSpPr/>
          <p:nvPr/>
        </p:nvSpPr>
        <p:spPr>
          <a:xfrm>
            <a:off x="377687" y="167512"/>
            <a:ext cx="3942522" cy="475218"/>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3867" y="193635"/>
            <a:ext cx="3595856" cy="400110"/>
          </a:xfrm>
          <a:prstGeom prst="rect">
            <a:avLst/>
          </a:prstGeom>
          <a:noFill/>
        </p:spPr>
        <p:txBody>
          <a:bodyPr wrap="none" rtlCol="0">
            <a:spAutoFit/>
          </a:bodyPr>
          <a:lstStyle/>
          <a:p>
            <a:r>
              <a:rPr lang="fr-BE" sz="2000" dirty="0">
                <a:latin typeface="Bahnschrift" panose="020B0502040204020203" pitchFamily="34" charset="0"/>
              </a:rPr>
              <a:t>Manuels et matériel scolaires</a:t>
            </a:r>
          </a:p>
        </p:txBody>
      </p:sp>
      <p:graphicFrame>
        <p:nvGraphicFramePr>
          <p:cNvPr id="2" name="Table 1"/>
          <p:cNvGraphicFramePr>
            <a:graphicFrameLocks noGrp="1"/>
          </p:cNvGraphicFramePr>
          <p:nvPr>
            <p:extLst>
              <p:ext uri="{D42A27DB-BD31-4B8C-83A1-F6EECF244321}">
                <p14:modId xmlns:p14="http://schemas.microsoft.com/office/powerpoint/2010/main" val="4180014906"/>
              </p:ext>
            </p:extLst>
          </p:nvPr>
        </p:nvGraphicFramePr>
        <p:xfrm>
          <a:off x="2828349" y="866933"/>
          <a:ext cx="7703128" cy="5958180"/>
        </p:xfrm>
        <a:graphic>
          <a:graphicData uri="http://schemas.openxmlformats.org/drawingml/2006/table">
            <a:tbl>
              <a:tblPr firstRow="1" bandRow="1">
                <a:tableStyleId>{2D5ABB26-0587-4C30-8999-92F81FD0307C}</a:tableStyleId>
              </a:tblPr>
              <a:tblGrid>
                <a:gridCol w="1402082">
                  <a:extLst>
                    <a:ext uri="{9D8B030D-6E8A-4147-A177-3AD203B41FA5}">
                      <a16:colId xmlns:a16="http://schemas.microsoft.com/office/drawing/2014/main" val="2773480047"/>
                    </a:ext>
                  </a:extLst>
                </a:gridCol>
                <a:gridCol w="6301046">
                  <a:extLst>
                    <a:ext uri="{9D8B030D-6E8A-4147-A177-3AD203B41FA5}">
                      <a16:colId xmlns:a16="http://schemas.microsoft.com/office/drawing/2014/main" val="4163027909"/>
                    </a:ext>
                  </a:extLst>
                </a:gridCol>
              </a:tblGrid>
              <a:tr h="1269040">
                <a:tc>
                  <a:txBody>
                    <a:bodyPr/>
                    <a:lstStyle/>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b="1" dirty="0" err="1"/>
                        <a:t>Peripatõn</a:t>
                      </a:r>
                      <a:endParaRPr lang="en-GB" sz="2400" b="1" dirty="0"/>
                    </a:p>
                    <a:p>
                      <a:endParaRPr lang="en-GB" dirty="0"/>
                    </a:p>
                    <a:p>
                      <a:r>
                        <a:rPr lang="en-GB" dirty="0"/>
                        <a:t>Editions Guy </a:t>
                      </a:r>
                      <a:r>
                        <a:rPr lang="en-GB" dirty="0" err="1"/>
                        <a:t>Binsfeld</a:t>
                      </a:r>
                      <a:r>
                        <a:rPr lang="en-GB" dirty="0"/>
                        <a:t>, 2012</a:t>
                      </a:r>
                    </a:p>
                    <a:p>
                      <a:r>
                        <a:rPr lang="en-GB" dirty="0"/>
                        <a:t>ISBN 978-2-87954-254-6</a:t>
                      </a:r>
                    </a:p>
                    <a:p>
                      <a:endParaRPr lang="en-GB" dirty="0"/>
                    </a:p>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7827353"/>
                  </a:ext>
                </a:extLst>
              </a:tr>
              <a:tr h="1551169">
                <a:tc>
                  <a:txBody>
                    <a:bodyPr/>
                    <a:lstStyle/>
                    <a:p>
                      <a:endParaRPr lang="en-GB" dirty="0"/>
                    </a:p>
                    <a:p>
                      <a:endParaRPr lang="en-GB" dirty="0"/>
                    </a:p>
                    <a:p>
                      <a:endParaRPr lang="en-GB" dirty="0"/>
                    </a:p>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1" dirty="0"/>
                        <a:t>Collegium </a:t>
                      </a:r>
                      <a:r>
                        <a:rPr lang="en-GB" sz="2000" b="1" dirty="0" err="1"/>
                        <a:t>Logicum</a:t>
                      </a:r>
                      <a:r>
                        <a:rPr lang="en-GB" sz="2000" b="1" dirty="0"/>
                        <a:t> – Classes de 1re et 2e</a:t>
                      </a:r>
                    </a:p>
                    <a:p>
                      <a:endParaRPr lang="en-GB" dirty="0"/>
                    </a:p>
                    <a:p>
                      <a:r>
                        <a:rPr lang="en-GB" dirty="0"/>
                        <a:t>MENFP, 2008</a:t>
                      </a:r>
                    </a:p>
                    <a:p>
                      <a:r>
                        <a:rPr lang="en-GB" dirty="0"/>
                        <a:t>ISBN </a:t>
                      </a:r>
                      <a:r>
                        <a:rPr lang="fr-BE" dirty="0"/>
                        <a:t>978‐249‐55206‐1</a:t>
                      </a:r>
                      <a:endParaRPr lang="en-GB" dirty="0"/>
                    </a:p>
                    <a:p>
                      <a:endParaRPr lang="en-GB" dirty="0"/>
                    </a:p>
                    <a:p>
                      <a:endParaRPr lang="en-GB" dirty="0"/>
                    </a:p>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0797261"/>
                  </a:ext>
                </a:extLst>
              </a:tr>
              <a:tr h="2087220">
                <a:tc gridSpan="2">
                  <a: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                                                        Dossiers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                                                        </a:t>
                      </a:r>
                      <a:r>
                        <a:rPr lang="en-GB" sz="1800" b="0" dirty="0" err="1"/>
                        <a:t>Epistemologie</a:t>
                      </a:r>
                      <a:r>
                        <a:rPr lang="en-GB" sz="1800" b="0" dirty="0"/>
                        <a:t> / Philo Politique / </a:t>
                      </a:r>
                      <a:r>
                        <a:rPr lang="en-GB" sz="1800" b="0" dirty="0" err="1"/>
                        <a:t>Ethique</a:t>
                      </a:r>
                      <a:endParaRPr lang="en-GB" sz="18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t>                                                        </a:t>
                      </a:r>
                      <a:r>
                        <a:rPr lang="en-GB" sz="1800" b="0" dirty="0" err="1"/>
                        <a:t>Logique</a:t>
                      </a:r>
                      <a:endParaRPr lang="en-GB" dirty="0"/>
                    </a:p>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fr-B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8793360"/>
                  </a:ext>
                </a:extLst>
              </a:tr>
            </a:tbl>
          </a:graphicData>
        </a:graphic>
      </p:graphicFrame>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12" r="26773" b="11528"/>
          <a:stretch/>
        </p:blipFill>
        <p:spPr>
          <a:xfrm>
            <a:off x="2938794" y="866555"/>
            <a:ext cx="1185557" cy="1695333"/>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970" t="7010" r="6545" b="11051"/>
          <a:stretch/>
        </p:blipFill>
        <p:spPr>
          <a:xfrm rot="5400000">
            <a:off x="2682874" y="3123890"/>
            <a:ext cx="1701338" cy="1181613"/>
          </a:xfrm>
          <a:prstGeom prst="rect">
            <a:avLst/>
          </a:prstGeom>
        </p:spPr>
      </p:pic>
      <p:pic>
        <p:nvPicPr>
          <p:cNvPr id="6" name="Picture 5" descr="Diagram&#10;&#10;Description automatically generated">
            <a:extLst>
              <a:ext uri="{FF2B5EF4-FFF2-40B4-BE49-F238E27FC236}">
                <a16:creationId xmlns:a16="http://schemas.microsoft.com/office/drawing/2014/main" id="{A4FA8162-D074-40EA-BEEB-0493AB8D8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1733" y="4699991"/>
            <a:ext cx="2653996" cy="1990497"/>
          </a:xfrm>
          <a:prstGeom prst="rect">
            <a:avLst/>
          </a:prstGeom>
        </p:spPr>
      </p:pic>
    </p:spTree>
    <p:extLst>
      <p:ext uri="{BB962C8B-B14F-4D97-AF65-F5344CB8AC3E}">
        <p14:creationId xmlns:p14="http://schemas.microsoft.com/office/powerpoint/2010/main" val="1356150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pic>
        <p:nvPicPr>
          <p:cNvPr id="21" name="Picture 20">
            <a:extLst>
              <a:ext uri="{FF2B5EF4-FFF2-40B4-BE49-F238E27FC236}">
                <a16:creationId xmlns:a16="http://schemas.microsoft.com/office/drawing/2014/main" id="{4563C0E7-4962-4A52-AE6B-21696FD772E2}"/>
              </a:ext>
            </a:extLst>
          </p:cNvPr>
          <p:cNvPicPr>
            <a:picLocks noChangeAspect="1"/>
          </p:cNvPicPr>
          <p:nvPr/>
        </p:nvPicPr>
        <p:blipFill>
          <a:blip r:embed="rId2">
            <a:duotone>
              <a:schemeClr val="accent6">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a:off x="123467" y="2416029"/>
            <a:ext cx="4441971" cy="4441971"/>
          </a:xfrm>
          <a:prstGeom prst="rect">
            <a:avLst/>
          </a:prstGeom>
        </p:spPr>
      </p:pic>
      <p:sp>
        <p:nvSpPr>
          <p:cNvPr id="22" name="Rectangle: Rounded Corners 21">
            <a:extLst>
              <a:ext uri="{FF2B5EF4-FFF2-40B4-BE49-F238E27FC236}">
                <a16:creationId xmlns:a16="http://schemas.microsoft.com/office/drawing/2014/main" id="{6727FF6F-47A4-486A-BFE1-099DEEF7B39F}"/>
              </a:ext>
            </a:extLst>
          </p:cNvPr>
          <p:cNvSpPr/>
          <p:nvPr/>
        </p:nvSpPr>
        <p:spPr>
          <a:xfrm>
            <a:off x="528506" y="1005864"/>
            <a:ext cx="1618860"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TextBox 22">
            <a:extLst>
              <a:ext uri="{FF2B5EF4-FFF2-40B4-BE49-F238E27FC236}">
                <a16:creationId xmlns:a16="http://schemas.microsoft.com/office/drawing/2014/main" id="{98897ED5-3A0C-4522-A097-9569EE2323C1}"/>
              </a:ext>
            </a:extLst>
          </p:cNvPr>
          <p:cNvSpPr txBox="1"/>
          <p:nvPr/>
        </p:nvSpPr>
        <p:spPr>
          <a:xfrm>
            <a:off x="590559" y="1084914"/>
            <a:ext cx="1295547" cy="369332"/>
          </a:xfrm>
          <a:prstGeom prst="rect">
            <a:avLst/>
          </a:prstGeom>
          <a:noFill/>
        </p:spPr>
        <p:txBody>
          <a:bodyPr wrap="none" rtlCol="0">
            <a:spAutoFit/>
          </a:bodyPr>
          <a:lstStyle/>
          <a:p>
            <a:r>
              <a:rPr lang="en-GB" b="1" dirty="0" err="1">
                <a:solidFill>
                  <a:schemeClr val="accent6">
                    <a:lumMod val="20000"/>
                    <a:lumOff val="80000"/>
                  </a:schemeClr>
                </a:solidFill>
                <a:latin typeface="Bahnschrift" panose="020B0502040204020203" pitchFamily="34" charset="0"/>
              </a:rPr>
              <a:t>L’innéisme</a:t>
            </a:r>
            <a:endParaRPr lang="lb-LU" b="1" dirty="0">
              <a:solidFill>
                <a:schemeClr val="accent6">
                  <a:lumMod val="20000"/>
                  <a:lumOff val="80000"/>
                </a:schemeClr>
              </a:solidFill>
              <a:latin typeface="Bahnschrift" panose="020B0502040204020203" pitchFamily="34" charset="0"/>
            </a:endParaRPr>
          </a:p>
        </p:txBody>
      </p:sp>
      <p:sp>
        <p:nvSpPr>
          <p:cNvPr id="25" name="TextBox 24">
            <a:extLst>
              <a:ext uri="{FF2B5EF4-FFF2-40B4-BE49-F238E27FC236}">
                <a16:creationId xmlns:a16="http://schemas.microsoft.com/office/drawing/2014/main" id="{3B196FAC-9963-48ED-A95A-358BA1E750EC}"/>
              </a:ext>
            </a:extLst>
          </p:cNvPr>
          <p:cNvSpPr txBox="1"/>
          <p:nvPr/>
        </p:nvSpPr>
        <p:spPr>
          <a:xfrm>
            <a:off x="3687933" y="2107988"/>
            <a:ext cx="7877262" cy="2529026"/>
          </a:xfrm>
          <a:prstGeom prst="rect">
            <a:avLst/>
          </a:prstGeom>
          <a:noFill/>
        </p:spPr>
        <p:txBody>
          <a:bodyPr wrap="square">
            <a:spAutoFit/>
          </a:bodyPr>
          <a:lstStyle/>
          <a:p>
            <a:pPr>
              <a:lnSpc>
                <a:spcPct val="150000"/>
              </a:lnSpc>
            </a:pPr>
            <a:r>
              <a:rPr lang="LID4096" dirty="0">
                <a:solidFill>
                  <a:schemeClr val="accent6">
                    <a:lumMod val="50000"/>
                  </a:schemeClr>
                </a:solidFill>
                <a:latin typeface="Bahnschrift" panose="020B0502040204020203" pitchFamily="34" charset="0"/>
              </a:rPr>
              <a:t>La première vérité découverte par Descartes est </a:t>
            </a:r>
            <a:r>
              <a:rPr lang="en-US" dirty="0" err="1">
                <a:solidFill>
                  <a:schemeClr val="accent6">
                    <a:lumMod val="50000"/>
                  </a:schemeClr>
                </a:solidFill>
                <a:latin typeface="Bahnschrift" panose="020B0502040204020203" pitchFamily="34" charset="0"/>
              </a:rPr>
              <a:t>donc</a:t>
            </a:r>
            <a:r>
              <a:rPr lang="en-US" dirty="0">
                <a:solidFill>
                  <a:schemeClr val="accent6">
                    <a:lumMod val="50000"/>
                  </a:schemeClr>
                </a:solidFill>
                <a:latin typeface="Bahnschrift" panose="020B0502040204020203" pitchFamily="34" charset="0"/>
              </a:rPr>
              <a:t> </a:t>
            </a:r>
            <a:r>
              <a:rPr lang="LID4096" dirty="0">
                <a:solidFill>
                  <a:schemeClr val="accent6">
                    <a:lumMod val="50000"/>
                  </a:schemeClr>
                </a:solidFill>
                <a:latin typeface="Bahnschrift" panose="020B0502040204020203" pitchFamily="34" charset="0"/>
              </a:rPr>
              <a:t>une </a:t>
            </a:r>
            <a:r>
              <a:rPr lang="LID4096" b="1" dirty="0">
                <a:solidFill>
                  <a:schemeClr val="accent6">
                    <a:lumMod val="50000"/>
                  </a:schemeClr>
                </a:solidFill>
                <a:latin typeface="Bahnschrift" panose="020B0502040204020203" pitchFamily="34" charset="0"/>
              </a:rPr>
              <a:t>idée innée </a:t>
            </a:r>
            <a:r>
              <a:rPr lang="LID4096" dirty="0">
                <a:solidFill>
                  <a:schemeClr val="accent6">
                    <a:lumMod val="50000"/>
                  </a:schemeClr>
                </a:solidFill>
                <a:latin typeface="Bahnschrift" panose="020B0502040204020203" pitchFamily="34" charset="0"/>
              </a:rPr>
              <a:t>(dt. angeborene Idee/ engl. innate idea). </a:t>
            </a:r>
          </a:p>
          <a:p>
            <a:pPr>
              <a:lnSpc>
                <a:spcPct val="150000"/>
              </a:lnSpc>
            </a:pPr>
            <a:endParaRPr lang="en-US" dirty="0">
              <a:solidFill>
                <a:schemeClr val="accent6">
                  <a:lumMod val="50000"/>
                </a:schemeClr>
              </a:solidFill>
              <a:latin typeface="Bahnschrift" panose="020B0502040204020203" pitchFamily="34" charset="0"/>
            </a:endParaRPr>
          </a:p>
          <a:p>
            <a:pPr>
              <a:lnSpc>
                <a:spcPct val="150000"/>
              </a:lnSpc>
            </a:pPr>
            <a:r>
              <a:rPr lang="LID4096" dirty="0">
                <a:solidFill>
                  <a:schemeClr val="accent6">
                    <a:lumMod val="50000"/>
                  </a:schemeClr>
                </a:solidFill>
                <a:latin typeface="Bahnschrift" panose="020B0502040204020203" pitchFamily="34" charset="0"/>
              </a:rPr>
              <a:t>L’innéisme est une doctrine philosophique d'après laquelle des vérités ou des principes sont </a:t>
            </a:r>
            <a:r>
              <a:rPr lang="en-US" dirty="0">
                <a:solidFill>
                  <a:schemeClr val="accent6">
                    <a:lumMod val="50000"/>
                  </a:schemeClr>
                </a:solidFill>
                <a:latin typeface="Bahnschrift" panose="020B0502040204020203" pitchFamily="34" charset="0"/>
              </a:rPr>
              <a:t>déjà</a:t>
            </a:r>
            <a:r>
              <a:rPr lang="LID4096" dirty="0">
                <a:solidFill>
                  <a:schemeClr val="accent6">
                    <a:lumMod val="50000"/>
                  </a:schemeClr>
                </a:solidFill>
                <a:latin typeface="Bahnschrift" panose="020B0502040204020203" pitchFamily="34" charset="0"/>
              </a:rPr>
              <a:t> inscrites ou </a:t>
            </a:r>
            <a:r>
              <a:rPr lang="LID4096" b="1" dirty="0">
                <a:solidFill>
                  <a:schemeClr val="accent6">
                    <a:lumMod val="50000"/>
                  </a:schemeClr>
                </a:solidFill>
                <a:latin typeface="Bahnschrift" panose="020B0502040204020203" pitchFamily="34" charset="0"/>
              </a:rPr>
              <a:t>présentes dans l'esprit humain, dès </a:t>
            </a:r>
            <a:r>
              <a:rPr lang="en-US" b="1" dirty="0">
                <a:solidFill>
                  <a:schemeClr val="accent6">
                    <a:lumMod val="50000"/>
                  </a:schemeClr>
                </a:solidFill>
                <a:latin typeface="Bahnschrift" panose="020B0502040204020203" pitchFamily="34" charset="0"/>
              </a:rPr>
              <a:t>s</a:t>
            </a:r>
            <a:r>
              <a:rPr lang="LID4096" b="1" dirty="0">
                <a:solidFill>
                  <a:schemeClr val="accent6">
                    <a:lumMod val="50000"/>
                  </a:schemeClr>
                </a:solidFill>
                <a:latin typeface="Bahnschrift" panose="020B0502040204020203" pitchFamily="34" charset="0"/>
              </a:rPr>
              <a:t>a naissance</a:t>
            </a:r>
            <a:r>
              <a:rPr lang="LID4096" dirty="0">
                <a:solidFill>
                  <a:schemeClr val="accent6">
                    <a:lumMod val="50000"/>
                  </a:schemeClr>
                </a:solidFill>
                <a:latin typeface="Bahnschrift" panose="020B0502040204020203" pitchFamily="34" charset="0"/>
              </a:rPr>
              <a:t>. </a:t>
            </a:r>
            <a:endParaRPr lang="en-US" dirty="0">
              <a:solidFill>
                <a:schemeClr val="accent6">
                  <a:lumMod val="50000"/>
                </a:schemeClr>
              </a:solidFill>
              <a:latin typeface="Bahnschrift" panose="020B0502040204020203" pitchFamily="34" charset="0"/>
            </a:endParaRPr>
          </a:p>
        </p:txBody>
      </p:sp>
    </p:spTree>
    <p:extLst>
      <p:ext uri="{BB962C8B-B14F-4D97-AF65-F5344CB8AC3E}">
        <p14:creationId xmlns:p14="http://schemas.microsoft.com/office/powerpoint/2010/main" val="1423238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pic>
        <p:nvPicPr>
          <p:cNvPr id="11" name="Picture 2" descr="Dualism vs Monism: Chronicling the Battle Between Body and Mind | by ...">
            <a:extLst>
              <a:ext uri="{FF2B5EF4-FFF2-40B4-BE49-F238E27FC236}">
                <a16:creationId xmlns:a16="http://schemas.microsoft.com/office/drawing/2014/main" id="{DA9A44D9-8F15-48F8-A0E8-F160BCC4C912}"/>
              </a:ext>
            </a:extLst>
          </p:cNvPr>
          <p:cNvPicPr>
            <a:picLocks noChangeAspect="1" noChangeArrowheads="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b="28411"/>
          <a:stretch/>
        </p:blipFill>
        <p:spPr bwMode="auto">
          <a:xfrm>
            <a:off x="0" y="1403612"/>
            <a:ext cx="11736198" cy="560119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8" name="Rectangle: Rounded Corners 7">
            <a:extLst>
              <a:ext uri="{FF2B5EF4-FFF2-40B4-BE49-F238E27FC236}">
                <a16:creationId xmlns:a16="http://schemas.microsoft.com/office/drawing/2014/main" id="{B66BBAAB-5CA6-4E2A-9F9E-3B2892B8726E}"/>
              </a:ext>
            </a:extLst>
          </p:cNvPr>
          <p:cNvSpPr/>
          <p:nvPr/>
        </p:nvSpPr>
        <p:spPr>
          <a:xfrm>
            <a:off x="528505" y="1005864"/>
            <a:ext cx="271803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TextBox 8">
            <a:extLst>
              <a:ext uri="{FF2B5EF4-FFF2-40B4-BE49-F238E27FC236}">
                <a16:creationId xmlns:a16="http://schemas.microsoft.com/office/drawing/2014/main" id="{788098FB-631B-4281-BB96-A32932DFF203}"/>
              </a:ext>
            </a:extLst>
          </p:cNvPr>
          <p:cNvSpPr txBox="1"/>
          <p:nvPr/>
        </p:nvSpPr>
        <p:spPr>
          <a:xfrm>
            <a:off x="590559" y="1084914"/>
            <a:ext cx="2473754"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Le </a:t>
            </a:r>
            <a:r>
              <a:rPr lang="en-GB" b="1" dirty="0" err="1">
                <a:solidFill>
                  <a:schemeClr val="accent6">
                    <a:lumMod val="20000"/>
                    <a:lumOff val="80000"/>
                  </a:schemeClr>
                </a:solidFill>
                <a:latin typeface="Bahnschrift" panose="020B0502040204020203" pitchFamily="34" charset="0"/>
              </a:rPr>
              <a:t>dualisme</a:t>
            </a:r>
            <a:r>
              <a:rPr lang="en-GB" b="1" dirty="0">
                <a:solidFill>
                  <a:schemeClr val="accent6">
                    <a:lumMod val="20000"/>
                    <a:lumOff val="80000"/>
                  </a:schemeClr>
                </a:solidFill>
                <a:latin typeface="Bahnschrift" panose="020B0502040204020203" pitchFamily="34" charset="0"/>
              </a:rPr>
              <a:t> </a:t>
            </a:r>
            <a:r>
              <a:rPr lang="en-GB" b="1" dirty="0" err="1">
                <a:solidFill>
                  <a:schemeClr val="accent6">
                    <a:lumMod val="20000"/>
                    <a:lumOff val="80000"/>
                  </a:schemeClr>
                </a:solidFill>
                <a:latin typeface="Bahnschrift" panose="020B0502040204020203" pitchFamily="34" charset="0"/>
              </a:rPr>
              <a:t>cartésien</a:t>
            </a:r>
            <a:endParaRPr lang="lb-LU" b="1" dirty="0">
              <a:solidFill>
                <a:schemeClr val="accent6">
                  <a:lumMod val="20000"/>
                  <a:lumOff val="80000"/>
                </a:schemeClr>
              </a:solidFill>
              <a:latin typeface="Bahnschrift" panose="020B0502040204020203" pitchFamily="34" charset="0"/>
            </a:endParaRPr>
          </a:p>
        </p:txBody>
      </p:sp>
      <p:sp>
        <p:nvSpPr>
          <p:cNvPr id="10" name="TextBox 9">
            <a:extLst>
              <a:ext uri="{FF2B5EF4-FFF2-40B4-BE49-F238E27FC236}">
                <a16:creationId xmlns:a16="http://schemas.microsoft.com/office/drawing/2014/main" id="{CBFF9FE3-9B1E-42E9-9B44-80A101A66922}"/>
              </a:ext>
            </a:extLst>
          </p:cNvPr>
          <p:cNvSpPr txBox="1"/>
          <p:nvPr/>
        </p:nvSpPr>
        <p:spPr>
          <a:xfrm>
            <a:off x="3394319" y="2925362"/>
            <a:ext cx="7877262" cy="2944524"/>
          </a:xfrm>
          <a:prstGeom prst="rect">
            <a:avLst/>
          </a:prstGeom>
          <a:noFill/>
        </p:spPr>
        <p:txBody>
          <a:bodyPr wrap="square">
            <a:spAutoFit/>
          </a:bodyPr>
          <a:lstStyle/>
          <a:p>
            <a:pPr>
              <a:lnSpc>
                <a:spcPct val="150000"/>
              </a:lnSpc>
            </a:pPr>
            <a:r>
              <a:rPr lang="en-US" dirty="0">
                <a:solidFill>
                  <a:schemeClr val="accent6">
                    <a:lumMod val="50000"/>
                  </a:schemeClr>
                </a:solidFill>
                <a:latin typeface="Bahnschrift" panose="020B0502040204020203" pitchFamily="34" charset="0"/>
              </a:rPr>
              <a:t>Le </a:t>
            </a:r>
            <a:r>
              <a:rPr lang="fr-BE" dirty="0">
                <a:solidFill>
                  <a:schemeClr val="accent6">
                    <a:lumMod val="50000"/>
                  </a:schemeClr>
                </a:solidFill>
                <a:latin typeface="Bahnschrift" panose="020B0502040204020203" pitchFamily="34" charset="0"/>
              </a:rPr>
              <a:t>dualisme cartésien se réfère à la </a:t>
            </a:r>
            <a:r>
              <a:rPr lang="fr-BE" b="1" dirty="0">
                <a:solidFill>
                  <a:schemeClr val="accent6">
                    <a:lumMod val="50000"/>
                  </a:schemeClr>
                </a:solidFill>
                <a:latin typeface="Bahnschrift" panose="020B0502040204020203" pitchFamily="34" charset="0"/>
              </a:rPr>
              <a:t>stricte séparation de l’âme du corps</a:t>
            </a:r>
            <a:r>
              <a:rPr lang="en-US" dirty="0">
                <a:solidFill>
                  <a:schemeClr val="accent6">
                    <a:lumMod val="50000"/>
                  </a:schemeClr>
                </a:solidFill>
                <a:latin typeface="Bahnschrift" panose="020B0502040204020203" pitchFamily="34" charset="0"/>
              </a:rPr>
              <a:t>. </a:t>
            </a:r>
            <a:endParaRPr lang="LID4096" dirty="0">
              <a:solidFill>
                <a:schemeClr val="accent6">
                  <a:lumMod val="50000"/>
                </a:schemeClr>
              </a:solidFill>
              <a:latin typeface="Bahnschrift" panose="020B0502040204020203" pitchFamily="34" charset="0"/>
            </a:endParaRPr>
          </a:p>
          <a:p>
            <a:pPr>
              <a:lnSpc>
                <a:spcPct val="150000"/>
              </a:lnSpc>
            </a:pPr>
            <a:endParaRPr lang="en-US" dirty="0">
              <a:solidFill>
                <a:schemeClr val="accent6">
                  <a:lumMod val="50000"/>
                </a:schemeClr>
              </a:solidFill>
              <a:latin typeface="Bahnschrift" panose="020B0502040204020203" pitchFamily="34" charset="0"/>
            </a:endParaRPr>
          </a:p>
          <a:p>
            <a:pPr marL="285750" indent="-285750">
              <a:lnSpc>
                <a:spcPct val="150000"/>
              </a:lnSpc>
              <a:buFont typeface="Arial" panose="020B0604020202020204" pitchFamily="34" charset="0"/>
              <a:buChar char="•"/>
            </a:pPr>
            <a:r>
              <a:rPr lang="en-US" dirty="0" err="1">
                <a:solidFill>
                  <a:schemeClr val="accent6">
                    <a:lumMod val="50000"/>
                  </a:schemeClr>
                </a:solidFill>
                <a:latin typeface="Bahnschrift" panose="020B0502040204020203" pitchFamily="34" charset="0"/>
              </a:rPr>
              <a:t>Càd</a:t>
            </a:r>
            <a:r>
              <a:rPr lang="en-US" dirty="0">
                <a:solidFill>
                  <a:schemeClr val="accent6">
                    <a:lumMod val="50000"/>
                  </a:schemeClr>
                </a:solidFill>
                <a:latin typeface="Bahnschrift" panose="020B0502040204020203" pitchFamily="34" charset="0"/>
              </a:rPr>
              <a:t>. la separation de la substance </a:t>
            </a:r>
            <a:r>
              <a:rPr lang="en-US" dirty="0" err="1">
                <a:solidFill>
                  <a:schemeClr val="accent6">
                    <a:lumMod val="50000"/>
                  </a:schemeClr>
                </a:solidFill>
                <a:latin typeface="Bahnschrift" panose="020B0502040204020203" pitchFamily="34" charset="0"/>
              </a:rPr>
              <a:t>pensante</a:t>
            </a:r>
            <a:r>
              <a:rPr lang="en-US" dirty="0">
                <a:solidFill>
                  <a:schemeClr val="accent6">
                    <a:lumMod val="50000"/>
                  </a:schemeClr>
                </a:solidFill>
                <a:latin typeface="Bahnschrift" panose="020B0502040204020203" pitchFamily="34" charset="0"/>
              </a:rPr>
              <a:t> (</a:t>
            </a:r>
            <a:r>
              <a:rPr lang="en-US" b="1" dirty="0">
                <a:solidFill>
                  <a:schemeClr val="accent6">
                    <a:lumMod val="50000"/>
                  </a:schemeClr>
                </a:solidFill>
                <a:latin typeface="Bahnschrift" panose="020B0502040204020203" pitchFamily="34" charset="0"/>
              </a:rPr>
              <a:t>res cogitans</a:t>
            </a:r>
            <a:r>
              <a:rPr lang="en-US" dirty="0">
                <a:solidFill>
                  <a:schemeClr val="accent6">
                    <a:lumMod val="50000"/>
                  </a:schemeClr>
                </a:solidFill>
                <a:latin typeface="Bahnschrift" panose="020B0502040204020203" pitchFamily="34" charset="0"/>
              </a:rPr>
              <a:t>) et de la substance </a:t>
            </a:r>
            <a:r>
              <a:rPr lang="en-US" dirty="0" err="1">
                <a:solidFill>
                  <a:schemeClr val="accent6">
                    <a:lumMod val="50000"/>
                  </a:schemeClr>
                </a:solidFill>
                <a:latin typeface="Bahnschrift" panose="020B0502040204020203" pitchFamily="34" charset="0"/>
              </a:rPr>
              <a:t>étendue</a:t>
            </a:r>
            <a:r>
              <a:rPr lang="en-US" dirty="0">
                <a:solidFill>
                  <a:schemeClr val="accent6">
                    <a:lumMod val="50000"/>
                  </a:schemeClr>
                </a:solidFill>
                <a:latin typeface="Bahnschrift" panose="020B0502040204020203" pitchFamily="34" charset="0"/>
              </a:rPr>
              <a:t>, </a:t>
            </a:r>
            <a:r>
              <a:rPr lang="en-US" dirty="0" err="1">
                <a:solidFill>
                  <a:schemeClr val="accent6">
                    <a:lumMod val="50000"/>
                  </a:schemeClr>
                </a:solidFill>
                <a:latin typeface="Bahnschrift" panose="020B0502040204020203" pitchFamily="34" charset="0"/>
              </a:rPr>
              <a:t>corporelle</a:t>
            </a:r>
            <a:r>
              <a:rPr lang="en-US" dirty="0">
                <a:solidFill>
                  <a:schemeClr val="accent6">
                    <a:lumMod val="50000"/>
                  </a:schemeClr>
                </a:solidFill>
                <a:latin typeface="Bahnschrift" panose="020B0502040204020203" pitchFamily="34" charset="0"/>
              </a:rPr>
              <a:t> et </a:t>
            </a:r>
            <a:r>
              <a:rPr lang="en-US" dirty="0" err="1">
                <a:solidFill>
                  <a:schemeClr val="accent6">
                    <a:lumMod val="50000"/>
                  </a:schemeClr>
                </a:solidFill>
                <a:latin typeface="Bahnschrift" panose="020B0502040204020203" pitchFamily="34" charset="0"/>
              </a:rPr>
              <a:t>matérielle</a:t>
            </a:r>
            <a:r>
              <a:rPr lang="en-US" dirty="0">
                <a:solidFill>
                  <a:schemeClr val="accent6">
                    <a:lumMod val="50000"/>
                  </a:schemeClr>
                </a:solidFill>
                <a:latin typeface="Bahnschrift" panose="020B0502040204020203" pitchFamily="34" charset="0"/>
              </a:rPr>
              <a:t> (</a:t>
            </a:r>
            <a:r>
              <a:rPr lang="en-US" b="1" dirty="0">
                <a:solidFill>
                  <a:schemeClr val="accent6">
                    <a:lumMod val="50000"/>
                  </a:schemeClr>
                </a:solidFill>
                <a:latin typeface="Bahnschrift" panose="020B0502040204020203" pitchFamily="34" charset="0"/>
              </a:rPr>
              <a:t>res extensa</a:t>
            </a:r>
            <a:r>
              <a:rPr lang="en-US" dirty="0">
                <a:solidFill>
                  <a:schemeClr val="accent6">
                    <a:lumMod val="50000"/>
                  </a:schemeClr>
                </a:solidFill>
                <a:latin typeface="Bahnschrift" panose="020B0502040204020203" pitchFamily="34" charset="0"/>
              </a:rPr>
              <a:t>).</a:t>
            </a:r>
          </a:p>
          <a:p>
            <a:pPr marL="285750" indent="-285750">
              <a:lnSpc>
                <a:spcPct val="150000"/>
              </a:lnSpc>
              <a:buFont typeface="Arial" panose="020B0604020202020204" pitchFamily="34" charset="0"/>
              <a:buChar char="•"/>
            </a:pPr>
            <a:endParaRPr lang="en-US" dirty="0">
              <a:solidFill>
                <a:schemeClr val="accent6">
                  <a:lumMod val="50000"/>
                </a:schemeClr>
              </a:solidFill>
              <a:latin typeface="Bahnschrift" panose="020B0502040204020203" pitchFamily="34" charset="0"/>
            </a:endParaRPr>
          </a:p>
          <a:p>
            <a:pPr marL="285750" indent="-285750">
              <a:lnSpc>
                <a:spcPct val="150000"/>
              </a:lnSpc>
              <a:buFont typeface="Arial" panose="020B0604020202020204" pitchFamily="34" charset="0"/>
              <a:buChar char="•"/>
            </a:pPr>
            <a:r>
              <a:rPr lang="en-US" dirty="0">
                <a:solidFill>
                  <a:schemeClr val="accent6">
                    <a:lumMod val="50000"/>
                  </a:schemeClr>
                </a:solidFill>
                <a:latin typeface="Bahnschrift" panose="020B0502040204020203" pitchFamily="34" charset="0"/>
              </a:rPr>
              <a:t>Le </a:t>
            </a:r>
            <a:r>
              <a:rPr lang="en-US" dirty="0" err="1">
                <a:solidFill>
                  <a:schemeClr val="accent6">
                    <a:lumMod val="50000"/>
                  </a:schemeClr>
                </a:solidFill>
                <a:latin typeface="Bahnschrift" panose="020B0502040204020203" pitchFamily="34" charset="0"/>
              </a:rPr>
              <a:t>monisme</a:t>
            </a:r>
            <a:r>
              <a:rPr lang="en-US" dirty="0">
                <a:solidFill>
                  <a:schemeClr val="accent6">
                    <a:lumMod val="50000"/>
                  </a:schemeClr>
                </a:solidFill>
                <a:latin typeface="Bahnschrift" panose="020B0502040204020203" pitchFamily="34" charset="0"/>
              </a:rPr>
              <a:t> </a:t>
            </a:r>
            <a:r>
              <a:rPr lang="en-US" dirty="0" err="1">
                <a:solidFill>
                  <a:schemeClr val="accent6">
                    <a:lumMod val="50000"/>
                  </a:schemeClr>
                </a:solidFill>
                <a:latin typeface="Bahnschrift" panose="020B0502040204020203" pitchFamily="34" charset="0"/>
              </a:rPr>
              <a:t>s’oppose</a:t>
            </a:r>
            <a:r>
              <a:rPr lang="en-US" dirty="0">
                <a:solidFill>
                  <a:schemeClr val="accent6">
                    <a:lumMod val="50000"/>
                  </a:schemeClr>
                </a:solidFill>
                <a:latin typeface="Bahnschrift" panose="020B0502040204020203" pitchFamily="34" charset="0"/>
              </a:rPr>
              <a:t> au dualism et presuppose </a:t>
            </a:r>
            <a:r>
              <a:rPr lang="en-US" dirty="0" err="1">
                <a:solidFill>
                  <a:schemeClr val="accent6">
                    <a:lumMod val="50000"/>
                  </a:schemeClr>
                </a:solidFill>
                <a:latin typeface="Bahnschrift" panose="020B0502040204020203" pitchFamily="34" charset="0"/>
              </a:rPr>
              <a:t>l’existence</a:t>
            </a:r>
            <a:r>
              <a:rPr lang="en-US" dirty="0">
                <a:solidFill>
                  <a:schemeClr val="accent6">
                    <a:lumMod val="50000"/>
                  </a:schemeClr>
                </a:solidFill>
                <a:latin typeface="Bahnschrift" panose="020B0502040204020203" pitchFamily="34" charset="0"/>
              </a:rPr>
              <a:t> </a:t>
            </a:r>
            <a:r>
              <a:rPr lang="en-US" dirty="0" err="1">
                <a:solidFill>
                  <a:schemeClr val="accent6">
                    <a:lumMod val="50000"/>
                  </a:schemeClr>
                </a:solidFill>
                <a:latin typeface="Bahnschrift" panose="020B0502040204020203" pitchFamily="34" charset="0"/>
              </a:rPr>
              <a:t>d’une</a:t>
            </a:r>
            <a:r>
              <a:rPr lang="en-US" dirty="0">
                <a:solidFill>
                  <a:schemeClr val="accent6">
                    <a:lumMod val="50000"/>
                  </a:schemeClr>
                </a:solidFill>
                <a:latin typeface="Bahnschrift" panose="020B0502040204020203" pitchFamily="34" charset="0"/>
              </a:rPr>
              <a:t> substance unique et </a:t>
            </a:r>
            <a:r>
              <a:rPr lang="en-US" dirty="0" err="1">
                <a:solidFill>
                  <a:schemeClr val="accent6">
                    <a:lumMod val="50000"/>
                  </a:schemeClr>
                </a:solidFill>
                <a:latin typeface="Bahnschrift" panose="020B0502040204020203" pitchFamily="34" charset="0"/>
              </a:rPr>
              <a:t>matérielle</a:t>
            </a:r>
            <a:r>
              <a:rPr lang="en-US" dirty="0">
                <a:solidFill>
                  <a:schemeClr val="accent6">
                    <a:lumMod val="50000"/>
                  </a:schemeClr>
                </a:solidFill>
                <a:latin typeface="Bahnschrift" panose="020B0502040204020203" pitchFamily="34" charset="0"/>
              </a:rPr>
              <a:t>.</a:t>
            </a:r>
          </a:p>
        </p:txBody>
      </p:sp>
    </p:spTree>
    <p:extLst>
      <p:ext uri="{BB962C8B-B14F-4D97-AF65-F5344CB8AC3E}">
        <p14:creationId xmlns:p14="http://schemas.microsoft.com/office/powerpoint/2010/main" val="3670525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12" name="Rectangle: Rounded Corners 11">
            <a:extLst>
              <a:ext uri="{FF2B5EF4-FFF2-40B4-BE49-F238E27FC236}">
                <a16:creationId xmlns:a16="http://schemas.microsoft.com/office/drawing/2014/main" id="{5F2EDB43-C689-4150-8403-9CCFAE74F90A}"/>
              </a:ext>
            </a:extLst>
          </p:cNvPr>
          <p:cNvSpPr/>
          <p:nvPr/>
        </p:nvSpPr>
        <p:spPr>
          <a:xfrm>
            <a:off x="528505" y="1005864"/>
            <a:ext cx="2718033"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TextBox 12">
            <a:extLst>
              <a:ext uri="{FF2B5EF4-FFF2-40B4-BE49-F238E27FC236}">
                <a16:creationId xmlns:a16="http://schemas.microsoft.com/office/drawing/2014/main" id="{AEDECB41-30F4-45A4-AD0E-98466D264925}"/>
              </a:ext>
            </a:extLst>
          </p:cNvPr>
          <p:cNvSpPr txBox="1"/>
          <p:nvPr/>
        </p:nvSpPr>
        <p:spPr>
          <a:xfrm>
            <a:off x="590559" y="1084914"/>
            <a:ext cx="2435282"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La </a:t>
            </a:r>
            <a:r>
              <a:rPr lang="en-GB" b="1" dirty="0" err="1">
                <a:solidFill>
                  <a:schemeClr val="accent6">
                    <a:lumMod val="20000"/>
                    <a:lumOff val="80000"/>
                  </a:schemeClr>
                </a:solidFill>
                <a:latin typeface="Bahnschrift" panose="020B0502040204020203" pitchFamily="34" charset="0"/>
              </a:rPr>
              <a:t>règle</a:t>
            </a:r>
            <a:r>
              <a:rPr lang="en-GB" b="1" dirty="0">
                <a:solidFill>
                  <a:schemeClr val="accent6">
                    <a:lumMod val="20000"/>
                    <a:lumOff val="80000"/>
                  </a:schemeClr>
                </a:solidFill>
                <a:latin typeface="Bahnschrift" panose="020B0502040204020203" pitchFamily="34" charset="0"/>
              </a:rPr>
              <a:t> de </a:t>
            </a:r>
            <a:r>
              <a:rPr lang="en-GB" b="1" dirty="0" err="1">
                <a:solidFill>
                  <a:schemeClr val="accent6">
                    <a:lumMod val="20000"/>
                    <a:lumOff val="80000"/>
                  </a:schemeClr>
                </a:solidFill>
                <a:latin typeface="Bahnschrift" panose="020B0502040204020203" pitchFamily="34" charset="0"/>
              </a:rPr>
              <a:t>l’evidence</a:t>
            </a:r>
            <a:endParaRPr lang="lb-LU" b="1" dirty="0">
              <a:solidFill>
                <a:schemeClr val="accent6">
                  <a:lumMod val="20000"/>
                  <a:lumOff val="80000"/>
                </a:schemeClr>
              </a:solidFill>
              <a:latin typeface="Bahnschrift" panose="020B0502040204020203" pitchFamily="34" charset="0"/>
            </a:endParaRPr>
          </a:p>
        </p:txBody>
      </p:sp>
      <p:sp>
        <p:nvSpPr>
          <p:cNvPr id="14" name="TextBox 13">
            <a:extLst>
              <a:ext uri="{FF2B5EF4-FFF2-40B4-BE49-F238E27FC236}">
                <a16:creationId xmlns:a16="http://schemas.microsoft.com/office/drawing/2014/main" id="{6F8E723F-D87D-47A9-896D-B53ACD508095}"/>
              </a:ext>
            </a:extLst>
          </p:cNvPr>
          <p:cNvSpPr txBox="1"/>
          <p:nvPr/>
        </p:nvSpPr>
        <p:spPr>
          <a:xfrm>
            <a:off x="590560" y="1730732"/>
            <a:ext cx="11061748" cy="867032"/>
          </a:xfrm>
          <a:prstGeom prst="rect">
            <a:avLst/>
          </a:prstGeom>
          <a:noFill/>
        </p:spPr>
        <p:txBody>
          <a:bodyPr wrap="square">
            <a:spAutoFit/>
          </a:bodyPr>
          <a:lstStyle/>
          <a:p>
            <a:pPr>
              <a:lnSpc>
                <a:spcPct val="150000"/>
              </a:lnSpc>
            </a:pPr>
            <a:r>
              <a:rPr lang="en-US" dirty="0">
                <a:solidFill>
                  <a:schemeClr val="accent6">
                    <a:lumMod val="50000"/>
                  </a:schemeClr>
                </a:solidFill>
                <a:latin typeface="Bahnschrift" panose="020B0502040204020203" pitchFamily="34" charset="0"/>
              </a:rPr>
              <a:t>La </a:t>
            </a:r>
            <a:r>
              <a:rPr lang="fr-FR" dirty="0">
                <a:solidFill>
                  <a:schemeClr val="accent6">
                    <a:lumMod val="50000"/>
                  </a:schemeClr>
                </a:solidFill>
                <a:latin typeface="Bahnschrift" panose="020B0502040204020203" pitchFamily="34" charset="0"/>
              </a:rPr>
              <a:t>règle de l’évidence est un critère du vrai. Une connaissance est certaine si elle partage les mêmes caractéristiques que le cogito</a:t>
            </a:r>
            <a:r>
              <a:rPr lang="en-US" dirty="0">
                <a:solidFill>
                  <a:schemeClr val="accent6">
                    <a:lumMod val="50000"/>
                  </a:schemeClr>
                </a:solidFill>
                <a:latin typeface="Bahnschrift" panose="020B0502040204020203" pitchFamily="34" charset="0"/>
              </a:rPr>
              <a:t>:</a:t>
            </a:r>
          </a:p>
        </p:txBody>
      </p:sp>
      <p:sp>
        <p:nvSpPr>
          <p:cNvPr id="15" name="TextBox 14">
            <a:extLst>
              <a:ext uri="{FF2B5EF4-FFF2-40B4-BE49-F238E27FC236}">
                <a16:creationId xmlns:a16="http://schemas.microsoft.com/office/drawing/2014/main" id="{8F3E6FDE-04A5-4FE6-95AE-9C479D574AB5}"/>
              </a:ext>
            </a:extLst>
          </p:cNvPr>
          <p:cNvSpPr txBox="1"/>
          <p:nvPr/>
        </p:nvSpPr>
        <p:spPr>
          <a:xfrm>
            <a:off x="624113" y="2818478"/>
            <a:ext cx="5400671" cy="3416320"/>
          </a:xfrm>
          <a:prstGeom prst="rect">
            <a:avLst/>
          </a:prstGeom>
          <a:noFill/>
        </p:spPr>
        <p:txBody>
          <a:bodyPr wrap="square" rtlCol="0">
            <a:spAutoFit/>
          </a:bodyPr>
          <a:lstStyle/>
          <a:p>
            <a:pPr algn="just"/>
            <a:r>
              <a:rPr lang="fr-BE" b="1" dirty="0">
                <a:solidFill>
                  <a:schemeClr val="accent6">
                    <a:lumMod val="50000"/>
                  </a:schemeClr>
                </a:solidFill>
                <a:latin typeface="Bahnschrift" panose="020B0502040204020203" pitchFamily="34" charset="0"/>
              </a:rPr>
              <a:t>Évidence = clarté + distinction</a:t>
            </a:r>
            <a:endParaRPr lang="fr-BE" b="1" u="sng" dirty="0">
              <a:solidFill>
                <a:schemeClr val="accent6">
                  <a:lumMod val="50000"/>
                </a:schemeClr>
              </a:solidFill>
              <a:latin typeface="Bahnschrift" panose="020B0502040204020203" pitchFamily="34" charset="0"/>
            </a:endParaRPr>
          </a:p>
          <a:p>
            <a:pPr algn="just"/>
            <a:endParaRPr lang="en-GB" b="1" dirty="0">
              <a:solidFill>
                <a:schemeClr val="accent6">
                  <a:lumMod val="50000"/>
                </a:schemeClr>
              </a:solidFill>
              <a:latin typeface="Bahnschrift" panose="020B0502040204020203" pitchFamily="34" charset="0"/>
            </a:endParaRPr>
          </a:p>
          <a:p>
            <a:pPr marL="742950" lvl="1" indent="-285750" algn="just">
              <a:buFont typeface="Arial" panose="020B0604020202020204" pitchFamily="34" charset="0"/>
              <a:buChar char="•"/>
            </a:pPr>
            <a:r>
              <a:rPr lang="fr-BE" b="1" dirty="0">
                <a:solidFill>
                  <a:schemeClr val="accent6">
                    <a:lumMod val="50000"/>
                  </a:schemeClr>
                </a:solidFill>
                <a:latin typeface="Bahnschrift" panose="020B0502040204020203" pitchFamily="34" charset="0"/>
                <a:sym typeface="Wingdings" panose="05000000000000000000" pitchFamily="2" charset="2"/>
              </a:rPr>
              <a:t>clair</a:t>
            </a:r>
            <a:r>
              <a:rPr lang="fr-BE" dirty="0">
                <a:solidFill>
                  <a:schemeClr val="accent6">
                    <a:lumMod val="50000"/>
                  </a:schemeClr>
                </a:solidFill>
                <a:latin typeface="Bahnschrift" panose="020B0502040204020203" pitchFamily="34" charset="0"/>
                <a:sym typeface="Wingdings" panose="05000000000000000000" pitchFamily="2" charset="2"/>
              </a:rPr>
              <a:t> = connaissable par intuition / a priori</a:t>
            </a:r>
          </a:p>
          <a:p>
            <a:pPr marL="742950" lvl="1" indent="-285750" algn="just">
              <a:buFont typeface="Arial" panose="020B0604020202020204" pitchFamily="34" charset="0"/>
              <a:buChar char="•"/>
            </a:pPr>
            <a:endParaRPr lang="fr-BE" dirty="0">
              <a:solidFill>
                <a:schemeClr val="accent6">
                  <a:lumMod val="50000"/>
                </a:schemeClr>
              </a:solidFill>
              <a:latin typeface="Bahnschrift" panose="020B0502040204020203" pitchFamily="34" charset="0"/>
              <a:sym typeface="Wingdings" panose="05000000000000000000" pitchFamily="2" charset="2"/>
            </a:endParaRPr>
          </a:p>
          <a:p>
            <a:pPr marL="1200150" lvl="2" indent="-285750" algn="just">
              <a:buFont typeface="Wingdings" panose="05000000000000000000" pitchFamily="2" charset="2"/>
              <a:buChar char="Ä"/>
            </a:pPr>
            <a:r>
              <a:rPr lang="en-GB" dirty="0">
                <a:solidFill>
                  <a:schemeClr val="accent6">
                    <a:lumMod val="50000"/>
                  </a:schemeClr>
                </a:solidFill>
                <a:latin typeface="Bahnschrift" panose="020B0502040204020203" pitchFamily="34" charset="0"/>
                <a:sym typeface="Wingdings" panose="05000000000000000000" pitchFamily="2" charset="2"/>
              </a:rPr>
              <a:t>Pour Descartes </a:t>
            </a:r>
            <a:r>
              <a:rPr lang="fr-BE" dirty="0">
                <a:solidFill>
                  <a:schemeClr val="accent6">
                    <a:lumMod val="50000"/>
                  </a:schemeClr>
                </a:solidFill>
                <a:latin typeface="Bahnschrift" panose="020B0502040204020203" pitchFamily="34" charset="0"/>
                <a:sym typeface="Wingdings" panose="05000000000000000000" pitchFamily="2" charset="2"/>
              </a:rPr>
              <a:t>l’intuition est la conception immédiate d’une idée par l’esprit, elle est donc purement intellectuelle (non-sensible)</a:t>
            </a:r>
          </a:p>
          <a:p>
            <a:pPr marL="1200150" lvl="2" indent="-285750" algn="just">
              <a:buFont typeface="Wingdings" panose="05000000000000000000" pitchFamily="2" charset="2"/>
              <a:buChar char="Ä"/>
            </a:pPr>
            <a:endParaRPr lang="fr-BE" dirty="0">
              <a:solidFill>
                <a:schemeClr val="accent6">
                  <a:lumMod val="50000"/>
                </a:schemeClr>
              </a:solidFill>
              <a:latin typeface="Bahnschrift" panose="020B0502040204020203" pitchFamily="34" charset="0"/>
              <a:sym typeface="Wingdings" panose="05000000000000000000" pitchFamily="2" charset="2"/>
            </a:endParaRPr>
          </a:p>
          <a:p>
            <a:pPr marL="1200150" lvl="2" indent="-285750" algn="just">
              <a:buFont typeface="Wingdings" panose="05000000000000000000" pitchFamily="2" charset="2"/>
              <a:buChar char="Ä"/>
            </a:pPr>
            <a:r>
              <a:rPr lang="fr-BE" dirty="0">
                <a:solidFill>
                  <a:schemeClr val="accent6">
                    <a:lumMod val="75000"/>
                  </a:schemeClr>
                </a:solidFill>
                <a:latin typeface="Bahnschrift" panose="020B0502040204020203" pitchFamily="34" charset="0"/>
              </a:rPr>
              <a:t>Le cogito est clair, parce que « je pense » et « je suis » sont simultanés, c’est-à-dire inhérents l’un à l’autre.</a:t>
            </a:r>
          </a:p>
        </p:txBody>
      </p:sp>
      <p:sp>
        <p:nvSpPr>
          <p:cNvPr id="16" name="TextBox 15">
            <a:extLst>
              <a:ext uri="{FF2B5EF4-FFF2-40B4-BE49-F238E27FC236}">
                <a16:creationId xmlns:a16="http://schemas.microsoft.com/office/drawing/2014/main" id="{45560F04-9463-45DE-A0F7-3D400E5E3803}"/>
              </a:ext>
            </a:extLst>
          </p:cNvPr>
          <p:cNvSpPr txBox="1"/>
          <p:nvPr/>
        </p:nvSpPr>
        <p:spPr>
          <a:xfrm>
            <a:off x="6024784" y="3372476"/>
            <a:ext cx="5400671" cy="3139321"/>
          </a:xfrm>
          <a:prstGeom prst="rect">
            <a:avLst/>
          </a:prstGeom>
          <a:noFill/>
        </p:spPr>
        <p:txBody>
          <a:bodyPr wrap="square" rtlCol="0">
            <a:spAutoFit/>
          </a:bodyPr>
          <a:lstStyle/>
          <a:p>
            <a:pPr marL="742950" lvl="1" indent="-285750" algn="just">
              <a:buFont typeface="Arial" panose="020B0604020202020204" pitchFamily="34" charset="0"/>
              <a:buChar char="•"/>
            </a:pPr>
            <a:r>
              <a:rPr lang="en-GB" b="1" dirty="0">
                <a:solidFill>
                  <a:schemeClr val="accent6">
                    <a:lumMod val="50000"/>
                  </a:schemeClr>
                </a:solidFill>
                <a:latin typeface="Bahnschrift" panose="020B0502040204020203" pitchFamily="34" charset="0"/>
                <a:sym typeface="Wingdings" panose="05000000000000000000" pitchFamily="2" charset="2"/>
              </a:rPr>
              <a:t>distinct</a:t>
            </a:r>
            <a:r>
              <a:rPr lang="en-GB" dirty="0">
                <a:solidFill>
                  <a:schemeClr val="accent6">
                    <a:lumMod val="50000"/>
                  </a:schemeClr>
                </a:solidFill>
                <a:latin typeface="Bahnschrift" panose="020B0502040204020203" pitchFamily="34" charset="0"/>
                <a:sym typeface="Wingdings" panose="05000000000000000000" pitchFamily="2" charset="2"/>
              </a:rPr>
              <a:t> = impossible de </a:t>
            </a:r>
            <a:r>
              <a:rPr lang="fr-BE" dirty="0">
                <a:solidFill>
                  <a:schemeClr val="accent6">
                    <a:lumMod val="50000"/>
                  </a:schemeClr>
                </a:solidFill>
                <a:latin typeface="Bahnschrift" panose="020B0502040204020203" pitchFamily="34" charset="0"/>
                <a:sym typeface="Wingdings" panose="05000000000000000000" pitchFamily="2" charset="2"/>
              </a:rPr>
              <a:t>confondre le principe avec un autre</a:t>
            </a:r>
          </a:p>
          <a:p>
            <a:pPr lvl="1" algn="just"/>
            <a:endParaRPr lang="fr-BE" dirty="0">
              <a:solidFill>
                <a:schemeClr val="accent6">
                  <a:lumMod val="50000"/>
                </a:schemeClr>
              </a:solidFill>
              <a:latin typeface="Bahnschrift" panose="020B0502040204020203" pitchFamily="34" charset="0"/>
              <a:sym typeface="Wingdings" panose="05000000000000000000" pitchFamily="2" charset="2"/>
            </a:endParaRPr>
          </a:p>
          <a:p>
            <a:pPr marL="1200150" lvl="2" indent="-285750" algn="just">
              <a:buFont typeface="Wingdings" panose="05000000000000000000" pitchFamily="2" charset="2"/>
              <a:buChar char="Ä"/>
            </a:pPr>
            <a:r>
              <a:rPr lang="fr-BE" dirty="0">
                <a:solidFill>
                  <a:schemeClr val="accent6">
                    <a:lumMod val="50000"/>
                  </a:schemeClr>
                </a:solidFill>
                <a:latin typeface="Bahnschrift" panose="020B0502040204020203" pitchFamily="34" charset="0"/>
              </a:rPr>
              <a:t>Pour Descartes un principe distinct est celui qui est bien distingué des autres</a:t>
            </a:r>
          </a:p>
          <a:p>
            <a:pPr lvl="2" algn="just"/>
            <a:endParaRPr lang="fr-BE" dirty="0">
              <a:solidFill>
                <a:schemeClr val="accent6">
                  <a:lumMod val="50000"/>
                </a:schemeClr>
              </a:solidFill>
              <a:latin typeface="Bahnschrift" panose="020B0502040204020203" pitchFamily="34" charset="0"/>
            </a:endParaRPr>
          </a:p>
          <a:p>
            <a:pPr marL="1200150" lvl="2" indent="-285750" algn="just">
              <a:buFont typeface="Wingdings" panose="05000000000000000000" pitchFamily="2" charset="2"/>
              <a:buChar char="Ä"/>
            </a:pPr>
            <a:r>
              <a:rPr lang="fr-FR" dirty="0">
                <a:solidFill>
                  <a:schemeClr val="accent6">
                    <a:lumMod val="75000"/>
                  </a:schemeClr>
                </a:solidFill>
                <a:latin typeface="Bahnschrift" panose="020B0502040204020203" pitchFamily="34" charset="0"/>
              </a:rPr>
              <a:t>Le cogito est distinct, parce qu’il affirme l’existence du sujet pensant qui ne peut pas être confondu au moi corporel.</a:t>
            </a:r>
          </a:p>
          <a:p>
            <a:endParaRPr lang="LID4096" dirty="0">
              <a:solidFill>
                <a:schemeClr val="accent6">
                  <a:lumMod val="50000"/>
                </a:schemeClr>
              </a:solidFill>
            </a:endParaRPr>
          </a:p>
        </p:txBody>
      </p:sp>
    </p:spTree>
    <p:extLst>
      <p:ext uri="{BB962C8B-B14F-4D97-AF65-F5344CB8AC3E}">
        <p14:creationId xmlns:p14="http://schemas.microsoft.com/office/powerpoint/2010/main" val="217635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9" name="Rectangle: Rounded Corners 8">
            <a:extLst>
              <a:ext uri="{FF2B5EF4-FFF2-40B4-BE49-F238E27FC236}">
                <a16:creationId xmlns:a16="http://schemas.microsoft.com/office/drawing/2014/main" id="{90CA46C2-6872-4CB1-8693-09FEF90EF67E}"/>
              </a:ext>
            </a:extLst>
          </p:cNvPr>
          <p:cNvSpPr/>
          <p:nvPr/>
        </p:nvSpPr>
        <p:spPr>
          <a:xfrm>
            <a:off x="528506" y="1005864"/>
            <a:ext cx="1610688"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CF152864-76CA-4230-AA2F-FB6C3EB219FB}"/>
              </a:ext>
            </a:extLst>
          </p:cNvPr>
          <p:cNvSpPr txBox="1"/>
          <p:nvPr/>
        </p:nvSpPr>
        <p:spPr>
          <a:xfrm>
            <a:off x="590559" y="1084914"/>
            <a:ext cx="1322798"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Conclusion</a:t>
            </a:r>
            <a:endParaRPr lang="lb-LU" b="1" dirty="0">
              <a:solidFill>
                <a:schemeClr val="accent6">
                  <a:lumMod val="20000"/>
                  <a:lumOff val="80000"/>
                </a:schemeClr>
              </a:solidFill>
              <a:latin typeface="Bahnschrift" panose="020B0502040204020203" pitchFamily="34" charset="0"/>
            </a:endParaRPr>
          </a:p>
        </p:txBody>
      </p:sp>
      <p:sp>
        <p:nvSpPr>
          <p:cNvPr id="11" name="TextBox 10">
            <a:extLst>
              <a:ext uri="{FF2B5EF4-FFF2-40B4-BE49-F238E27FC236}">
                <a16:creationId xmlns:a16="http://schemas.microsoft.com/office/drawing/2014/main" id="{3FAD0C79-5A5A-46EF-BE92-D2A34DE17BE4}"/>
              </a:ext>
            </a:extLst>
          </p:cNvPr>
          <p:cNvSpPr txBox="1"/>
          <p:nvPr/>
        </p:nvSpPr>
        <p:spPr>
          <a:xfrm>
            <a:off x="590558" y="2079876"/>
            <a:ext cx="10944303" cy="369332"/>
          </a:xfrm>
          <a:prstGeom prst="rect">
            <a:avLst/>
          </a:prstGeom>
          <a:noFill/>
        </p:spPr>
        <p:txBody>
          <a:bodyPr wrap="square">
            <a:spAutoFit/>
          </a:bodyPr>
          <a:lstStyle/>
          <a:p>
            <a:r>
              <a:rPr lang="fr-FR" dirty="0">
                <a:solidFill>
                  <a:schemeClr val="accent6">
                    <a:lumMod val="50000"/>
                  </a:schemeClr>
                </a:solidFill>
                <a:latin typeface="Bahnschrift" panose="020B0502040204020203" pitchFamily="34" charset="0"/>
              </a:rPr>
              <a:t>La position rationaliste se définit donc par les thèses suivantes :</a:t>
            </a:r>
          </a:p>
        </p:txBody>
      </p:sp>
      <p:sp>
        <p:nvSpPr>
          <p:cNvPr id="19" name="TextBox 18">
            <a:extLst>
              <a:ext uri="{FF2B5EF4-FFF2-40B4-BE49-F238E27FC236}">
                <a16:creationId xmlns:a16="http://schemas.microsoft.com/office/drawing/2014/main" id="{161607BA-F3C6-472D-BC00-C903A58F9E20}"/>
              </a:ext>
            </a:extLst>
          </p:cNvPr>
          <p:cNvSpPr txBox="1"/>
          <p:nvPr/>
        </p:nvSpPr>
        <p:spPr>
          <a:xfrm>
            <a:off x="1251958" y="2834400"/>
            <a:ext cx="7577715" cy="369332"/>
          </a:xfrm>
          <a:prstGeom prst="rect">
            <a:avLst/>
          </a:prstGeom>
          <a:noFill/>
        </p:spPr>
        <p:txBody>
          <a:bodyPr wrap="none" rtlCol="0">
            <a:spAutoFit/>
          </a:bodyPr>
          <a:lstStyle/>
          <a:p>
            <a:r>
              <a:rPr lang="fr-FR" dirty="0">
                <a:solidFill>
                  <a:schemeClr val="accent6">
                    <a:lumMod val="50000"/>
                  </a:schemeClr>
                </a:solidFill>
                <a:latin typeface="Bahnschrift" panose="020B0502040204020203" pitchFamily="34" charset="0"/>
              </a:rPr>
              <a:t>a) La connaissance </a:t>
            </a:r>
            <a:r>
              <a:rPr lang="fr-FR" b="1" dirty="0">
                <a:solidFill>
                  <a:schemeClr val="accent6">
                    <a:lumMod val="50000"/>
                  </a:schemeClr>
                </a:solidFill>
                <a:latin typeface="Bahnschrift" panose="020B0502040204020203" pitchFamily="34" charset="0"/>
              </a:rPr>
              <a:t>certaine</a:t>
            </a:r>
            <a:r>
              <a:rPr lang="fr-FR" dirty="0">
                <a:solidFill>
                  <a:schemeClr val="accent6">
                    <a:lumMod val="50000"/>
                  </a:schemeClr>
                </a:solidFill>
                <a:latin typeface="Bahnschrift" panose="020B0502040204020203" pitchFamily="34" charset="0"/>
              </a:rPr>
              <a:t> est indépendante de l’expérience sensible. </a:t>
            </a:r>
          </a:p>
        </p:txBody>
      </p:sp>
      <p:sp>
        <p:nvSpPr>
          <p:cNvPr id="20" name="TextBox 19">
            <a:extLst>
              <a:ext uri="{FF2B5EF4-FFF2-40B4-BE49-F238E27FC236}">
                <a16:creationId xmlns:a16="http://schemas.microsoft.com/office/drawing/2014/main" id="{60E5B546-F525-4297-AC05-04AA64ABE0FF}"/>
              </a:ext>
            </a:extLst>
          </p:cNvPr>
          <p:cNvSpPr txBox="1"/>
          <p:nvPr/>
        </p:nvSpPr>
        <p:spPr>
          <a:xfrm>
            <a:off x="1251958" y="3933844"/>
            <a:ext cx="9494339" cy="369332"/>
          </a:xfrm>
          <a:prstGeom prst="rect">
            <a:avLst/>
          </a:prstGeom>
          <a:noFill/>
        </p:spPr>
        <p:txBody>
          <a:bodyPr wrap="square" rtlCol="0">
            <a:spAutoFit/>
          </a:bodyPr>
          <a:lstStyle/>
          <a:p>
            <a:r>
              <a:rPr lang="fr-FR" dirty="0">
                <a:solidFill>
                  <a:schemeClr val="accent6">
                    <a:lumMod val="50000"/>
                  </a:schemeClr>
                </a:solidFill>
                <a:latin typeface="Bahnschrift" panose="020B0502040204020203" pitchFamily="34" charset="0"/>
              </a:rPr>
              <a:t>b) La connaissance certaine est fondée sur des idées ou des dispositions innées. </a:t>
            </a:r>
          </a:p>
        </p:txBody>
      </p:sp>
      <p:sp>
        <p:nvSpPr>
          <p:cNvPr id="21" name="TextBox 20">
            <a:extLst>
              <a:ext uri="{FF2B5EF4-FFF2-40B4-BE49-F238E27FC236}">
                <a16:creationId xmlns:a16="http://schemas.microsoft.com/office/drawing/2014/main" id="{9AC3FC0B-2727-4B96-8012-011A57481E71}"/>
              </a:ext>
            </a:extLst>
          </p:cNvPr>
          <p:cNvSpPr txBox="1"/>
          <p:nvPr/>
        </p:nvSpPr>
        <p:spPr>
          <a:xfrm>
            <a:off x="528506" y="4437998"/>
            <a:ext cx="10944303" cy="646331"/>
          </a:xfrm>
          <a:prstGeom prst="rect">
            <a:avLst/>
          </a:prstGeom>
          <a:noFill/>
        </p:spPr>
        <p:txBody>
          <a:bodyPr wrap="square" rtlCol="0">
            <a:spAutoFit/>
          </a:bodyPr>
          <a:lstStyle/>
          <a:p>
            <a:r>
              <a:rPr lang="fr-FR" b="1" dirty="0">
                <a:solidFill>
                  <a:srgbClr val="C00000"/>
                </a:solidFill>
                <a:latin typeface="Bahnschrift" panose="020B0502040204020203" pitchFamily="34" charset="0"/>
              </a:rPr>
              <a:t>Attention </a:t>
            </a:r>
            <a:r>
              <a:rPr lang="fr-FR" dirty="0">
                <a:solidFill>
                  <a:schemeClr val="accent6">
                    <a:lumMod val="50000"/>
                  </a:schemeClr>
                </a:solidFill>
                <a:latin typeface="Bahnschrift" panose="020B0502040204020203" pitchFamily="34" charset="0"/>
              </a:rPr>
              <a:t>: Descartes ne nie pas l’existence de la connaissance a posteriori, donc basée sur l’expérience sensible. Mais selon lui, cette connaissance est imparfaite ! </a:t>
            </a:r>
            <a:endParaRPr lang="LID4096" dirty="0">
              <a:solidFill>
                <a:schemeClr val="accent6">
                  <a:lumMod val="50000"/>
                </a:schemeClr>
              </a:solidFill>
              <a:latin typeface="Bahnschrift" panose="020B0502040204020203" pitchFamily="34" charset="0"/>
            </a:endParaRPr>
          </a:p>
        </p:txBody>
      </p:sp>
      <p:sp>
        <p:nvSpPr>
          <p:cNvPr id="22" name="Rectangle 21">
            <a:extLst>
              <a:ext uri="{FF2B5EF4-FFF2-40B4-BE49-F238E27FC236}">
                <a16:creationId xmlns:a16="http://schemas.microsoft.com/office/drawing/2014/main" id="{5D11B13B-D581-4470-B15E-6C1D39A06857}"/>
              </a:ext>
            </a:extLst>
          </p:cNvPr>
          <p:cNvSpPr/>
          <p:nvPr/>
        </p:nvSpPr>
        <p:spPr>
          <a:xfrm>
            <a:off x="4639112" y="2775378"/>
            <a:ext cx="4001549" cy="504154"/>
          </a:xfrm>
          <a:prstGeom prst="rect">
            <a:avLst/>
          </a:prstGeom>
          <a:solidFill>
            <a:srgbClr val="F7E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lumMod val="75000"/>
                  </a:schemeClr>
                </a:solidFill>
              </a:rPr>
              <a:t>a priori</a:t>
            </a:r>
            <a:endParaRPr lang="LID4096" b="1" dirty="0">
              <a:solidFill>
                <a:schemeClr val="accent6">
                  <a:lumMod val="75000"/>
                </a:schemeClr>
              </a:solidFill>
            </a:endParaRPr>
          </a:p>
        </p:txBody>
      </p:sp>
      <p:sp>
        <p:nvSpPr>
          <p:cNvPr id="23" name="Rectangle 22">
            <a:extLst>
              <a:ext uri="{FF2B5EF4-FFF2-40B4-BE49-F238E27FC236}">
                <a16:creationId xmlns:a16="http://schemas.microsoft.com/office/drawing/2014/main" id="{74EF4413-28BF-4AA3-857B-91175B02197E}"/>
              </a:ext>
            </a:extLst>
          </p:cNvPr>
          <p:cNvSpPr/>
          <p:nvPr/>
        </p:nvSpPr>
        <p:spPr>
          <a:xfrm>
            <a:off x="1170143" y="3866433"/>
            <a:ext cx="8597317" cy="504154"/>
          </a:xfrm>
          <a:prstGeom prst="rect">
            <a:avLst/>
          </a:prstGeom>
          <a:solidFill>
            <a:srgbClr val="F7E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ID4096" b="1" dirty="0">
              <a:solidFill>
                <a:schemeClr val="accent6">
                  <a:lumMod val="75000"/>
                </a:schemeClr>
              </a:solidFill>
            </a:endParaRPr>
          </a:p>
        </p:txBody>
      </p:sp>
      <p:sp>
        <p:nvSpPr>
          <p:cNvPr id="24" name="TextBox 23">
            <a:extLst>
              <a:ext uri="{FF2B5EF4-FFF2-40B4-BE49-F238E27FC236}">
                <a16:creationId xmlns:a16="http://schemas.microsoft.com/office/drawing/2014/main" id="{D33C0C6E-9088-4008-8D0F-39E7EF119CF8}"/>
              </a:ext>
            </a:extLst>
          </p:cNvPr>
          <p:cNvSpPr txBox="1"/>
          <p:nvPr/>
        </p:nvSpPr>
        <p:spPr>
          <a:xfrm>
            <a:off x="3288484" y="2834400"/>
            <a:ext cx="1029449" cy="369332"/>
          </a:xfrm>
          <a:prstGeom prst="rect">
            <a:avLst/>
          </a:prstGeom>
          <a:noFill/>
        </p:spPr>
        <p:txBody>
          <a:bodyPr wrap="none" rtlCol="0">
            <a:spAutoFit/>
          </a:bodyPr>
          <a:lstStyle/>
          <a:p>
            <a:r>
              <a:rPr lang="fr-FR" b="1" dirty="0">
                <a:solidFill>
                  <a:srgbClr val="FF0000"/>
                </a:solidFill>
                <a:effectLst>
                  <a:outerShdw blurRad="38100" dist="38100" dir="2700000" algn="tl">
                    <a:srgbClr val="000000">
                      <a:alpha val="43137"/>
                    </a:srgbClr>
                  </a:outerShdw>
                </a:effectLst>
                <a:latin typeface="Bahnschrift" panose="020B0502040204020203" pitchFamily="34" charset="0"/>
              </a:rPr>
              <a:t>certaine</a:t>
            </a:r>
            <a:endParaRPr lang="LID4096" dirty="0">
              <a:solidFill>
                <a:srgbClr val="FF0000"/>
              </a:solidFill>
            </a:endParaRPr>
          </a:p>
        </p:txBody>
      </p:sp>
      <p:cxnSp>
        <p:nvCxnSpPr>
          <p:cNvPr id="25" name="Connector: Curved 24">
            <a:extLst>
              <a:ext uri="{FF2B5EF4-FFF2-40B4-BE49-F238E27FC236}">
                <a16:creationId xmlns:a16="http://schemas.microsoft.com/office/drawing/2014/main" id="{A0D9926C-A751-4A30-818B-BB08BED7C4A8}"/>
              </a:ext>
            </a:extLst>
          </p:cNvPr>
          <p:cNvCxnSpPr>
            <a:stCxn id="24" idx="2"/>
            <a:endCxn id="21" idx="0"/>
          </p:cNvCxnSpPr>
          <p:nvPr/>
        </p:nvCxnSpPr>
        <p:spPr>
          <a:xfrm rot="16200000" flipH="1">
            <a:off x="4284800" y="2722140"/>
            <a:ext cx="1234266" cy="2197449"/>
          </a:xfrm>
          <a:prstGeom prst="curvedConnector3">
            <a:avLst/>
          </a:prstGeom>
          <a:ln w="28575">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036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02EA032E-81D3-4351-8EE2-6EEF748A8CEA}"/>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0C84398-5028-40A7-8CE6-C8C9D67775C5}"/>
              </a:ext>
            </a:extLst>
          </p:cNvPr>
          <p:cNvSpPr txBox="1"/>
          <p:nvPr/>
        </p:nvSpPr>
        <p:spPr>
          <a:xfrm>
            <a:off x="243660" y="174795"/>
            <a:ext cx="2893741" cy="400110"/>
          </a:xfrm>
          <a:prstGeom prst="rect">
            <a:avLst/>
          </a:prstGeom>
          <a:noFill/>
        </p:spPr>
        <p:txBody>
          <a:bodyPr wrap="none" rtlCol="0">
            <a:spAutoFit/>
          </a:bodyPr>
          <a:lstStyle/>
          <a:p>
            <a:r>
              <a:rPr lang="fr-BE" sz="2000" dirty="0">
                <a:latin typeface="Bahnschrift" panose="020B0502040204020203" pitchFamily="34" charset="0"/>
              </a:rPr>
              <a:t>Discours de la méthode</a:t>
            </a:r>
          </a:p>
        </p:txBody>
      </p:sp>
      <p:sp>
        <p:nvSpPr>
          <p:cNvPr id="14" name="Rectangle: Rounded Corners 13">
            <a:extLst>
              <a:ext uri="{FF2B5EF4-FFF2-40B4-BE49-F238E27FC236}">
                <a16:creationId xmlns:a16="http://schemas.microsoft.com/office/drawing/2014/main" id="{96FB0290-DB49-4E99-A624-70D45ED902A4}"/>
              </a:ext>
            </a:extLst>
          </p:cNvPr>
          <p:cNvSpPr/>
          <p:nvPr/>
        </p:nvSpPr>
        <p:spPr>
          <a:xfrm>
            <a:off x="528505" y="1005864"/>
            <a:ext cx="2172749" cy="504154"/>
          </a:xfrm>
          <a:prstGeom prst="round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TextBox 14">
            <a:extLst>
              <a:ext uri="{FF2B5EF4-FFF2-40B4-BE49-F238E27FC236}">
                <a16:creationId xmlns:a16="http://schemas.microsoft.com/office/drawing/2014/main" id="{2A81C580-6CBB-461A-A5D7-D89F59B2E1DB}"/>
              </a:ext>
            </a:extLst>
          </p:cNvPr>
          <p:cNvSpPr txBox="1"/>
          <p:nvPr/>
        </p:nvSpPr>
        <p:spPr>
          <a:xfrm>
            <a:off x="590559" y="1084914"/>
            <a:ext cx="1762021" cy="369332"/>
          </a:xfrm>
          <a:prstGeom prst="rect">
            <a:avLst/>
          </a:prstGeom>
          <a:noFill/>
        </p:spPr>
        <p:txBody>
          <a:bodyPr wrap="none" rtlCol="0">
            <a:spAutoFit/>
          </a:bodyPr>
          <a:lstStyle/>
          <a:p>
            <a:r>
              <a:rPr lang="en-GB" b="1" dirty="0">
                <a:solidFill>
                  <a:schemeClr val="accent6">
                    <a:lumMod val="20000"/>
                    <a:lumOff val="80000"/>
                  </a:schemeClr>
                </a:solidFill>
                <a:latin typeface="Bahnschrift" panose="020B0502040204020203" pitchFamily="34" charset="0"/>
              </a:rPr>
              <a:t>Questions-type</a:t>
            </a:r>
            <a:endParaRPr lang="lb-LU" b="1" dirty="0">
              <a:solidFill>
                <a:schemeClr val="accent6">
                  <a:lumMod val="20000"/>
                  <a:lumOff val="80000"/>
                </a:schemeClr>
              </a:solidFill>
              <a:latin typeface="Bahnschrift" panose="020B0502040204020203" pitchFamily="34" charset="0"/>
            </a:endParaRPr>
          </a:p>
        </p:txBody>
      </p:sp>
      <p:sp>
        <p:nvSpPr>
          <p:cNvPr id="16" name="TextBox 15">
            <a:extLst>
              <a:ext uri="{FF2B5EF4-FFF2-40B4-BE49-F238E27FC236}">
                <a16:creationId xmlns:a16="http://schemas.microsoft.com/office/drawing/2014/main" id="{50BA76F2-02C3-4835-B65A-1DA88975E160}"/>
              </a:ext>
            </a:extLst>
          </p:cNvPr>
          <p:cNvSpPr txBox="1"/>
          <p:nvPr/>
        </p:nvSpPr>
        <p:spPr>
          <a:xfrm>
            <a:off x="908107" y="2079767"/>
            <a:ext cx="10702256" cy="3693319"/>
          </a:xfrm>
          <a:prstGeom prst="rect">
            <a:avLst/>
          </a:prstGeom>
          <a:noFill/>
        </p:spPr>
        <p:txBody>
          <a:bodyPr wrap="square">
            <a:spAutoFit/>
          </a:bodyPr>
          <a:lstStyle/>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Descartes décide de douter de tout. Est-il donc un philosophe sceptique ?</a:t>
            </a:r>
          </a:p>
          <a:p>
            <a:pPr marL="285750" indent="-28575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Quelle est la définition du doute cartésien ?</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Décrivez la première vérité découverte par Descartes !</a:t>
            </a:r>
          </a:p>
          <a:p>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Pourquoi le cogito n’est il pas la conclusion d’un </a:t>
            </a:r>
            <a:r>
              <a:rPr lang="fr-BE" sz="1800" dirty="0" err="1">
                <a:solidFill>
                  <a:schemeClr val="accent6">
                    <a:lumMod val="50000"/>
                  </a:schemeClr>
                </a:solidFill>
                <a:latin typeface="Bahnschrift" panose="020B0502040204020203" pitchFamily="34" charset="0"/>
              </a:rPr>
              <a:t>raisnnement</a:t>
            </a:r>
            <a:r>
              <a:rPr lang="fr-BE" sz="1800" dirty="0">
                <a:solidFill>
                  <a:schemeClr val="accent6">
                    <a:lumMod val="50000"/>
                  </a:schemeClr>
                </a:solidFill>
                <a:latin typeface="Bahnschrift" panose="020B0502040204020203" pitchFamily="34" charset="0"/>
              </a:rPr>
              <a:t>?</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 Ce café est bon ! »  Cet énoncé est-il évident selon Descartes ?</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CH" sz="1800" dirty="0">
                <a:solidFill>
                  <a:schemeClr val="accent6">
                    <a:lumMod val="50000"/>
                  </a:schemeClr>
                </a:solidFill>
                <a:latin typeface="Bahnschrift" panose="020B0502040204020203" pitchFamily="34" charset="0"/>
              </a:rPr>
              <a:t>Quelle est la position de Descartes en ce qui concerne l’innéisme ?</a:t>
            </a:r>
          </a:p>
          <a:p>
            <a:pPr marL="342900" indent="-342900">
              <a:buFont typeface="Arial" panose="020B0604020202020204" pitchFamily="34" charset="0"/>
              <a:buChar char="•"/>
            </a:pPr>
            <a:endParaRPr lang="fr-BE" sz="1800" dirty="0">
              <a:solidFill>
                <a:schemeClr val="accent6">
                  <a:lumMod val="50000"/>
                </a:schemeClr>
              </a:solidFill>
              <a:latin typeface="Bahnschrift" panose="020B0502040204020203" pitchFamily="34" charset="0"/>
            </a:endParaRPr>
          </a:p>
          <a:p>
            <a:pPr marL="285750" indent="-285750">
              <a:buFont typeface="Arial" panose="020B0604020202020204" pitchFamily="34" charset="0"/>
              <a:buChar char="•"/>
            </a:pPr>
            <a:r>
              <a:rPr lang="fr-BE" sz="1800" dirty="0">
                <a:solidFill>
                  <a:schemeClr val="accent6">
                    <a:lumMod val="50000"/>
                  </a:schemeClr>
                </a:solidFill>
                <a:latin typeface="Bahnschrift" panose="020B0502040204020203" pitchFamily="34" charset="0"/>
              </a:rPr>
              <a:t>Pour quelle raison Descartes est-il à la recherche d’un premier principe ?</a:t>
            </a:r>
          </a:p>
        </p:txBody>
      </p:sp>
    </p:spTree>
    <p:extLst>
      <p:ext uri="{BB962C8B-B14F-4D97-AF65-F5344CB8AC3E}">
        <p14:creationId xmlns:p14="http://schemas.microsoft.com/office/powerpoint/2010/main" val="1274606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pic>
        <p:nvPicPr>
          <p:cNvPr id="2050" name="Picture 2" descr="Text&#10;&#10;Description automatically generated">
            <a:extLst>
              <a:ext uri="{FF2B5EF4-FFF2-40B4-BE49-F238E27FC236}">
                <a16:creationId xmlns:a16="http://schemas.microsoft.com/office/drawing/2014/main" id="{AEE5D09D-DCFB-4A7C-AD82-6CAE965CA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695" y="945604"/>
            <a:ext cx="3778534" cy="314757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4" name="Picture 2" descr="Diagram, text&#10;&#10;Description automatically generated">
            <a:extLst>
              <a:ext uri="{FF2B5EF4-FFF2-40B4-BE49-F238E27FC236}">
                <a16:creationId xmlns:a16="http://schemas.microsoft.com/office/drawing/2014/main" id="{B976A610-B1D0-4575-AB51-63B61B0B6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0931">
            <a:off x="6251491" y="935909"/>
            <a:ext cx="4071857" cy="2253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A collage of a person&#10;&#10;Description automatically generated with medium confidence">
            <a:extLst>
              <a:ext uri="{FF2B5EF4-FFF2-40B4-BE49-F238E27FC236}">
                <a16:creationId xmlns:a16="http://schemas.microsoft.com/office/drawing/2014/main" id="{97036B63-D8CE-4FD0-8390-DB86B5D205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64414">
            <a:off x="5615582" y="2587291"/>
            <a:ext cx="4070404" cy="4080795"/>
          </a:xfrm>
          <a:prstGeom prst="rect">
            <a:avLst/>
          </a:prstGeom>
          <a:noFill/>
        </p:spPr>
      </p:pic>
      <p:pic>
        <p:nvPicPr>
          <p:cNvPr id="3" name="Picture 2" descr="Calendar&#10;&#10;Description automatically generated with low confidence">
            <a:extLst>
              <a:ext uri="{FF2B5EF4-FFF2-40B4-BE49-F238E27FC236}">
                <a16:creationId xmlns:a16="http://schemas.microsoft.com/office/drawing/2014/main" id="{327779D7-A1BD-458B-A9DA-A8A1741DF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56164">
            <a:off x="2284643" y="2436917"/>
            <a:ext cx="3312173" cy="4214605"/>
          </a:xfrm>
          <a:prstGeom prst="rect">
            <a:avLst/>
          </a:prstGeom>
          <a:noFill/>
          <a:ln>
            <a:solidFill>
              <a:schemeClr val="tx1"/>
            </a:solidFill>
          </a:ln>
        </p:spPr>
      </p:pic>
      <p:sp>
        <p:nvSpPr>
          <p:cNvPr id="15" name="Rectangle: Rounded Corners 14">
            <a:extLst>
              <a:ext uri="{FF2B5EF4-FFF2-40B4-BE49-F238E27FC236}">
                <a16:creationId xmlns:a16="http://schemas.microsoft.com/office/drawing/2014/main" id="{4E5129F9-9186-4D26-B357-A141BDA6DE9B}"/>
              </a:ext>
            </a:extLst>
          </p:cNvPr>
          <p:cNvSpPr/>
          <p:nvPr/>
        </p:nvSpPr>
        <p:spPr>
          <a:xfrm>
            <a:off x="377686" y="167512"/>
            <a:ext cx="4388379" cy="475218"/>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34F0237-40EB-425F-A272-420436B52A56}"/>
              </a:ext>
            </a:extLst>
          </p:cNvPr>
          <p:cNvSpPr txBox="1"/>
          <p:nvPr/>
        </p:nvSpPr>
        <p:spPr>
          <a:xfrm>
            <a:off x="377687" y="205066"/>
            <a:ext cx="4286751" cy="400110"/>
          </a:xfrm>
          <a:prstGeom prst="rect">
            <a:avLst/>
          </a:prstGeom>
          <a:noFill/>
        </p:spPr>
        <p:txBody>
          <a:bodyPr wrap="none" rtlCol="0">
            <a:spAutoFit/>
          </a:bodyPr>
          <a:lstStyle/>
          <a:p>
            <a:r>
              <a:rPr lang="fr-BE" sz="2000" dirty="0">
                <a:latin typeface="Bahnschrift" panose="020B0502040204020203" pitchFamily="34" charset="0"/>
              </a:rPr>
              <a:t>L’épistémologie (</a:t>
            </a:r>
            <a:r>
              <a:rPr lang="fr-BE" sz="2000" dirty="0" err="1">
                <a:latin typeface="Bahnschrift" panose="020B0502040204020203" pitchFamily="34" charset="0"/>
              </a:rPr>
              <a:t>Erkenntnistheorie</a:t>
            </a:r>
            <a:r>
              <a:rPr lang="fr-BE" sz="2000" dirty="0">
                <a:latin typeface="Bahnschrift" panose="020B0502040204020203" pitchFamily="34" charset="0"/>
              </a:rPr>
              <a:t>)</a:t>
            </a:r>
            <a:endParaRPr lang="en-US" sz="2000" dirty="0">
              <a:latin typeface="Bahnschrift" panose="020B0502040204020203" pitchFamily="34" charset="0"/>
            </a:endParaRPr>
          </a:p>
        </p:txBody>
      </p:sp>
    </p:spTree>
    <p:extLst>
      <p:ext uri="{BB962C8B-B14F-4D97-AF65-F5344CB8AC3E}">
        <p14:creationId xmlns:p14="http://schemas.microsoft.com/office/powerpoint/2010/main" val="182868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7D74"/>
        </a:solidFill>
        <a:effectLst/>
      </p:bgPr>
    </p:bg>
    <p:spTree>
      <p:nvGrpSpPr>
        <p:cNvPr id="1" name=""/>
        <p:cNvGrpSpPr/>
        <p:nvPr/>
      </p:nvGrpSpPr>
      <p:grpSpPr>
        <a:xfrm>
          <a:off x="0" y="0"/>
          <a:ext cx="0" cy="0"/>
          <a:chOff x="0" y="0"/>
          <a:chExt cx="0" cy="0"/>
        </a:xfrm>
      </p:grpSpPr>
      <p:pic>
        <p:nvPicPr>
          <p:cNvPr id="1026" name="Picture 2" descr="A picture containing shape&#10;&#10;Description automatically generated">
            <a:extLst>
              <a:ext uri="{FF2B5EF4-FFF2-40B4-BE49-F238E27FC236}">
                <a16:creationId xmlns:a16="http://schemas.microsoft.com/office/drawing/2014/main" id="{18D5D65C-F260-4ADB-B91A-FB5805B7E86C}"/>
              </a:ext>
            </a:extLst>
          </p:cNvPr>
          <p:cNvPicPr>
            <a:picLocks noChangeAspect="1" noChangeArrowheads="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1999" cy="8609308"/>
          </a:xfrm>
          <a:prstGeom prst="rect">
            <a:avLst/>
          </a:prstGeom>
          <a:noFill/>
        </p:spPr>
      </p:pic>
      <p:sp>
        <p:nvSpPr>
          <p:cNvPr id="2" name="Rectangle: Rounded Corners 1">
            <a:extLst>
              <a:ext uri="{FF2B5EF4-FFF2-40B4-BE49-F238E27FC236}">
                <a16:creationId xmlns:a16="http://schemas.microsoft.com/office/drawing/2014/main" id="{73C7142F-83BB-45A3-A700-1B9B3BC45A45}"/>
              </a:ext>
            </a:extLst>
          </p:cNvPr>
          <p:cNvSpPr/>
          <p:nvPr/>
        </p:nvSpPr>
        <p:spPr>
          <a:xfrm>
            <a:off x="304800" y="157372"/>
            <a:ext cx="4386470" cy="447092"/>
          </a:xfrm>
          <a:prstGeom prst="roundRect">
            <a:avLst/>
          </a:prstGeom>
          <a:solidFill>
            <a:srgbClr val="CC7D7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9" name="Table 9">
            <a:extLst>
              <a:ext uri="{FF2B5EF4-FFF2-40B4-BE49-F238E27FC236}">
                <a16:creationId xmlns:a16="http://schemas.microsoft.com/office/drawing/2014/main" id="{12CD76CA-411C-43A3-9FB7-4E2CFADB33F5}"/>
              </a:ext>
            </a:extLst>
          </p:cNvPr>
          <p:cNvGraphicFramePr>
            <a:graphicFrameLocks noGrp="1"/>
          </p:cNvGraphicFramePr>
          <p:nvPr>
            <p:extLst>
              <p:ext uri="{D42A27DB-BD31-4B8C-83A1-F6EECF244321}">
                <p14:modId xmlns:p14="http://schemas.microsoft.com/office/powerpoint/2010/main" val="3733135989"/>
              </p:ext>
            </p:extLst>
          </p:nvPr>
        </p:nvGraphicFramePr>
        <p:xfrm>
          <a:off x="417307" y="209537"/>
          <a:ext cx="3518589" cy="469004"/>
        </p:xfrm>
        <a:graphic>
          <a:graphicData uri="http://schemas.openxmlformats.org/drawingml/2006/table">
            <a:tbl>
              <a:tblPr firstRow="1" bandRow="1">
                <a:tableStyleId>{21E4AEA4-8DFA-4A89-87EB-49C32662AFE0}</a:tableStyleId>
              </a:tblPr>
              <a:tblGrid>
                <a:gridCol w="3518589">
                  <a:extLst>
                    <a:ext uri="{9D8B030D-6E8A-4147-A177-3AD203B41FA5}">
                      <a16:colId xmlns:a16="http://schemas.microsoft.com/office/drawing/2014/main" val="1484631938"/>
                    </a:ext>
                  </a:extLst>
                </a:gridCol>
              </a:tblGrid>
              <a:tr h="4690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b="1" u="none" dirty="0" err="1"/>
                        <a:t>Welchen</a:t>
                      </a:r>
                      <a:r>
                        <a:rPr lang="fr-BE" sz="1800" b="1" u="none" dirty="0"/>
                        <a:t> </a:t>
                      </a:r>
                      <a:r>
                        <a:rPr lang="fr-BE" sz="1800" b="1" u="none" dirty="0" err="1"/>
                        <a:t>Aussagen</a:t>
                      </a:r>
                      <a:r>
                        <a:rPr lang="fr-BE" sz="1800" b="1" u="none" dirty="0"/>
                        <a:t> </a:t>
                      </a:r>
                      <a:r>
                        <a:rPr lang="fr-BE" sz="1800" b="1" u="none" dirty="0" err="1"/>
                        <a:t>stimmst</a:t>
                      </a:r>
                      <a:r>
                        <a:rPr lang="fr-BE" sz="1800" b="1" u="none" dirty="0"/>
                        <a:t> du </a:t>
                      </a:r>
                      <a:r>
                        <a:rPr lang="fr-BE" sz="1800" b="1" u="none" dirty="0" err="1"/>
                        <a:t>zu</a:t>
                      </a:r>
                      <a:r>
                        <a:rPr lang="fr-BE" sz="1800" b="1" u="none" dirty="0"/>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63815360"/>
                  </a:ext>
                </a:extLst>
              </a:tr>
            </a:tbl>
          </a:graphicData>
        </a:graphic>
      </p:graphicFrame>
      <p:sp>
        <p:nvSpPr>
          <p:cNvPr id="10" name="TextBox 9">
            <a:extLst>
              <a:ext uri="{FF2B5EF4-FFF2-40B4-BE49-F238E27FC236}">
                <a16:creationId xmlns:a16="http://schemas.microsoft.com/office/drawing/2014/main" id="{2EB6903D-09A7-4519-A6AC-3C06EB745A8E}"/>
              </a:ext>
            </a:extLst>
          </p:cNvPr>
          <p:cNvSpPr txBox="1"/>
          <p:nvPr/>
        </p:nvSpPr>
        <p:spPr>
          <a:xfrm>
            <a:off x="3787675" y="6157308"/>
            <a:ext cx="5330370" cy="52322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800" b="1" dirty="0" err="1"/>
              <a:t>Frage</a:t>
            </a:r>
            <a:r>
              <a:rPr lang="en-GB" sz="2800" b="1" dirty="0"/>
              <a:t>: Wie </a:t>
            </a:r>
            <a:r>
              <a:rPr lang="en-GB" sz="2800" b="1" dirty="0" err="1"/>
              <a:t>kann</a:t>
            </a:r>
            <a:r>
              <a:rPr lang="en-GB" sz="2800" b="1" dirty="0"/>
              <a:t> ich </a:t>
            </a:r>
            <a:r>
              <a:rPr lang="en-GB" sz="2800" b="1" dirty="0" err="1"/>
              <a:t>etwas</a:t>
            </a:r>
            <a:r>
              <a:rPr lang="en-GB" sz="2800" b="1" dirty="0"/>
              <a:t> </a:t>
            </a:r>
            <a:r>
              <a:rPr lang="en-GB" sz="2800" b="1" dirty="0" err="1"/>
              <a:t>wissen</a:t>
            </a:r>
            <a:r>
              <a:rPr lang="en-GB" sz="2800" b="1" dirty="0"/>
              <a:t>?</a:t>
            </a:r>
            <a:endParaRPr lang="en-US" sz="2800" b="1" dirty="0"/>
          </a:p>
        </p:txBody>
      </p:sp>
      <p:sp>
        <p:nvSpPr>
          <p:cNvPr id="8" name="TextBox 7">
            <a:extLst>
              <a:ext uri="{FF2B5EF4-FFF2-40B4-BE49-F238E27FC236}">
                <a16:creationId xmlns:a16="http://schemas.microsoft.com/office/drawing/2014/main" id="{2EEBF77D-5005-4CB4-8696-733F6F34827A}"/>
              </a:ext>
            </a:extLst>
          </p:cNvPr>
          <p:cNvSpPr txBox="1"/>
          <p:nvPr/>
        </p:nvSpPr>
        <p:spPr>
          <a:xfrm>
            <a:off x="3318670" y="844658"/>
            <a:ext cx="3134191"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sz="2000" dirty="0"/>
              <a:t>Das Leben </a:t>
            </a:r>
            <a:r>
              <a:rPr lang="en-GB" sz="2000" dirty="0" err="1"/>
              <a:t>ist</a:t>
            </a:r>
            <a:r>
              <a:rPr lang="en-GB" sz="2000" dirty="0"/>
              <a:t> </a:t>
            </a:r>
            <a:r>
              <a:rPr lang="en-GB" sz="2000" dirty="0" err="1"/>
              <a:t>nur</a:t>
            </a:r>
            <a:r>
              <a:rPr lang="en-GB" sz="2000" dirty="0"/>
              <a:t> </a:t>
            </a:r>
            <a:r>
              <a:rPr lang="en-GB" sz="2000" dirty="0" err="1"/>
              <a:t>ein</a:t>
            </a:r>
            <a:r>
              <a:rPr lang="en-GB" sz="2000" dirty="0"/>
              <a:t> </a:t>
            </a:r>
            <a:r>
              <a:rPr lang="en-GB" sz="2000" dirty="0" err="1"/>
              <a:t>Traum</a:t>
            </a:r>
            <a:r>
              <a:rPr lang="en-GB" sz="2000" dirty="0"/>
              <a:t>.</a:t>
            </a:r>
            <a:endParaRPr lang="en-US" sz="2000" dirty="0"/>
          </a:p>
        </p:txBody>
      </p:sp>
      <p:sp>
        <p:nvSpPr>
          <p:cNvPr id="13" name="TextBox 12">
            <a:extLst>
              <a:ext uri="{FF2B5EF4-FFF2-40B4-BE49-F238E27FC236}">
                <a16:creationId xmlns:a16="http://schemas.microsoft.com/office/drawing/2014/main" id="{A43F8A94-50DA-4646-ACDF-DCFDDE5F6821}"/>
              </a:ext>
            </a:extLst>
          </p:cNvPr>
          <p:cNvSpPr txBox="1"/>
          <p:nvPr/>
        </p:nvSpPr>
        <p:spPr>
          <a:xfrm>
            <a:off x="3873830" y="1464862"/>
            <a:ext cx="4079515" cy="40011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sz="2000" dirty="0" err="1"/>
              <a:t>Nachdenken</a:t>
            </a:r>
            <a:r>
              <a:rPr lang="en-GB" sz="2000" dirty="0"/>
              <a:t> </a:t>
            </a:r>
            <a:r>
              <a:rPr lang="en-GB" sz="2000" dirty="0" err="1"/>
              <a:t>ist</a:t>
            </a:r>
            <a:r>
              <a:rPr lang="en-GB" sz="2000" dirty="0"/>
              <a:t> </a:t>
            </a:r>
            <a:r>
              <a:rPr lang="en-GB" sz="2000" dirty="0" err="1"/>
              <a:t>wichitger</a:t>
            </a:r>
            <a:r>
              <a:rPr lang="en-GB" sz="2000" dirty="0"/>
              <a:t> </a:t>
            </a:r>
            <a:r>
              <a:rPr lang="en-GB" sz="2000" dirty="0" err="1"/>
              <a:t>als</a:t>
            </a:r>
            <a:r>
              <a:rPr lang="en-GB" sz="2000" dirty="0"/>
              <a:t> </a:t>
            </a:r>
            <a:r>
              <a:rPr lang="en-GB" sz="2000" dirty="0" err="1"/>
              <a:t>erleben</a:t>
            </a:r>
            <a:r>
              <a:rPr lang="en-GB" sz="2000" dirty="0"/>
              <a:t>.</a:t>
            </a:r>
            <a:endParaRPr lang="en-US" sz="2000" dirty="0"/>
          </a:p>
        </p:txBody>
      </p:sp>
      <p:sp>
        <p:nvSpPr>
          <p:cNvPr id="14" name="TextBox 13">
            <a:extLst>
              <a:ext uri="{FF2B5EF4-FFF2-40B4-BE49-F238E27FC236}">
                <a16:creationId xmlns:a16="http://schemas.microsoft.com/office/drawing/2014/main" id="{A17381FC-EB41-4AFC-B964-B4E417ECE882}"/>
              </a:ext>
            </a:extLst>
          </p:cNvPr>
          <p:cNvSpPr txBox="1"/>
          <p:nvPr/>
        </p:nvSpPr>
        <p:spPr>
          <a:xfrm>
            <a:off x="3726005" y="2756387"/>
            <a:ext cx="5159554"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2000" dirty="0"/>
              <a:t>Man </a:t>
            </a:r>
            <a:r>
              <a:rPr lang="en-GB" sz="2000" dirty="0" err="1"/>
              <a:t>soll</a:t>
            </a:r>
            <a:r>
              <a:rPr lang="en-GB" sz="2000" dirty="0"/>
              <a:t> </a:t>
            </a:r>
            <a:r>
              <a:rPr lang="en-GB" sz="2000" dirty="0" err="1"/>
              <a:t>nur</a:t>
            </a:r>
            <a:r>
              <a:rPr lang="en-GB" sz="2000" dirty="0"/>
              <a:t> das </a:t>
            </a:r>
            <a:r>
              <a:rPr lang="en-GB" sz="2000" dirty="0" err="1"/>
              <a:t>glauben</a:t>
            </a:r>
            <a:r>
              <a:rPr lang="en-GB" sz="2000" dirty="0"/>
              <a:t>, was man </a:t>
            </a:r>
            <a:r>
              <a:rPr lang="en-GB" sz="2000" dirty="0" err="1"/>
              <a:t>sehen</a:t>
            </a:r>
            <a:r>
              <a:rPr lang="en-GB" sz="2000" dirty="0"/>
              <a:t> </a:t>
            </a:r>
            <a:r>
              <a:rPr lang="en-GB" sz="2000" dirty="0" err="1"/>
              <a:t>kann</a:t>
            </a:r>
            <a:r>
              <a:rPr lang="en-GB" sz="2000" dirty="0"/>
              <a:t>.</a:t>
            </a:r>
            <a:endParaRPr lang="en-US" sz="2000" dirty="0"/>
          </a:p>
        </p:txBody>
      </p:sp>
      <p:sp>
        <p:nvSpPr>
          <p:cNvPr id="15" name="TextBox 14">
            <a:extLst>
              <a:ext uri="{FF2B5EF4-FFF2-40B4-BE49-F238E27FC236}">
                <a16:creationId xmlns:a16="http://schemas.microsoft.com/office/drawing/2014/main" id="{00435D3D-4641-410E-BBA0-A8C26A9F8163}"/>
              </a:ext>
            </a:extLst>
          </p:cNvPr>
          <p:cNvSpPr txBox="1"/>
          <p:nvPr/>
        </p:nvSpPr>
        <p:spPr>
          <a:xfrm>
            <a:off x="2626917" y="3455435"/>
            <a:ext cx="5905656"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2000" dirty="0"/>
              <a:t>Gott </a:t>
            </a:r>
            <a:r>
              <a:rPr lang="en-GB" sz="2000" dirty="0" err="1"/>
              <a:t>ist</a:t>
            </a:r>
            <a:r>
              <a:rPr lang="en-GB" sz="2000" dirty="0"/>
              <a:t> </a:t>
            </a:r>
            <a:r>
              <a:rPr lang="en-GB" sz="2000" dirty="0" err="1"/>
              <a:t>wie</a:t>
            </a:r>
            <a:r>
              <a:rPr lang="en-GB" sz="2000" dirty="0"/>
              <a:t> </a:t>
            </a:r>
            <a:r>
              <a:rPr lang="en-GB" sz="2000" dirty="0" err="1"/>
              <a:t>ein</a:t>
            </a:r>
            <a:r>
              <a:rPr lang="en-GB" sz="2000" dirty="0"/>
              <a:t> Einhorn, </a:t>
            </a:r>
            <a:r>
              <a:rPr lang="en-GB" sz="2000" dirty="0" err="1"/>
              <a:t>eine</a:t>
            </a:r>
            <a:r>
              <a:rPr lang="en-GB" sz="2000" dirty="0"/>
              <a:t> </a:t>
            </a:r>
            <a:r>
              <a:rPr lang="en-GB" sz="2000" dirty="0" err="1"/>
              <a:t>Erfindung</a:t>
            </a:r>
            <a:r>
              <a:rPr lang="en-GB" sz="2000" dirty="0"/>
              <a:t> des Menschen.</a:t>
            </a:r>
            <a:endParaRPr lang="en-US" sz="2000" dirty="0"/>
          </a:p>
        </p:txBody>
      </p:sp>
      <p:sp>
        <p:nvSpPr>
          <p:cNvPr id="16" name="TextBox 15">
            <a:extLst>
              <a:ext uri="{FF2B5EF4-FFF2-40B4-BE49-F238E27FC236}">
                <a16:creationId xmlns:a16="http://schemas.microsoft.com/office/drawing/2014/main" id="{EE05CB5B-1515-4F64-9CBC-AA61EFA2BD9D}"/>
              </a:ext>
            </a:extLst>
          </p:cNvPr>
          <p:cNvSpPr txBox="1"/>
          <p:nvPr/>
        </p:nvSpPr>
        <p:spPr>
          <a:xfrm>
            <a:off x="3638871" y="4610091"/>
            <a:ext cx="6483688" cy="70788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000" dirty="0" err="1"/>
              <a:t>Wenn</a:t>
            </a:r>
            <a:r>
              <a:rPr lang="en-GB" sz="2000" dirty="0"/>
              <a:t> </a:t>
            </a:r>
            <a:r>
              <a:rPr lang="en-GB" sz="2000" dirty="0" err="1"/>
              <a:t>im</a:t>
            </a:r>
            <a:r>
              <a:rPr lang="en-GB" sz="2000" dirty="0"/>
              <a:t> Wald </a:t>
            </a:r>
            <a:r>
              <a:rPr lang="en-GB" sz="2000" dirty="0" err="1"/>
              <a:t>ein</a:t>
            </a:r>
            <a:r>
              <a:rPr lang="en-GB" sz="2000" dirty="0"/>
              <a:t> Baum </a:t>
            </a:r>
            <a:r>
              <a:rPr lang="en-GB" sz="2000" dirty="0" err="1"/>
              <a:t>umfällt</a:t>
            </a:r>
            <a:r>
              <a:rPr lang="en-GB" sz="2000" dirty="0"/>
              <a:t> und es </a:t>
            </a:r>
            <a:r>
              <a:rPr lang="en-GB" sz="2000" dirty="0" err="1"/>
              <a:t>niemand</a:t>
            </a:r>
            <a:r>
              <a:rPr lang="en-GB" sz="2000" dirty="0"/>
              <a:t> </a:t>
            </a:r>
            <a:r>
              <a:rPr lang="en-GB" sz="2000" dirty="0" err="1"/>
              <a:t>hört</a:t>
            </a:r>
            <a:r>
              <a:rPr lang="en-GB" sz="2000" dirty="0"/>
              <a:t>, </a:t>
            </a:r>
            <a:r>
              <a:rPr lang="en-GB" sz="2000" dirty="0" err="1"/>
              <a:t>dann</a:t>
            </a:r>
            <a:r>
              <a:rPr lang="en-GB" sz="2000" dirty="0"/>
              <a:t> </a:t>
            </a:r>
            <a:r>
              <a:rPr lang="en-GB" sz="2000" dirty="0" err="1"/>
              <a:t>gibt</a:t>
            </a:r>
            <a:r>
              <a:rPr lang="en-GB" sz="2000" dirty="0"/>
              <a:t> es </a:t>
            </a:r>
            <a:r>
              <a:rPr lang="en-GB" sz="2000" dirty="0" err="1"/>
              <a:t>keinen</a:t>
            </a:r>
            <a:r>
              <a:rPr lang="en-GB" sz="2000" dirty="0"/>
              <a:t> </a:t>
            </a:r>
            <a:r>
              <a:rPr lang="en-GB" sz="2000" dirty="0" err="1"/>
              <a:t>Beweis</a:t>
            </a:r>
            <a:r>
              <a:rPr lang="en-GB" sz="2000" dirty="0"/>
              <a:t> </a:t>
            </a:r>
            <a:r>
              <a:rPr lang="en-GB" sz="2000" dirty="0" err="1"/>
              <a:t>dass</a:t>
            </a:r>
            <a:r>
              <a:rPr lang="en-GB" sz="2000" dirty="0"/>
              <a:t> es </a:t>
            </a:r>
            <a:r>
              <a:rPr lang="en-GB" sz="2000" dirty="0" err="1"/>
              <a:t>passiert</a:t>
            </a:r>
            <a:r>
              <a:rPr lang="en-GB" sz="2000" dirty="0"/>
              <a:t> </a:t>
            </a:r>
            <a:r>
              <a:rPr lang="en-GB" sz="2000" dirty="0" err="1"/>
              <a:t>ist</a:t>
            </a:r>
            <a:r>
              <a:rPr lang="en-GB" sz="2000" dirty="0"/>
              <a:t>.</a:t>
            </a:r>
            <a:endParaRPr lang="en-US" sz="2000" dirty="0"/>
          </a:p>
        </p:txBody>
      </p:sp>
      <p:sp>
        <p:nvSpPr>
          <p:cNvPr id="17" name="TextBox 16">
            <a:extLst>
              <a:ext uri="{FF2B5EF4-FFF2-40B4-BE49-F238E27FC236}">
                <a16:creationId xmlns:a16="http://schemas.microsoft.com/office/drawing/2014/main" id="{4DFE4E85-400B-4BE5-9AD0-0FDA742C18FB}"/>
              </a:ext>
            </a:extLst>
          </p:cNvPr>
          <p:cNvSpPr txBox="1"/>
          <p:nvPr/>
        </p:nvSpPr>
        <p:spPr>
          <a:xfrm>
            <a:off x="3547052" y="5484095"/>
            <a:ext cx="6281656"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GB" sz="2000" dirty="0" err="1"/>
              <a:t>Über</a:t>
            </a:r>
            <a:r>
              <a:rPr lang="en-GB" sz="2000" dirty="0"/>
              <a:t> die Welt </a:t>
            </a:r>
            <a:r>
              <a:rPr lang="en-GB" sz="2000" dirty="0" err="1"/>
              <a:t>wie</a:t>
            </a:r>
            <a:r>
              <a:rPr lang="en-GB" sz="2000" dirty="0"/>
              <a:t> </a:t>
            </a:r>
            <a:r>
              <a:rPr lang="en-GB" sz="2000" dirty="0" err="1"/>
              <a:t>sie</a:t>
            </a:r>
            <a:r>
              <a:rPr lang="en-GB" sz="2000" dirty="0"/>
              <a:t> an </a:t>
            </a:r>
            <a:r>
              <a:rPr lang="en-GB" sz="2000" dirty="0" err="1"/>
              <a:t>sich</a:t>
            </a:r>
            <a:r>
              <a:rPr lang="en-GB" sz="2000" dirty="0"/>
              <a:t> </a:t>
            </a:r>
            <a:r>
              <a:rPr lang="en-GB" sz="2000" dirty="0" err="1"/>
              <a:t>ist</a:t>
            </a:r>
            <a:r>
              <a:rPr lang="en-GB" sz="2000" dirty="0"/>
              <a:t>, </a:t>
            </a:r>
            <a:r>
              <a:rPr lang="en-GB" sz="2000" dirty="0" err="1"/>
              <a:t>können</a:t>
            </a:r>
            <a:r>
              <a:rPr lang="en-GB" sz="2000" dirty="0"/>
              <a:t> </a:t>
            </a:r>
            <a:r>
              <a:rPr lang="en-GB" sz="2000" dirty="0" err="1"/>
              <a:t>wir</a:t>
            </a:r>
            <a:r>
              <a:rPr lang="en-GB" sz="2000" dirty="0"/>
              <a:t> </a:t>
            </a:r>
            <a:r>
              <a:rPr lang="en-GB" sz="2000" dirty="0" err="1"/>
              <a:t>nichts</a:t>
            </a:r>
            <a:r>
              <a:rPr lang="en-GB" sz="2000" dirty="0"/>
              <a:t> </a:t>
            </a:r>
            <a:r>
              <a:rPr lang="en-GB" sz="2000" dirty="0" err="1"/>
              <a:t>wissen</a:t>
            </a:r>
            <a:r>
              <a:rPr lang="en-GB" sz="2000" dirty="0"/>
              <a:t>.</a:t>
            </a:r>
            <a:endParaRPr lang="en-US" sz="2000" dirty="0"/>
          </a:p>
        </p:txBody>
      </p:sp>
      <p:pic>
        <p:nvPicPr>
          <p:cNvPr id="3" name="Picture 2" descr="A picture containing text, vector graphics&#10;&#10;Description automatically generated">
            <a:extLst>
              <a:ext uri="{FF2B5EF4-FFF2-40B4-BE49-F238E27FC236}">
                <a16:creationId xmlns:a16="http://schemas.microsoft.com/office/drawing/2014/main" id="{08A0E269-CDAB-4D98-AD6B-5EC01A4A0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5717" y="3855545"/>
            <a:ext cx="1855579" cy="239369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566033B-2D25-44AD-BF72-21083D376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567" y="491604"/>
            <a:ext cx="1910728" cy="2464839"/>
          </a:xfrm>
          <a:prstGeom prst="rect">
            <a:avLst/>
          </a:prstGeom>
        </p:spPr>
      </p:pic>
      <p:pic>
        <p:nvPicPr>
          <p:cNvPr id="7" name="Picture 6" descr="A picture containing accessory, vector graphics&#10;&#10;Description automatically generated">
            <a:extLst>
              <a:ext uri="{FF2B5EF4-FFF2-40B4-BE49-F238E27FC236}">
                <a16:creationId xmlns:a16="http://schemas.microsoft.com/office/drawing/2014/main" id="{F5553891-A449-4DCB-A038-B29AF40658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3129" y="2128451"/>
            <a:ext cx="2016356" cy="2601099"/>
          </a:xfrm>
          <a:prstGeom prst="rect">
            <a:avLst/>
          </a:prstGeom>
        </p:spPr>
      </p:pic>
    </p:spTree>
    <p:extLst>
      <p:ext uri="{BB962C8B-B14F-4D97-AF65-F5344CB8AC3E}">
        <p14:creationId xmlns:p14="http://schemas.microsoft.com/office/powerpoint/2010/main" val="3279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5DAADC-6845-4E59-94F4-EAB3F1B26524}"/>
              </a:ext>
            </a:extLst>
          </p:cNvPr>
          <p:cNvSpPr/>
          <p:nvPr/>
        </p:nvSpPr>
        <p:spPr>
          <a:xfrm>
            <a:off x="1" y="0"/>
            <a:ext cx="12192000" cy="4460786"/>
          </a:xfrm>
          <a:prstGeom prst="rect">
            <a:avLst/>
          </a:prstGeom>
          <a:solidFill>
            <a:srgbClr val="AFC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744D64-DA6F-4191-A396-A25A03127C4B}"/>
              </a:ext>
            </a:extLst>
          </p:cNvPr>
          <p:cNvPicPr>
            <a:picLocks noChangeAspect="1"/>
          </p:cNvPicPr>
          <p:nvPr/>
        </p:nvPicPr>
        <p:blipFill>
          <a:blip r:embed="rId2"/>
          <a:stretch>
            <a:fillRect/>
          </a:stretch>
        </p:blipFill>
        <p:spPr>
          <a:xfrm>
            <a:off x="1524000" y="0"/>
            <a:ext cx="9144000" cy="4466100"/>
          </a:xfrm>
          <a:prstGeom prst="rect">
            <a:avLst/>
          </a:prstGeom>
        </p:spPr>
      </p:pic>
      <p:sp>
        <p:nvSpPr>
          <p:cNvPr id="12" name="Left Brace 11">
            <a:extLst>
              <a:ext uri="{FF2B5EF4-FFF2-40B4-BE49-F238E27FC236}">
                <a16:creationId xmlns:a16="http://schemas.microsoft.com/office/drawing/2014/main" id="{07A73CC2-9B8F-4987-A122-7752A0BCE9DC}"/>
              </a:ext>
            </a:extLst>
          </p:cNvPr>
          <p:cNvSpPr/>
          <p:nvPr/>
        </p:nvSpPr>
        <p:spPr>
          <a:xfrm rot="5400000">
            <a:off x="8101320" y="2956211"/>
            <a:ext cx="497663" cy="3702106"/>
          </a:xfrm>
          <a:prstGeom prst="leftBrace">
            <a:avLst>
              <a:gd name="adj1" fmla="val 8333"/>
              <a:gd name="adj2" fmla="val 16823"/>
            </a:avLst>
          </a:prstGeom>
          <a:ln w="28575"/>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b-LU"/>
          </a:p>
        </p:txBody>
      </p:sp>
      <p:sp>
        <p:nvSpPr>
          <p:cNvPr id="13" name="TextBox 12">
            <a:extLst>
              <a:ext uri="{FF2B5EF4-FFF2-40B4-BE49-F238E27FC236}">
                <a16:creationId xmlns:a16="http://schemas.microsoft.com/office/drawing/2014/main" id="{32B26C95-20E5-41E2-A5A5-EF8459778B27}"/>
              </a:ext>
            </a:extLst>
          </p:cNvPr>
          <p:cNvSpPr txBox="1"/>
          <p:nvPr/>
        </p:nvSpPr>
        <p:spPr>
          <a:xfrm>
            <a:off x="6595495" y="4843853"/>
            <a:ext cx="3702107" cy="1477328"/>
          </a:xfrm>
          <a:prstGeom prst="rect">
            <a:avLst/>
          </a:prstGeom>
          <a:noFill/>
        </p:spPr>
        <p:txBody>
          <a:bodyPr wrap="square" rtlCol="0">
            <a:spAutoFit/>
          </a:bodyPr>
          <a:lstStyle/>
          <a:p>
            <a:r>
              <a:rPr lang="en-GB" i="1" dirty="0">
                <a:solidFill>
                  <a:schemeClr val="accent2">
                    <a:lumMod val="50000"/>
                  </a:schemeClr>
                </a:solidFill>
                <a:latin typeface="Adobe Arabic" panose="02040503050201020203" pitchFamily="18" charset="-78"/>
                <a:cs typeface="Adobe Arabic" panose="02040503050201020203" pitchFamily="18" charset="-78"/>
              </a:rPr>
              <a:t>“Das </a:t>
            </a:r>
            <a:r>
              <a:rPr lang="en-GB" i="1" dirty="0" err="1">
                <a:solidFill>
                  <a:schemeClr val="accent2">
                    <a:lumMod val="50000"/>
                  </a:schemeClr>
                </a:solidFill>
                <a:latin typeface="Adobe Arabic" panose="02040503050201020203" pitchFamily="18" charset="-78"/>
                <a:cs typeface="Adobe Arabic" panose="02040503050201020203" pitchFamily="18" charset="-78"/>
              </a:rPr>
              <a:t>ist</a:t>
            </a:r>
            <a:r>
              <a:rPr lang="en-GB" i="1" dirty="0">
                <a:solidFill>
                  <a:schemeClr val="accent2">
                    <a:lumMod val="50000"/>
                  </a:schemeClr>
                </a:solidFill>
                <a:latin typeface="Adobe Arabic" panose="02040503050201020203" pitchFamily="18" charset="-78"/>
                <a:cs typeface="Adobe Arabic" panose="02040503050201020203" pitchFamily="18" charset="-78"/>
              </a:rPr>
              <a:t> </a:t>
            </a:r>
            <a:r>
              <a:rPr lang="en-GB" i="1" dirty="0" err="1">
                <a:solidFill>
                  <a:schemeClr val="accent2">
                    <a:lumMod val="50000"/>
                  </a:schemeClr>
                </a:solidFill>
                <a:latin typeface="Adobe Arabic" panose="02040503050201020203" pitchFamily="18" charset="-78"/>
                <a:cs typeface="Adobe Arabic" panose="02040503050201020203" pitchFamily="18" charset="-78"/>
              </a:rPr>
              <a:t>nicht</a:t>
            </a:r>
            <a:r>
              <a:rPr lang="en-GB" i="1" dirty="0">
                <a:solidFill>
                  <a:schemeClr val="accent2">
                    <a:lumMod val="50000"/>
                  </a:schemeClr>
                </a:solidFill>
                <a:latin typeface="Adobe Arabic" panose="02040503050201020203" pitchFamily="18" charset="-78"/>
                <a:cs typeface="Adobe Arabic" panose="02040503050201020203" pitchFamily="18" charset="-78"/>
              </a:rPr>
              <a:t> </a:t>
            </a:r>
            <a:r>
              <a:rPr lang="en-GB" i="1" dirty="0" err="1">
                <a:solidFill>
                  <a:schemeClr val="accent2">
                    <a:lumMod val="50000"/>
                  </a:schemeClr>
                </a:solidFill>
                <a:latin typeface="Adobe Arabic" panose="02040503050201020203" pitchFamily="18" charset="-78"/>
                <a:cs typeface="Adobe Arabic" panose="02040503050201020203" pitchFamily="18" charset="-78"/>
              </a:rPr>
              <a:t>mein</a:t>
            </a:r>
            <a:r>
              <a:rPr lang="en-GB" i="1" dirty="0">
                <a:solidFill>
                  <a:schemeClr val="accent2">
                    <a:lumMod val="50000"/>
                  </a:schemeClr>
                </a:solidFill>
                <a:latin typeface="Adobe Arabic" panose="02040503050201020203" pitchFamily="18" charset="-78"/>
                <a:cs typeface="Adobe Arabic" panose="02040503050201020203" pitchFamily="18" charset="-78"/>
              </a:rPr>
              <a:t> Mann.”</a:t>
            </a:r>
          </a:p>
          <a:p>
            <a:endParaRPr lang="en-GB" i="1" dirty="0">
              <a:solidFill>
                <a:schemeClr val="accent2">
                  <a:lumMod val="50000"/>
                </a:schemeClr>
              </a:solidFill>
              <a:latin typeface="Adobe Arabic" panose="02040503050201020203" pitchFamily="18" charset="-78"/>
              <a:cs typeface="Adobe Arabic" panose="02040503050201020203" pitchFamily="18" charset="-78"/>
            </a:endParaRPr>
          </a:p>
          <a:p>
            <a:r>
              <a:rPr lang="en-GB" dirty="0" err="1">
                <a:solidFill>
                  <a:schemeClr val="accent2">
                    <a:lumMod val="50000"/>
                  </a:schemeClr>
                </a:solidFill>
              </a:rPr>
              <a:t>Erkenntnis</a:t>
            </a:r>
            <a:r>
              <a:rPr lang="en-GB" dirty="0">
                <a:solidFill>
                  <a:schemeClr val="accent2">
                    <a:lumMod val="50000"/>
                  </a:schemeClr>
                </a:solidFill>
              </a:rPr>
              <a:t>, die auf </a:t>
            </a:r>
            <a:r>
              <a:rPr lang="en-GB" dirty="0" err="1">
                <a:solidFill>
                  <a:schemeClr val="accent2">
                    <a:lumMod val="50000"/>
                  </a:schemeClr>
                </a:solidFill>
              </a:rPr>
              <a:t>einer</a:t>
            </a:r>
            <a:r>
              <a:rPr lang="en-GB" dirty="0">
                <a:solidFill>
                  <a:schemeClr val="accent2">
                    <a:lumMod val="50000"/>
                  </a:schemeClr>
                </a:solidFill>
              </a:rPr>
              <a:t> </a:t>
            </a:r>
            <a:r>
              <a:rPr lang="en-GB" dirty="0" err="1">
                <a:solidFill>
                  <a:schemeClr val="accent2">
                    <a:lumMod val="50000"/>
                  </a:schemeClr>
                </a:solidFill>
              </a:rPr>
              <a:t>empirischen</a:t>
            </a:r>
            <a:r>
              <a:rPr lang="en-GB" dirty="0">
                <a:solidFill>
                  <a:schemeClr val="accent2">
                    <a:lumMod val="50000"/>
                  </a:schemeClr>
                </a:solidFill>
              </a:rPr>
              <a:t> </a:t>
            </a:r>
            <a:r>
              <a:rPr lang="en-GB" dirty="0" err="1">
                <a:solidFill>
                  <a:schemeClr val="accent2">
                    <a:lumMod val="50000"/>
                  </a:schemeClr>
                </a:solidFill>
              </a:rPr>
              <a:t>Beobachtung</a:t>
            </a:r>
            <a:r>
              <a:rPr lang="en-GB" dirty="0">
                <a:solidFill>
                  <a:schemeClr val="accent2">
                    <a:lumMod val="50000"/>
                  </a:schemeClr>
                </a:solidFill>
              </a:rPr>
              <a:t> </a:t>
            </a:r>
            <a:r>
              <a:rPr lang="en-GB" dirty="0" err="1">
                <a:solidFill>
                  <a:schemeClr val="accent2">
                    <a:lumMod val="50000"/>
                  </a:schemeClr>
                </a:solidFill>
              </a:rPr>
              <a:t>gründet</a:t>
            </a:r>
            <a:r>
              <a:rPr lang="en-GB" dirty="0">
                <a:solidFill>
                  <a:schemeClr val="accent2">
                    <a:lumMod val="50000"/>
                  </a:schemeClr>
                </a:solidFill>
              </a:rPr>
              <a:t>.</a:t>
            </a:r>
          </a:p>
          <a:p>
            <a:r>
              <a:rPr lang="en-GB" dirty="0">
                <a:solidFill>
                  <a:schemeClr val="accent2">
                    <a:lumMod val="50000"/>
                  </a:schemeClr>
                </a:solidFill>
                <a:sym typeface="Wingdings" panose="05000000000000000000" pitchFamily="2" charset="2"/>
              </a:rPr>
              <a:t> A posteriori</a:t>
            </a:r>
            <a:endParaRPr lang="lb-LU" dirty="0">
              <a:solidFill>
                <a:schemeClr val="accent2">
                  <a:lumMod val="50000"/>
                </a:schemeClr>
              </a:solidFill>
            </a:endParaRPr>
          </a:p>
        </p:txBody>
      </p:sp>
      <p:sp>
        <p:nvSpPr>
          <p:cNvPr id="14" name="Left Brace 13">
            <a:extLst>
              <a:ext uri="{FF2B5EF4-FFF2-40B4-BE49-F238E27FC236}">
                <a16:creationId xmlns:a16="http://schemas.microsoft.com/office/drawing/2014/main" id="{FBE9DE5C-4FB2-4780-A916-AE7B89A0DA07}"/>
              </a:ext>
            </a:extLst>
          </p:cNvPr>
          <p:cNvSpPr/>
          <p:nvPr/>
        </p:nvSpPr>
        <p:spPr>
          <a:xfrm rot="5400000">
            <a:off x="3764050" y="2865850"/>
            <a:ext cx="497663" cy="3869634"/>
          </a:xfrm>
          <a:prstGeom prst="leftBrace">
            <a:avLst>
              <a:gd name="adj1" fmla="val 8333"/>
              <a:gd name="adj2" fmla="val 81585"/>
            </a:avLst>
          </a:prstGeom>
          <a:ln w="28575"/>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b-LU"/>
          </a:p>
        </p:txBody>
      </p:sp>
      <p:sp>
        <p:nvSpPr>
          <p:cNvPr id="15" name="TextBox 14">
            <a:extLst>
              <a:ext uri="{FF2B5EF4-FFF2-40B4-BE49-F238E27FC236}">
                <a16:creationId xmlns:a16="http://schemas.microsoft.com/office/drawing/2014/main" id="{16082A54-19BD-489D-A1FA-CA79383CE537}"/>
              </a:ext>
            </a:extLst>
          </p:cNvPr>
          <p:cNvSpPr txBox="1"/>
          <p:nvPr/>
        </p:nvSpPr>
        <p:spPr>
          <a:xfrm>
            <a:off x="2080821" y="4843853"/>
            <a:ext cx="3819442" cy="1754326"/>
          </a:xfrm>
          <a:prstGeom prst="rect">
            <a:avLst/>
          </a:prstGeom>
          <a:noFill/>
        </p:spPr>
        <p:txBody>
          <a:bodyPr wrap="square" rtlCol="0">
            <a:spAutoFit/>
          </a:bodyPr>
          <a:lstStyle/>
          <a:p>
            <a:r>
              <a:rPr lang="en-GB" i="1" dirty="0">
                <a:solidFill>
                  <a:schemeClr val="accent2">
                    <a:lumMod val="50000"/>
                  </a:schemeClr>
                </a:solidFill>
                <a:latin typeface="Adobe Arabic" panose="02040503050201020203" pitchFamily="18" charset="-78"/>
                <a:cs typeface="Adobe Arabic" panose="02040503050201020203" pitchFamily="18" charset="-78"/>
              </a:rPr>
              <a:t>“</a:t>
            </a:r>
            <a:r>
              <a:rPr lang="en-GB" i="1" dirty="0" err="1">
                <a:solidFill>
                  <a:schemeClr val="accent2">
                    <a:lumMod val="50000"/>
                  </a:schemeClr>
                </a:solidFill>
                <a:latin typeface="Adobe Arabic" panose="02040503050201020203" pitchFamily="18" charset="-78"/>
                <a:cs typeface="Adobe Arabic" panose="02040503050201020203" pitchFamily="18" charset="-78"/>
              </a:rPr>
              <a:t>Diese</a:t>
            </a:r>
            <a:r>
              <a:rPr lang="en-GB" i="1" dirty="0">
                <a:solidFill>
                  <a:schemeClr val="accent2">
                    <a:lumMod val="50000"/>
                  </a:schemeClr>
                </a:solidFill>
                <a:latin typeface="Adobe Arabic" panose="02040503050201020203" pitchFamily="18" charset="-78"/>
                <a:cs typeface="Adobe Arabic" panose="02040503050201020203" pitchFamily="18" charset="-78"/>
              </a:rPr>
              <a:t> Frau hat alle </a:t>
            </a:r>
            <a:r>
              <a:rPr lang="en-GB" i="1" dirty="0" err="1">
                <a:solidFill>
                  <a:schemeClr val="accent2">
                    <a:lumMod val="50000"/>
                  </a:schemeClr>
                </a:solidFill>
                <a:latin typeface="Adobe Arabic" panose="02040503050201020203" pitchFamily="18" charset="-78"/>
                <a:cs typeface="Adobe Arabic" panose="02040503050201020203" pitchFamily="18" charset="-78"/>
              </a:rPr>
              <a:t>Männer</a:t>
            </a:r>
            <a:r>
              <a:rPr lang="en-GB" i="1" dirty="0">
                <a:solidFill>
                  <a:schemeClr val="accent2">
                    <a:lumMod val="50000"/>
                  </a:schemeClr>
                </a:solidFill>
                <a:latin typeface="Adobe Arabic" panose="02040503050201020203" pitchFamily="18" charset="-78"/>
                <a:cs typeface="Adobe Arabic" panose="02040503050201020203" pitchFamily="18" charset="-78"/>
              </a:rPr>
              <a:t> </a:t>
            </a:r>
            <a:r>
              <a:rPr lang="en-GB" i="1" dirty="0" err="1">
                <a:solidFill>
                  <a:schemeClr val="accent2">
                    <a:lumMod val="50000"/>
                  </a:schemeClr>
                </a:solidFill>
                <a:latin typeface="Adobe Arabic" panose="02040503050201020203" pitchFamily="18" charset="-78"/>
                <a:cs typeface="Adobe Arabic" panose="02040503050201020203" pitchFamily="18" charset="-78"/>
              </a:rPr>
              <a:t>im</a:t>
            </a:r>
            <a:r>
              <a:rPr lang="en-GB" i="1" dirty="0">
                <a:solidFill>
                  <a:schemeClr val="accent2">
                    <a:lumMod val="50000"/>
                  </a:schemeClr>
                </a:solidFill>
                <a:latin typeface="Adobe Arabic" panose="02040503050201020203" pitchFamily="18" charset="-78"/>
                <a:cs typeface="Adobe Arabic" panose="02040503050201020203" pitchFamily="18" charset="-78"/>
              </a:rPr>
              <a:t> Club </a:t>
            </a:r>
            <a:r>
              <a:rPr lang="en-GB" i="1" dirty="0" err="1">
                <a:solidFill>
                  <a:schemeClr val="accent2">
                    <a:lumMod val="50000"/>
                  </a:schemeClr>
                </a:solidFill>
                <a:latin typeface="Adobe Arabic" panose="02040503050201020203" pitchFamily="18" charset="-78"/>
                <a:cs typeface="Adobe Arabic" panose="02040503050201020203" pitchFamily="18" charset="-78"/>
              </a:rPr>
              <a:t>nackt</a:t>
            </a:r>
            <a:r>
              <a:rPr lang="en-GB" i="1" dirty="0">
                <a:solidFill>
                  <a:schemeClr val="accent2">
                    <a:lumMod val="50000"/>
                  </a:schemeClr>
                </a:solidFill>
                <a:latin typeface="Adobe Arabic" panose="02040503050201020203" pitchFamily="18" charset="-78"/>
                <a:cs typeface="Adobe Arabic" panose="02040503050201020203" pitchFamily="18" charset="-78"/>
              </a:rPr>
              <a:t> </a:t>
            </a:r>
            <a:r>
              <a:rPr lang="en-GB" i="1" dirty="0" err="1">
                <a:solidFill>
                  <a:schemeClr val="accent2">
                    <a:lumMod val="50000"/>
                  </a:schemeClr>
                </a:solidFill>
                <a:latin typeface="Adobe Arabic" panose="02040503050201020203" pitchFamily="18" charset="-78"/>
                <a:cs typeface="Adobe Arabic" panose="02040503050201020203" pitchFamily="18" charset="-78"/>
              </a:rPr>
              <a:t>gesehen</a:t>
            </a:r>
            <a:r>
              <a:rPr lang="en-GB" i="1" dirty="0">
                <a:solidFill>
                  <a:schemeClr val="accent2">
                    <a:lumMod val="50000"/>
                  </a:schemeClr>
                </a:solidFill>
                <a:latin typeface="Adobe Arabic" panose="02040503050201020203" pitchFamily="18" charset="-78"/>
                <a:cs typeface="Adobe Arabic" panose="02040503050201020203" pitchFamily="18" charset="-78"/>
              </a:rPr>
              <a:t>.”</a:t>
            </a:r>
          </a:p>
          <a:p>
            <a:endParaRPr lang="en-GB" i="1" dirty="0">
              <a:solidFill>
                <a:schemeClr val="accent2">
                  <a:lumMod val="50000"/>
                </a:schemeClr>
              </a:solidFill>
              <a:latin typeface="Adobe Arabic" panose="02040503050201020203" pitchFamily="18" charset="-78"/>
              <a:cs typeface="Adobe Arabic" panose="02040503050201020203" pitchFamily="18" charset="-78"/>
            </a:endParaRPr>
          </a:p>
          <a:p>
            <a:r>
              <a:rPr lang="en-GB" dirty="0" err="1">
                <a:solidFill>
                  <a:schemeClr val="accent2">
                    <a:lumMod val="50000"/>
                  </a:schemeClr>
                </a:solidFill>
              </a:rPr>
              <a:t>Erkenntnis</a:t>
            </a:r>
            <a:r>
              <a:rPr lang="en-GB" dirty="0">
                <a:solidFill>
                  <a:schemeClr val="accent2">
                    <a:lumMod val="50000"/>
                  </a:schemeClr>
                </a:solidFill>
              </a:rPr>
              <a:t>, die auf </a:t>
            </a:r>
            <a:r>
              <a:rPr lang="en-GB" dirty="0" err="1">
                <a:solidFill>
                  <a:schemeClr val="accent2">
                    <a:lumMod val="50000"/>
                  </a:schemeClr>
                </a:solidFill>
              </a:rPr>
              <a:t>vernünftiger</a:t>
            </a:r>
            <a:r>
              <a:rPr lang="en-GB" dirty="0">
                <a:solidFill>
                  <a:schemeClr val="accent2">
                    <a:lumMod val="50000"/>
                  </a:schemeClr>
                </a:solidFill>
              </a:rPr>
              <a:t> </a:t>
            </a:r>
            <a:r>
              <a:rPr lang="en-GB" dirty="0" err="1">
                <a:solidFill>
                  <a:schemeClr val="accent2">
                    <a:lumMod val="50000"/>
                  </a:schemeClr>
                </a:solidFill>
              </a:rPr>
              <a:t>Schlussfolgerung</a:t>
            </a:r>
            <a:r>
              <a:rPr lang="en-GB" dirty="0">
                <a:solidFill>
                  <a:schemeClr val="accent2">
                    <a:lumMod val="50000"/>
                  </a:schemeClr>
                </a:solidFill>
              </a:rPr>
              <a:t> </a:t>
            </a:r>
            <a:r>
              <a:rPr lang="en-GB" dirty="0" err="1">
                <a:solidFill>
                  <a:schemeClr val="accent2">
                    <a:lumMod val="50000"/>
                  </a:schemeClr>
                </a:solidFill>
              </a:rPr>
              <a:t>gründet</a:t>
            </a:r>
            <a:r>
              <a:rPr lang="en-GB" dirty="0">
                <a:solidFill>
                  <a:schemeClr val="accent2">
                    <a:lumMod val="50000"/>
                  </a:schemeClr>
                </a:solidFill>
              </a:rPr>
              <a:t>.</a:t>
            </a:r>
          </a:p>
          <a:p>
            <a:r>
              <a:rPr lang="en-GB" dirty="0">
                <a:solidFill>
                  <a:schemeClr val="accent2">
                    <a:lumMod val="50000"/>
                  </a:schemeClr>
                </a:solidFill>
                <a:sym typeface="Wingdings" panose="05000000000000000000" pitchFamily="2" charset="2"/>
              </a:rPr>
              <a:t> A priori</a:t>
            </a:r>
            <a:endParaRPr lang="lb-LU" dirty="0">
              <a:solidFill>
                <a:schemeClr val="accent2">
                  <a:lumMod val="50000"/>
                </a:schemeClr>
              </a:solidFill>
            </a:endParaRPr>
          </a:p>
        </p:txBody>
      </p:sp>
      <p:pic>
        <p:nvPicPr>
          <p:cNvPr id="17" name="Picture 16">
            <a:extLst>
              <a:ext uri="{FF2B5EF4-FFF2-40B4-BE49-F238E27FC236}">
                <a16:creationId xmlns:a16="http://schemas.microsoft.com/office/drawing/2014/main" id="{324D7FFB-63AB-4FD0-98B0-7C0A84F6851C}"/>
              </a:ext>
            </a:extLst>
          </p:cNvPr>
          <p:cNvPicPr>
            <a:picLocks noChangeAspect="1"/>
          </p:cNvPicPr>
          <p:nvPr/>
        </p:nvPicPr>
        <p:blipFill>
          <a:blip r:embed="rId3"/>
          <a:stretch>
            <a:fillRect/>
          </a:stretch>
        </p:blipFill>
        <p:spPr>
          <a:xfrm>
            <a:off x="1524001" y="0"/>
            <a:ext cx="9143999" cy="4466100"/>
          </a:xfrm>
          <a:prstGeom prst="rect">
            <a:avLst/>
          </a:prstGeom>
        </p:spPr>
      </p:pic>
      <p:sp>
        <p:nvSpPr>
          <p:cNvPr id="10" name="TextBox 9">
            <a:extLst>
              <a:ext uri="{FF2B5EF4-FFF2-40B4-BE49-F238E27FC236}">
                <a16:creationId xmlns:a16="http://schemas.microsoft.com/office/drawing/2014/main" id="{34E374AA-88EB-4BC2-9A4C-791C92891E5B}"/>
              </a:ext>
            </a:extLst>
          </p:cNvPr>
          <p:cNvSpPr txBox="1"/>
          <p:nvPr/>
        </p:nvSpPr>
        <p:spPr>
          <a:xfrm>
            <a:off x="1722105" y="94477"/>
            <a:ext cx="1239442" cy="369332"/>
          </a:xfrm>
          <a:prstGeom prst="rect">
            <a:avLst/>
          </a:prstGeom>
          <a:solidFill>
            <a:schemeClr val="bg1"/>
          </a:solidFill>
        </p:spPr>
        <p:txBody>
          <a:bodyPr wrap="none" rtlCol="0">
            <a:spAutoFit/>
          </a:bodyPr>
          <a:lstStyle/>
          <a:p>
            <a:r>
              <a:rPr lang="en-GB" dirty="0" err="1"/>
              <a:t>Im</a:t>
            </a:r>
            <a:r>
              <a:rPr lang="en-GB" dirty="0"/>
              <a:t> Onsen…</a:t>
            </a:r>
            <a:endParaRPr lang="lb-LU" dirty="0"/>
          </a:p>
        </p:txBody>
      </p:sp>
      <p:pic>
        <p:nvPicPr>
          <p:cNvPr id="19" name="Picture 18" descr="Text&#10;&#10;Description automatically generated with medium confidence">
            <a:extLst>
              <a:ext uri="{FF2B5EF4-FFF2-40B4-BE49-F238E27FC236}">
                <a16:creationId xmlns:a16="http://schemas.microsoft.com/office/drawing/2014/main" id="{BB742392-96C3-4B3B-B09A-C39FF0DD2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432" y="1690991"/>
            <a:ext cx="3456124" cy="2045268"/>
          </a:xfrm>
          <a:prstGeom prst="rect">
            <a:avLst/>
          </a:prstGeom>
        </p:spPr>
      </p:pic>
      <p:pic>
        <p:nvPicPr>
          <p:cNvPr id="21" name="Picture 20" descr="Text&#10;&#10;Description automatically generated">
            <a:extLst>
              <a:ext uri="{FF2B5EF4-FFF2-40B4-BE49-F238E27FC236}">
                <a16:creationId xmlns:a16="http://schemas.microsoft.com/office/drawing/2014/main" id="{F0485443-BBCB-48B6-BF2C-32FD4FDC8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5564" y="651417"/>
            <a:ext cx="3249585" cy="1310716"/>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1B4821FC-BFC7-4490-8E2C-EB9AB60AE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5608" y="404476"/>
            <a:ext cx="3116398" cy="1758099"/>
          </a:xfrm>
          <a:prstGeom prst="rect">
            <a:avLst/>
          </a:prstGeom>
        </p:spPr>
      </p:pic>
      <p:pic>
        <p:nvPicPr>
          <p:cNvPr id="25" name="Picture 24" descr="A person wearing a garment&#10;&#10;Description automatically generated with low confidence">
            <a:extLst>
              <a:ext uri="{FF2B5EF4-FFF2-40B4-BE49-F238E27FC236}">
                <a16:creationId xmlns:a16="http://schemas.microsoft.com/office/drawing/2014/main" id="{28AAC98B-DEB2-462C-8EBB-74DEE2A376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0200" y="377753"/>
            <a:ext cx="2418122" cy="4671744"/>
          </a:xfrm>
          <a:prstGeom prst="rect">
            <a:avLst/>
          </a:prstGeom>
          <a:noFill/>
        </p:spPr>
      </p:pic>
      <p:sp>
        <p:nvSpPr>
          <p:cNvPr id="26" name="Arrow: Right 25">
            <a:extLst>
              <a:ext uri="{FF2B5EF4-FFF2-40B4-BE49-F238E27FC236}">
                <a16:creationId xmlns:a16="http://schemas.microsoft.com/office/drawing/2014/main" id="{809131AA-8E76-4353-ACE0-3B016077723D}"/>
              </a:ext>
            </a:extLst>
          </p:cNvPr>
          <p:cNvSpPr/>
          <p:nvPr/>
        </p:nvSpPr>
        <p:spPr>
          <a:xfrm rot="8786169">
            <a:off x="7229775" y="2531505"/>
            <a:ext cx="2240751" cy="228600"/>
          </a:xfrm>
          <a:prstGeom prst="rightArrow">
            <a:avLst/>
          </a:prstGeom>
          <a:ln cmpd="sng">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8D27EB65-1B19-4E1E-9850-58FAE8DF47EF}"/>
              </a:ext>
            </a:extLst>
          </p:cNvPr>
          <p:cNvSpPr/>
          <p:nvPr/>
        </p:nvSpPr>
        <p:spPr>
          <a:xfrm rot="2731589">
            <a:off x="5623623" y="2377568"/>
            <a:ext cx="1260300" cy="228600"/>
          </a:xfrm>
          <a:prstGeom prst="rightArrow">
            <a:avLst/>
          </a:prstGeom>
          <a:ln cmpd="sng">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C187543-9493-4765-8E2D-0BF2FD1D9333}"/>
              </a:ext>
            </a:extLst>
          </p:cNvPr>
          <p:cNvSpPr txBox="1"/>
          <p:nvPr/>
        </p:nvSpPr>
        <p:spPr>
          <a:xfrm rot="20263248">
            <a:off x="4601862" y="5954736"/>
            <a:ext cx="968535" cy="369332"/>
          </a:xfrm>
          <a:prstGeom prst="rect">
            <a:avLst/>
          </a:prstGeom>
          <a:effectLst>
            <a:glow rad="2286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t>1 + 1 = ?</a:t>
            </a:r>
            <a:endParaRPr lang="en-US" dirty="0"/>
          </a:p>
        </p:txBody>
      </p:sp>
      <p:pic>
        <p:nvPicPr>
          <p:cNvPr id="30" name="Picture 29" descr="A picture containing graphical user interface&#10;&#10;Description automatically generated">
            <a:extLst>
              <a:ext uri="{FF2B5EF4-FFF2-40B4-BE49-F238E27FC236}">
                <a16:creationId xmlns:a16="http://schemas.microsoft.com/office/drawing/2014/main" id="{8AF100F7-6588-4348-9933-9BC47287EB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88078">
            <a:off x="9328604" y="5709964"/>
            <a:ext cx="894778" cy="1089073"/>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13322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anim calcmode="lin" valueType="num">
                                      <p:cBhvr>
                                        <p:cTn id="14" dur="2000" fill="hold"/>
                                        <p:tgtEl>
                                          <p:spTgt spid="17"/>
                                        </p:tgtEl>
                                        <p:attrNameLst>
                                          <p:attrName>ppt_w</p:attrName>
                                        </p:attrNameLst>
                                      </p:cBhvr>
                                      <p:tavLst>
                                        <p:tav tm="0" fmla="#ppt_w*sin(2.5*pi*$)">
                                          <p:val>
                                            <p:fltVal val="0"/>
                                          </p:val>
                                        </p:tav>
                                        <p:tav tm="100000">
                                          <p:val>
                                            <p:fltVal val="1"/>
                                          </p:val>
                                        </p:tav>
                                      </p:tavLst>
                                    </p:anim>
                                    <p:anim calcmode="lin" valueType="num">
                                      <p:cBhvr>
                                        <p:cTn id="1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26" grpId="0" animBg="1"/>
      <p:bldP spid="28"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B1B5FD7-A784-4B3D-908D-3E6FD2A38C99}"/>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660" y="174795"/>
            <a:ext cx="3568606" cy="400110"/>
          </a:xfrm>
          <a:prstGeom prst="rect">
            <a:avLst/>
          </a:prstGeom>
          <a:noFill/>
        </p:spPr>
        <p:txBody>
          <a:bodyPr wrap="none" rtlCol="0">
            <a:spAutoFit/>
          </a:bodyPr>
          <a:lstStyle/>
          <a:p>
            <a:r>
              <a:rPr lang="fr-BE" sz="2000" dirty="0">
                <a:latin typeface="Bahnschrift" panose="020B0502040204020203" pitchFamily="34" charset="0"/>
              </a:rPr>
              <a:t>Introduction à l’épistémologie</a:t>
            </a:r>
          </a:p>
        </p:txBody>
      </p:sp>
      <p:pic>
        <p:nvPicPr>
          <p:cNvPr id="5" name="Picture 4"/>
          <p:cNvPicPr>
            <a:picLocks noChangeAspect="1"/>
          </p:cNvPicPr>
          <p:nvPr/>
        </p:nvPicPr>
        <p:blipFill>
          <a:blip r:embed="rId2"/>
          <a:stretch>
            <a:fillRect/>
          </a:stretch>
        </p:blipFill>
        <p:spPr>
          <a:xfrm>
            <a:off x="2169125" y="666789"/>
            <a:ext cx="7853751" cy="5979561"/>
          </a:xfrm>
          <a:prstGeom prst="rect">
            <a:avLst/>
          </a:prstGeom>
        </p:spPr>
      </p:pic>
      <p:sp>
        <p:nvSpPr>
          <p:cNvPr id="6" name="Oval 5"/>
          <p:cNvSpPr/>
          <p:nvPr/>
        </p:nvSpPr>
        <p:spPr>
          <a:xfrm>
            <a:off x="2169125" y="727447"/>
            <a:ext cx="2442913" cy="1489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7" name="Oval 6"/>
          <p:cNvSpPr/>
          <p:nvPr/>
        </p:nvSpPr>
        <p:spPr>
          <a:xfrm>
            <a:off x="5876913" y="727447"/>
            <a:ext cx="2415973" cy="17600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Tree>
    <p:extLst>
      <p:ext uri="{BB962C8B-B14F-4D97-AF65-F5344CB8AC3E}">
        <p14:creationId xmlns:p14="http://schemas.microsoft.com/office/powerpoint/2010/main" val="164157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2" name="TextBox 1"/>
          <p:cNvSpPr txBox="1"/>
          <p:nvPr/>
        </p:nvSpPr>
        <p:spPr>
          <a:xfrm>
            <a:off x="490426" y="779849"/>
            <a:ext cx="1537537" cy="369332"/>
          </a:xfrm>
          <a:prstGeom prst="rect">
            <a:avLst/>
          </a:prstGeom>
          <a:noFill/>
        </p:spPr>
        <p:txBody>
          <a:bodyPr wrap="none" rtlCol="0">
            <a:spAutoFit/>
          </a:bodyPr>
          <a:lstStyle/>
          <a:p>
            <a:r>
              <a:rPr lang="en-GB" b="1" dirty="0">
                <a:solidFill>
                  <a:schemeClr val="accent5"/>
                </a:solidFill>
                <a:latin typeface="Bahnschrift" panose="020B0502040204020203" pitchFamily="34" charset="0"/>
              </a:rPr>
              <a:t>1. </a:t>
            </a:r>
            <a:r>
              <a:rPr lang="en-GB" b="1" dirty="0" err="1">
                <a:solidFill>
                  <a:schemeClr val="accent5"/>
                </a:solidFill>
                <a:latin typeface="Bahnschrift" panose="020B0502040204020203" pitchFamily="34" charset="0"/>
              </a:rPr>
              <a:t>Définition</a:t>
            </a:r>
            <a:r>
              <a:rPr lang="en-GB" b="1" dirty="0">
                <a:solidFill>
                  <a:schemeClr val="accent5"/>
                </a:solidFill>
                <a:latin typeface="Bahnschrift" panose="020B0502040204020203" pitchFamily="34" charset="0"/>
              </a:rPr>
              <a:t> : </a:t>
            </a:r>
            <a:endParaRPr lang="lb-LU" b="1" dirty="0">
              <a:solidFill>
                <a:schemeClr val="accent5"/>
              </a:solidFill>
              <a:latin typeface="Bahnschrift" panose="020B0502040204020203" pitchFamily="34" charset="0"/>
            </a:endParaRPr>
          </a:p>
        </p:txBody>
      </p:sp>
      <p:sp>
        <p:nvSpPr>
          <p:cNvPr id="3" name="TextBox 2"/>
          <p:cNvSpPr txBox="1"/>
          <p:nvPr/>
        </p:nvSpPr>
        <p:spPr>
          <a:xfrm>
            <a:off x="549965" y="1369915"/>
            <a:ext cx="11105321" cy="2031325"/>
          </a:xfrm>
          <a:prstGeom prst="rect">
            <a:avLst/>
          </a:prstGeom>
          <a:solidFill>
            <a:srgbClr val="CC7D74"/>
          </a:solidFill>
          <a:ln w="12700">
            <a:noFill/>
          </a:ln>
        </p:spPr>
        <p:txBody>
          <a:bodyPr wrap="square" rtlCol="0">
            <a:spAutoFit/>
          </a:bodyPr>
          <a:lstStyle/>
          <a:p>
            <a:r>
              <a:rPr lang="fr-BE" dirty="0">
                <a:latin typeface="Bahnschrift" panose="020B0502040204020203" pitchFamily="34" charset="0"/>
              </a:rPr>
              <a:t>Épistémologie </a:t>
            </a:r>
          </a:p>
          <a:p>
            <a:endParaRPr lang="fr-BE" dirty="0">
              <a:latin typeface="Bahnschrift" panose="020B0502040204020203" pitchFamily="34" charset="0"/>
            </a:endParaRPr>
          </a:p>
          <a:p>
            <a:pPr marL="285750" indent="-285750" algn="just">
              <a:buFont typeface="Arial" panose="020B0604020202020204" pitchFamily="34" charset="0"/>
              <a:buChar char="•"/>
            </a:pPr>
            <a:r>
              <a:rPr lang="fr-BE" dirty="0">
                <a:latin typeface="Bahnschrift" panose="020B0502040204020203" pitchFamily="34" charset="0"/>
              </a:rPr>
              <a:t>du grec ancien </a:t>
            </a:r>
            <a:r>
              <a:rPr lang="lb-LU" i="1" dirty="0" err="1">
                <a:latin typeface="Bahnschrift" panose="020B0502040204020203" pitchFamily="34" charset="0"/>
              </a:rPr>
              <a:t>epistêmê</a:t>
            </a:r>
            <a:r>
              <a:rPr lang="lb-LU" i="1" dirty="0">
                <a:latin typeface="Bahnschrift" panose="020B0502040204020203" pitchFamily="34" charset="0"/>
              </a:rPr>
              <a:t>, </a:t>
            </a:r>
            <a:r>
              <a:rPr lang="fr-BE" i="1" dirty="0">
                <a:latin typeface="Bahnschrift" panose="020B0502040204020203" pitchFamily="34" charset="0"/>
              </a:rPr>
              <a:t>« connaissance, science » et logos, « discours »</a:t>
            </a:r>
            <a:r>
              <a:rPr lang="lb-LU" i="1" dirty="0">
                <a:latin typeface="Bahnschrift" panose="020B0502040204020203" pitchFamily="34" charset="0"/>
              </a:rPr>
              <a:t> </a:t>
            </a:r>
          </a:p>
          <a:p>
            <a:pPr algn="just"/>
            <a:r>
              <a:rPr lang="lb-LU" i="1" dirty="0">
                <a:latin typeface="Bahnschrift" panose="020B0502040204020203" pitchFamily="34" charset="0"/>
                <a:sym typeface="Wingdings" panose="05000000000000000000" pitchFamily="2" charset="2"/>
              </a:rPr>
              <a:t>      </a:t>
            </a:r>
            <a:r>
              <a:rPr lang="lb-LU" dirty="0">
                <a:latin typeface="Bahnschrift" panose="020B0502040204020203" pitchFamily="34" charset="0"/>
                <a:ea typeface="Adobe Ming Std L" panose="02020300000000000000" pitchFamily="18" charset="-128"/>
                <a:sym typeface="Wingdings" panose="05000000000000000000" pitchFamily="2" charset="2"/>
              </a:rPr>
              <a:t></a:t>
            </a:r>
            <a:r>
              <a:rPr lang="lb-LU" dirty="0">
                <a:latin typeface="Bahnschrift" panose="020B0502040204020203" pitchFamily="34" charset="0"/>
                <a:sym typeface="Wingdings" panose="05000000000000000000" pitchFamily="2" charset="2"/>
              </a:rPr>
              <a:t> Discours sur la </a:t>
            </a:r>
            <a:r>
              <a:rPr lang="fr-BE" dirty="0">
                <a:latin typeface="Bahnschrift" panose="020B0502040204020203" pitchFamily="34" charset="0"/>
                <a:sym typeface="Wingdings" panose="05000000000000000000" pitchFamily="2" charset="2"/>
              </a:rPr>
              <a:t>connaissance / science de la connaissance</a:t>
            </a:r>
          </a:p>
          <a:p>
            <a:pPr algn="just"/>
            <a:endParaRPr lang="fr-BE" dirty="0">
              <a:latin typeface="Bahnschrift" panose="020B0502040204020203" pitchFamily="34" charset="0"/>
              <a:sym typeface="Wingdings" panose="05000000000000000000" pitchFamily="2" charset="2"/>
            </a:endParaRPr>
          </a:p>
          <a:p>
            <a:pPr marL="285750" indent="-285750" algn="just">
              <a:buFont typeface="Arial" panose="020B0604020202020204" pitchFamily="34" charset="0"/>
              <a:buChar char="•"/>
            </a:pPr>
            <a:r>
              <a:rPr lang="fr-BE" dirty="0">
                <a:latin typeface="Bahnschrift" panose="020B0502040204020203" pitchFamily="34" charset="0"/>
              </a:rPr>
              <a:t>branche de la philosophie des sciences qui analyse les processus généraux de la connaissance (= action d’apprendre)</a:t>
            </a:r>
          </a:p>
        </p:txBody>
      </p:sp>
      <p:sp>
        <p:nvSpPr>
          <p:cNvPr id="5" name="TextBox 4"/>
          <p:cNvSpPr txBox="1"/>
          <p:nvPr/>
        </p:nvSpPr>
        <p:spPr>
          <a:xfrm>
            <a:off x="490426" y="3733292"/>
            <a:ext cx="2691763" cy="369332"/>
          </a:xfrm>
          <a:prstGeom prst="rect">
            <a:avLst/>
          </a:prstGeom>
          <a:noFill/>
        </p:spPr>
        <p:txBody>
          <a:bodyPr wrap="none" rtlCol="0">
            <a:spAutoFit/>
          </a:bodyPr>
          <a:lstStyle/>
          <a:p>
            <a:r>
              <a:rPr lang="de-LU" dirty="0">
                <a:solidFill>
                  <a:schemeClr val="accent5"/>
                </a:solidFill>
                <a:latin typeface="Bahnschrift" panose="020B0502040204020203" pitchFamily="34" charset="0"/>
              </a:rPr>
              <a:t>3 questions </a:t>
            </a:r>
            <a:r>
              <a:rPr lang="de-LU" dirty="0" err="1">
                <a:solidFill>
                  <a:schemeClr val="accent5"/>
                </a:solidFill>
                <a:latin typeface="Bahnschrift" panose="020B0502040204020203" pitchFamily="34" charset="0"/>
              </a:rPr>
              <a:t>principales</a:t>
            </a:r>
            <a:r>
              <a:rPr lang="de-LU" dirty="0">
                <a:solidFill>
                  <a:schemeClr val="accent5"/>
                </a:solidFill>
                <a:latin typeface="Bahnschrift" panose="020B0502040204020203" pitchFamily="34" charset="0"/>
              </a:rPr>
              <a:t> :</a:t>
            </a:r>
          </a:p>
        </p:txBody>
      </p:sp>
      <p:sp>
        <p:nvSpPr>
          <p:cNvPr id="6" name="TextBox 5"/>
          <p:cNvSpPr txBox="1"/>
          <p:nvPr/>
        </p:nvSpPr>
        <p:spPr>
          <a:xfrm>
            <a:off x="490426" y="4155733"/>
            <a:ext cx="6776214" cy="369332"/>
          </a:xfrm>
          <a:prstGeom prst="rect">
            <a:avLst/>
          </a:prstGeom>
          <a:noFill/>
        </p:spPr>
        <p:txBody>
          <a:bodyPr wrap="none" rtlCol="0">
            <a:spAutoFit/>
          </a:bodyPr>
          <a:lstStyle/>
          <a:p>
            <a:pPr marL="285750" indent="-285750">
              <a:buFont typeface="Arial" panose="020B0604020202020204" pitchFamily="34" charset="0"/>
              <a:buChar char="•"/>
            </a:pPr>
            <a:r>
              <a:rPr lang="de-LU" b="1" dirty="0">
                <a:solidFill>
                  <a:schemeClr val="accent5"/>
                </a:solidFill>
                <a:latin typeface="Bahnschrift" panose="020B0502040204020203" pitchFamily="34" charset="0"/>
              </a:rPr>
              <a:t>Nature de la </a:t>
            </a:r>
            <a:r>
              <a:rPr lang="de-LU" b="1" dirty="0" err="1">
                <a:solidFill>
                  <a:schemeClr val="accent5"/>
                </a:solidFill>
                <a:latin typeface="Bahnschrift" panose="020B0502040204020203" pitchFamily="34" charset="0"/>
              </a:rPr>
              <a:t>connaissance</a:t>
            </a:r>
            <a:r>
              <a:rPr lang="de-LU" b="1" dirty="0">
                <a:solidFill>
                  <a:schemeClr val="accent5"/>
                </a:solidFill>
                <a:latin typeface="Bahnschrift" panose="020B0502040204020203" pitchFamily="34" charset="0"/>
              </a:rPr>
              <a:t> : </a:t>
            </a:r>
            <a:r>
              <a:rPr lang="de-LU" dirty="0" err="1">
                <a:solidFill>
                  <a:schemeClr val="accent5"/>
                </a:solidFill>
                <a:latin typeface="Bahnschrift" panose="020B0502040204020203" pitchFamily="34" charset="0"/>
              </a:rPr>
              <a:t>Qu’est-ce</a:t>
            </a:r>
            <a:r>
              <a:rPr lang="de-LU" dirty="0">
                <a:solidFill>
                  <a:schemeClr val="accent5"/>
                </a:solidFill>
                <a:latin typeface="Bahnschrift" panose="020B0502040204020203" pitchFamily="34" charset="0"/>
              </a:rPr>
              <a:t> </a:t>
            </a:r>
            <a:r>
              <a:rPr lang="de-LU" dirty="0" err="1">
                <a:solidFill>
                  <a:schemeClr val="accent5"/>
                </a:solidFill>
                <a:latin typeface="Bahnschrift" panose="020B0502040204020203" pitchFamily="34" charset="0"/>
              </a:rPr>
              <a:t>que</a:t>
            </a:r>
            <a:r>
              <a:rPr lang="de-LU" dirty="0">
                <a:solidFill>
                  <a:schemeClr val="accent5"/>
                </a:solidFill>
                <a:latin typeface="Bahnschrift" panose="020B0502040204020203" pitchFamily="34" charset="0"/>
              </a:rPr>
              <a:t> la </a:t>
            </a:r>
            <a:r>
              <a:rPr lang="de-LU" dirty="0" err="1">
                <a:solidFill>
                  <a:schemeClr val="accent5"/>
                </a:solidFill>
                <a:latin typeface="Bahnschrift" panose="020B0502040204020203" pitchFamily="34" charset="0"/>
              </a:rPr>
              <a:t>connaissance</a:t>
            </a:r>
            <a:r>
              <a:rPr lang="de-LU" dirty="0">
                <a:solidFill>
                  <a:schemeClr val="accent5"/>
                </a:solidFill>
                <a:latin typeface="Bahnschrift" panose="020B0502040204020203" pitchFamily="34" charset="0"/>
              </a:rPr>
              <a:t> ? </a:t>
            </a:r>
          </a:p>
        </p:txBody>
      </p:sp>
      <p:sp>
        <p:nvSpPr>
          <p:cNvPr id="7" name="TextBox 6"/>
          <p:cNvSpPr txBox="1"/>
          <p:nvPr/>
        </p:nvSpPr>
        <p:spPr>
          <a:xfrm>
            <a:off x="490425" y="4525065"/>
            <a:ext cx="8061822" cy="369332"/>
          </a:xfrm>
          <a:prstGeom prst="rect">
            <a:avLst/>
          </a:prstGeom>
          <a:noFill/>
        </p:spPr>
        <p:txBody>
          <a:bodyPr wrap="none" rtlCol="0">
            <a:spAutoFit/>
          </a:bodyPr>
          <a:lstStyle/>
          <a:p>
            <a:pPr marL="285750" indent="-285750">
              <a:buFont typeface="Arial" panose="020B0604020202020204" pitchFamily="34" charset="0"/>
              <a:buChar char="•"/>
            </a:pPr>
            <a:r>
              <a:rPr lang="fr-BE" b="1" dirty="0">
                <a:solidFill>
                  <a:schemeClr val="accent5"/>
                </a:solidFill>
                <a:latin typeface="Bahnschrift" panose="020B0502040204020203" pitchFamily="34" charset="0"/>
              </a:rPr>
              <a:t>Origine de la connaissance : </a:t>
            </a:r>
            <a:r>
              <a:rPr lang="fr-BE" dirty="0">
                <a:solidFill>
                  <a:schemeClr val="accent5"/>
                </a:solidFill>
                <a:latin typeface="Bahnschrift" panose="020B0502040204020203" pitchFamily="34" charset="0"/>
              </a:rPr>
              <a:t>Comment </a:t>
            </a:r>
            <a:r>
              <a:rPr lang="fr-BE">
                <a:solidFill>
                  <a:schemeClr val="accent5"/>
                </a:solidFill>
                <a:latin typeface="Bahnschrift" panose="020B0502040204020203" pitchFamily="34" charset="0"/>
              </a:rPr>
              <a:t>est-elle constituée </a:t>
            </a:r>
            <a:r>
              <a:rPr lang="fr-BE" dirty="0">
                <a:solidFill>
                  <a:schemeClr val="accent5"/>
                </a:solidFill>
                <a:latin typeface="Bahnschrift" panose="020B0502040204020203" pitchFamily="34" charset="0"/>
              </a:rPr>
              <a:t>ou engendrée ?</a:t>
            </a:r>
          </a:p>
        </p:txBody>
      </p:sp>
      <p:sp>
        <p:nvSpPr>
          <p:cNvPr id="8" name="TextBox 7"/>
          <p:cNvSpPr txBox="1"/>
          <p:nvPr/>
        </p:nvSpPr>
        <p:spPr>
          <a:xfrm>
            <a:off x="490426" y="4894397"/>
            <a:ext cx="7300396" cy="369332"/>
          </a:xfrm>
          <a:prstGeom prst="rect">
            <a:avLst/>
          </a:prstGeom>
          <a:noFill/>
        </p:spPr>
        <p:txBody>
          <a:bodyPr wrap="none" rtlCol="0">
            <a:spAutoFit/>
          </a:bodyPr>
          <a:lstStyle/>
          <a:p>
            <a:pPr marL="285750" indent="-285750">
              <a:buFont typeface="Arial" panose="020B0604020202020204" pitchFamily="34" charset="0"/>
              <a:buChar char="•"/>
            </a:pPr>
            <a:r>
              <a:rPr lang="fr-BE" b="1" dirty="0">
                <a:solidFill>
                  <a:schemeClr val="accent5"/>
                </a:solidFill>
                <a:latin typeface="Bahnschrift" panose="020B0502040204020203" pitchFamily="34" charset="0"/>
              </a:rPr>
              <a:t>Vérification de la connaissance : </a:t>
            </a:r>
            <a:r>
              <a:rPr lang="fr-BE" dirty="0">
                <a:solidFill>
                  <a:schemeClr val="accent5"/>
                </a:solidFill>
                <a:latin typeface="Bahnschrift" panose="020B0502040204020203" pitchFamily="34" charset="0"/>
              </a:rPr>
              <a:t>Comment apprécier sa validité ?  </a:t>
            </a:r>
          </a:p>
        </p:txBody>
      </p:sp>
      <p:sp>
        <p:nvSpPr>
          <p:cNvPr id="10" name="Rectangle: Rounded Corners 9">
            <a:extLst>
              <a:ext uri="{FF2B5EF4-FFF2-40B4-BE49-F238E27FC236}">
                <a16:creationId xmlns:a16="http://schemas.microsoft.com/office/drawing/2014/main" id="{89B65BFF-66C4-464A-BAE2-041BA9FDB038}"/>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77DC73-E10D-42D4-9F1D-187474C2B4F3}"/>
              </a:ext>
            </a:extLst>
          </p:cNvPr>
          <p:cNvSpPr txBox="1"/>
          <p:nvPr/>
        </p:nvSpPr>
        <p:spPr>
          <a:xfrm>
            <a:off x="243660" y="174795"/>
            <a:ext cx="3568606" cy="400110"/>
          </a:xfrm>
          <a:prstGeom prst="rect">
            <a:avLst/>
          </a:prstGeom>
          <a:noFill/>
        </p:spPr>
        <p:txBody>
          <a:bodyPr wrap="none" rtlCol="0">
            <a:spAutoFit/>
          </a:bodyPr>
          <a:lstStyle/>
          <a:p>
            <a:r>
              <a:rPr lang="fr-BE" sz="2000" dirty="0">
                <a:latin typeface="Bahnschrift" panose="020B0502040204020203" pitchFamily="34" charset="0"/>
              </a:rPr>
              <a:t>Introduction à l’épistémologie</a:t>
            </a:r>
          </a:p>
        </p:txBody>
      </p:sp>
    </p:spTree>
    <p:extLst>
      <p:ext uri="{BB962C8B-B14F-4D97-AF65-F5344CB8AC3E}">
        <p14:creationId xmlns:p14="http://schemas.microsoft.com/office/powerpoint/2010/main" val="26581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8D5"/>
        </a:solidFill>
        <a:effectLst/>
      </p:bgPr>
    </p:bg>
    <p:spTree>
      <p:nvGrpSpPr>
        <p:cNvPr id="1" name=""/>
        <p:cNvGrpSpPr/>
        <p:nvPr/>
      </p:nvGrpSpPr>
      <p:grpSpPr>
        <a:xfrm>
          <a:off x="0" y="0"/>
          <a:ext cx="0" cy="0"/>
          <a:chOff x="0" y="0"/>
          <a:chExt cx="0" cy="0"/>
        </a:xfrm>
      </p:grpSpPr>
      <p:sp>
        <p:nvSpPr>
          <p:cNvPr id="2" name="TextBox 1"/>
          <p:cNvSpPr txBox="1"/>
          <p:nvPr/>
        </p:nvSpPr>
        <p:spPr>
          <a:xfrm>
            <a:off x="243660" y="861972"/>
            <a:ext cx="3249608" cy="369332"/>
          </a:xfrm>
          <a:prstGeom prst="rect">
            <a:avLst/>
          </a:prstGeom>
          <a:noFill/>
        </p:spPr>
        <p:txBody>
          <a:bodyPr wrap="none" rtlCol="0">
            <a:spAutoFit/>
          </a:bodyPr>
          <a:lstStyle/>
          <a:p>
            <a:r>
              <a:rPr lang="fr-BE" b="1" dirty="0">
                <a:solidFill>
                  <a:srgbClr val="CC7D74"/>
                </a:solidFill>
                <a:latin typeface="Bahnschrift" panose="020B0502040204020203" pitchFamily="34" charset="0"/>
              </a:rPr>
              <a:t>2. Le débat épistémologique : </a:t>
            </a:r>
          </a:p>
        </p:txBody>
      </p:sp>
      <p:sp>
        <p:nvSpPr>
          <p:cNvPr id="6" name="TextBox 5"/>
          <p:cNvSpPr txBox="1"/>
          <p:nvPr/>
        </p:nvSpPr>
        <p:spPr>
          <a:xfrm>
            <a:off x="3643156" y="1503091"/>
            <a:ext cx="4953600" cy="584775"/>
          </a:xfrm>
          <a:prstGeom prst="rect">
            <a:avLst/>
          </a:prstGeom>
          <a:noFill/>
        </p:spPr>
        <p:txBody>
          <a:bodyPr wrap="none" rtlCol="0">
            <a:spAutoFit/>
          </a:bodyPr>
          <a:lstStyle/>
          <a:p>
            <a:pPr algn="ctr"/>
            <a:r>
              <a:rPr lang="fr-BE" dirty="0">
                <a:solidFill>
                  <a:schemeClr val="bg1"/>
                </a:solidFill>
                <a:latin typeface="Bahnschrift" panose="020B0502040204020203" pitchFamily="34" charset="0"/>
              </a:rPr>
              <a:t>Épistémologie</a:t>
            </a:r>
          </a:p>
          <a:p>
            <a:pPr algn="ctr"/>
            <a:r>
              <a:rPr lang="fr-BE" sz="1400" dirty="0">
                <a:solidFill>
                  <a:schemeClr val="bg1"/>
                </a:solidFill>
                <a:latin typeface="Bahnschrift" panose="020B0502040204020203" pitchFamily="34" charset="0"/>
              </a:rPr>
              <a:t>Question centrale : Quelle est l’origine de la connaissance? </a:t>
            </a:r>
          </a:p>
        </p:txBody>
      </p:sp>
      <p:sp>
        <p:nvSpPr>
          <p:cNvPr id="7" name="TextBox 6"/>
          <p:cNvSpPr txBox="1"/>
          <p:nvPr/>
        </p:nvSpPr>
        <p:spPr>
          <a:xfrm>
            <a:off x="1907937" y="2735083"/>
            <a:ext cx="4148893" cy="584775"/>
          </a:xfrm>
          <a:prstGeom prst="rect">
            <a:avLst/>
          </a:prstGeom>
          <a:noFill/>
        </p:spPr>
        <p:txBody>
          <a:bodyPr wrap="none" rtlCol="0">
            <a:spAutoFit/>
          </a:bodyPr>
          <a:lstStyle/>
          <a:p>
            <a:pPr algn="ctr"/>
            <a:r>
              <a:rPr lang="fr-BE" dirty="0">
                <a:solidFill>
                  <a:schemeClr val="bg1"/>
                </a:solidFill>
                <a:latin typeface="Bahnschrift" panose="020B0502040204020203" pitchFamily="34" charset="0"/>
              </a:rPr>
              <a:t>Rationalisme (Descartes)</a:t>
            </a:r>
          </a:p>
          <a:p>
            <a:pPr algn="ctr"/>
            <a:r>
              <a:rPr lang="fr-BE" sz="1400" dirty="0">
                <a:solidFill>
                  <a:schemeClr val="bg1"/>
                </a:solidFill>
                <a:latin typeface="Bahnschrift" panose="020B0502040204020203" pitchFamily="34" charset="0"/>
              </a:rPr>
              <a:t>Toute connaissance </a:t>
            </a:r>
            <a:r>
              <a:rPr lang="fr-BE" sz="1400" b="1" u="sng" dirty="0">
                <a:solidFill>
                  <a:schemeClr val="bg1"/>
                </a:solidFill>
                <a:latin typeface="Bahnschrift" panose="020B0502040204020203" pitchFamily="34" charset="0"/>
              </a:rPr>
              <a:t>certaine</a:t>
            </a:r>
            <a:r>
              <a:rPr lang="fr-BE" sz="1400" dirty="0">
                <a:solidFill>
                  <a:schemeClr val="bg1"/>
                </a:solidFill>
                <a:latin typeface="Bahnschrift" panose="020B0502040204020203" pitchFamily="34" charset="0"/>
              </a:rPr>
              <a:t> découle de la raison</a:t>
            </a:r>
          </a:p>
        </p:txBody>
      </p:sp>
      <p:sp>
        <p:nvSpPr>
          <p:cNvPr id="8" name="TextBox 7"/>
          <p:cNvSpPr txBox="1"/>
          <p:nvPr/>
        </p:nvSpPr>
        <p:spPr>
          <a:xfrm>
            <a:off x="6000756" y="2735083"/>
            <a:ext cx="4633000" cy="584775"/>
          </a:xfrm>
          <a:prstGeom prst="rect">
            <a:avLst/>
          </a:prstGeom>
          <a:noFill/>
        </p:spPr>
        <p:txBody>
          <a:bodyPr wrap="none" rtlCol="0">
            <a:spAutoFit/>
          </a:bodyPr>
          <a:lstStyle/>
          <a:p>
            <a:pPr algn="ctr"/>
            <a:r>
              <a:rPr lang="fr-BE" dirty="0">
                <a:solidFill>
                  <a:schemeClr val="bg1"/>
                </a:solidFill>
                <a:latin typeface="Bahnschrift" panose="020B0502040204020203" pitchFamily="34" charset="0"/>
              </a:rPr>
              <a:t>Empirisme (Hume)</a:t>
            </a:r>
          </a:p>
          <a:p>
            <a:pPr algn="ctr"/>
            <a:r>
              <a:rPr lang="fr-BE" sz="1400" dirty="0">
                <a:solidFill>
                  <a:schemeClr val="bg1"/>
                </a:solidFill>
                <a:latin typeface="Bahnschrift" panose="020B0502040204020203" pitchFamily="34" charset="0"/>
              </a:rPr>
              <a:t>L’expérience est la </a:t>
            </a:r>
            <a:r>
              <a:rPr lang="fr-BE" sz="1400" b="1" u="sng" dirty="0">
                <a:solidFill>
                  <a:schemeClr val="bg1"/>
                </a:solidFill>
                <a:latin typeface="Bahnschrift" panose="020B0502040204020203" pitchFamily="34" charset="0"/>
              </a:rPr>
              <a:t>seule source </a:t>
            </a:r>
            <a:r>
              <a:rPr lang="fr-BE" sz="1400" dirty="0">
                <a:solidFill>
                  <a:schemeClr val="bg1"/>
                </a:solidFill>
                <a:latin typeface="Bahnschrift" panose="020B0502040204020203" pitchFamily="34" charset="0"/>
              </a:rPr>
              <a:t>de toute connaissance</a:t>
            </a:r>
          </a:p>
        </p:txBody>
      </p:sp>
      <p:cxnSp>
        <p:nvCxnSpPr>
          <p:cNvPr id="10" name="Straight Arrow Connector 9"/>
          <p:cNvCxnSpPr>
            <a:stCxn id="6" idx="2"/>
            <a:endCxn id="7" idx="0"/>
          </p:cNvCxnSpPr>
          <p:nvPr/>
        </p:nvCxnSpPr>
        <p:spPr>
          <a:xfrm flipH="1">
            <a:off x="3982384" y="2087866"/>
            <a:ext cx="2137572" cy="647217"/>
          </a:xfrm>
          <a:prstGeom prst="straightConnector1">
            <a:avLst/>
          </a:prstGeom>
          <a:ln w="19050">
            <a:solidFill>
              <a:srgbClr val="CC7D74"/>
            </a:solidFill>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a:endCxn id="8" idx="0"/>
          </p:cNvCxnSpPr>
          <p:nvPr/>
        </p:nvCxnSpPr>
        <p:spPr>
          <a:xfrm>
            <a:off x="6119956" y="2087866"/>
            <a:ext cx="2197300" cy="647217"/>
          </a:xfrm>
          <a:prstGeom prst="straightConnector1">
            <a:avLst/>
          </a:prstGeom>
          <a:ln w="19050">
            <a:solidFill>
              <a:srgbClr val="CC7D74"/>
            </a:solidFill>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p:cNvCxnSpPr>
            <a:stCxn id="7" idx="2"/>
          </p:cNvCxnSpPr>
          <p:nvPr/>
        </p:nvCxnSpPr>
        <p:spPr>
          <a:xfrm>
            <a:off x="3982384" y="3319858"/>
            <a:ext cx="0" cy="479253"/>
          </a:xfrm>
          <a:prstGeom prst="straightConnector1">
            <a:avLst/>
          </a:prstGeom>
          <a:ln w="19050">
            <a:solidFill>
              <a:srgbClr val="CC7D74"/>
            </a:solidFill>
            <a:tailEnd type="triangle"/>
          </a:ln>
        </p:spPr>
        <p:style>
          <a:lnRef idx="1">
            <a:schemeClr val="accent3"/>
          </a:lnRef>
          <a:fillRef idx="0">
            <a:schemeClr val="accent3"/>
          </a:fillRef>
          <a:effectRef idx="0">
            <a:schemeClr val="accent3"/>
          </a:effectRef>
          <a:fontRef idx="minor">
            <a:schemeClr val="tx1"/>
          </a:fontRef>
        </p:style>
      </p:cxnSp>
      <p:sp>
        <p:nvSpPr>
          <p:cNvPr id="23" name="TextBox 22"/>
          <p:cNvSpPr txBox="1"/>
          <p:nvPr/>
        </p:nvSpPr>
        <p:spPr>
          <a:xfrm>
            <a:off x="2109626" y="3799112"/>
            <a:ext cx="3745513" cy="923330"/>
          </a:xfrm>
          <a:prstGeom prst="rect">
            <a:avLst/>
          </a:prstGeom>
          <a:noFill/>
        </p:spPr>
        <p:txBody>
          <a:bodyPr wrap="square" rtlCol="0">
            <a:spAutoFit/>
          </a:bodyPr>
          <a:lstStyle/>
          <a:p>
            <a:pPr algn="ctr"/>
            <a:r>
              <a:rPr lang="fr-BE" dirty="0">
                <a:solidFill>
                  <a:schemeClr val="bg1"/>
                </a:solidFill>
                <a:latin typeface="Bahnschrift" panose="020B0502040204020203" pitchFamily="34" charset="0"/>
              </a:rPr>
              <a:t>des connaissances </a:t>
            </a:r>
            <a:r>
              <a:rPr lang="fr-BE" b="1" dirty="0">
                <a:solidFill>
                  <a:schemeClr val="bg1"/>
                </a:solidFill>
                <a:latin typeface="Bahnschrift" panose="020B0502040204020203" pitchFamily="34" charset="0"/>
              </a:rPr>
              <a:t>a priori </a:t>
            </a:r>
          </a:p>
          <a:p>
            <a:pPr algn="ctr"/>
            <a:r>
              <a:rPr lang="fr-BE" dirty="0">
                <a:solidFill>
                  <a:schemeClr val="bg1"/>
                </a:solidFill>
                <a:latin typeface="Bahnschrift" panose="020B0502040204020203" pitchFamily="34" charset="0"/>
              </a:rPr>
              <a:t>(= avant l’expérience) sont possibles</a:t>
            </a:r>
          </a:p>
        </p:txBody>
      </p:sp>
      <p:sp>
        <p:nvSpPr>
          <p:cNvPr id="25" name="TextBox 24"/>
          <p:cNvSpPr txBox="1"/>
          <p:nvPr/>
        </p:nvSpPr>
        <p:spPr>
          <a:xfrm>
            <a:off x="6459360" y="3799112"/>
            <a:ext cx="3745513" cy="923330"/>
          </a:xfrm>
          <a:prstGeom prst="rect">
            <a:avLst/>
          </a:prstGeom>
          <a:noFill/>
        </p:spPr>
        <p:txBody>
          <a:bodyPr wrap="square" rtlCol="0">
            <a:spAutoFit/>
          </a:bodyPr>
          <a:lstStyle/>
          <a:p>
            <a:pPr algn="ctr"/>
            <a:r>
              <a:rPr lang="fr-BE" dirty="0">
                <a:solidFill>
                  <a:schemeClr val="bg1"/>
                </a:solidFill>
                <a:latin typeface="Bahnschrift" panose="020B0502040204020203" pitchFamily="34" charset="0"/>
              </a:rPr>
              <a:t>toute connaissance est </a:t>
            </a:r>
            <a:r>
              <a:rPr lang="fr-BE" b="1" dirty="0">
                <a:solidFill>
                  <a:schemeClr val="bg1"/>
                </a:solidFill>
                <a:latin typeface="Bahnschrift" panose="020B0502040204020203" pitchFamily="34" charset="0"/>
              </a:rPr>
              <a:t>a posteriori </a:t>
            </a:r>
          </a:p>
          <a:p>
            <a:pPr algn="ctr"/>
            <a:r>
              <a:rPr lang="fr-BE" dirty="0">
                <a:solidFill>
                  <a:schemeClr val="bg1"/>
                </a:solidFill>
                <a:latin typeface="Bahnschrift" panose="020B0502040204020203" pitchFamily="34" charset="0"/>
              </a:rPr>
              <a:t>(= après l’expérience)</a:t>
            </a:r>
          </a:p>
        </p:txBody>
      </p:sp>
      <p:cxnSp>
        <p:nvCxnSpPr>
          <p:cNvPr id="27" name="Straight Arrow Connector 26"/>
          <p:cNvCxnSpPr>
            <a:stCxn id="8" idx="2"/>
            <a:endCxn id="25" idx="0"/>
          </p:cNvCxnSpPr>
          <p:nvPr/>
        </p:nvCxnSpPr>
        <p:spPr>
          <a:xfrm>
            <a:off x="8317256" y="3319858"/>
            <a:ext cx="14861" cy="479254"/>
          </a:xfrm>
          <a:prstGeom prst="straightConnector1">
            <a:avLst/>
          </a:prstGeom>
          <a:ln w="19050">
            <a:solidFill>
              <a:srgbClr val="CC7D74"/>
            </a:solidFill>
            <a:tailEnd type="triangle"/>
          </a:ln>
        </p:spPr>
        <p:style>
          <a:lnRef idx="1">
            <a:schemeClr val="accent3"/>
          </a:lnRef>
          <a:fillRef idx="0">
            <a:schemeClr val="accent3"/>
          </a:fillRef>
          <a:effectRef idx="0">
            <a:schemeClr val="accent3"/>
          </a:effectRef>
          <a:fontRef idx="minor">
            <a:schemeClr val="tx1"/>
          </a:fontRef>
        </p:style>
      </p:cxnSp>
      <p:sp>
        <p:nvSpPr>
          <p:cNvPr id="5" name="Left Brace 4"/>
          <p:cNvSpPr/>
          <p:nvPr/>
        </p:nvSpPr>
        <p:spPr>
          <a:xfrm rot="16200000">
            <a:off x="6003406" y="843295"/>
            <a:ext cx="275128" cy="8062690"/>
          </a:xfrm>
          <a:prstGeom prst="leftBrace">
            <a:avLst>
              <a:gd name="adj1" fmla="val 8333"/>
              <a:gd name="adj2" fmla="val 50205"/>
            </a:avLst>
          </a:prstGeom>
          <a:noFill/>
          <a:ln w="12700">
            <a:solidFill>
              <a:srgbClr val="CC7D74"/>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lb-LU">
              <a:solidFill>
                <a:schemeClr val="bg1"/>
              </a:solidFill>
              <a:latin typeface="Bahnschrift" panose="020B0502040204020203" pitchFamily="34" charset="0"/>
            </a:endParaRPr>
          </a:p>
        </p:txBody>
      </p:sp>
      <p:sp>
        <p:nvSpPr>
          <p:cNvPr id="9" name="TextBox 8"/>
          <p:cNvSpPr txBox="1"/>
          <p:nvPr/>
        </p:nvSpPr>
        <p:spPr>
          <a:xfrm>
            <a:off x="2109626" y="5140823"/>
            <a:ext cx="8062689" cy="923330"/>
          </a:xfrm>
          <a:prstGeom prst="rect">
            <a:avLst/>
          </a:prstGeom>
          <a:solidFill>
            <a:srgbClr val="CC7D74"/>
          </a:solidFill>
          <a:ln>
            <a:solidFill>
              <a:srgbClr val="CC7D74"/>
            </a:solidFill>
            <a:prstDash val="sysDash"/>
          </a:ln>
        </p:spPr>
        <p:txBody>
          <a:bodyPr wrap="square" rtlCol="0">
            <a:spAutoFit/>
          </a:bodyPr>
          <a:lstStyle/>
          <a:p>
            <a:pPr algn="ctr"/>
            <a:r>
              <a:rPr lang="en-GB" dirty="0" err="1">
                <a:solidFill>
                  <a:schemeClr val="tx1">
                    <a:lumMod val="95000"/>
                  </a:schemeClr>
                </a:solidFill>
                <a:latin typeface="Bahnschrift" panose="020B0502040204020203" pitchFamily="34" charset="0"/>
              </a:rPr>
              <a:t>Criticisme</a:t>
            </a:r>
            <a:r>
              <a:rPr lang="en-GB" dirty="0">
                <a:solidFill>
                  <a:schemeClr val="tx1">
                    <a:lumMod val="95000"/>
                  </a:schemeClr>
                </a:solidFill>
                <a:latin typeface="Bahnschrift" panose="020B0502040204020203" pitchFamily="34" charset="0"/>
              </a:rPr>
              <a:t> (Kant)</a:t>
            </a:r>
            <a:endParaRPr lang="lb-LU" dirty="0">
              <a:solidFill>
                <a:schemeClr val="tx1">
                  <a:lumMod val="95000"/>
                </a:schemeClr>
              </a:solidFill>
              <a:latin typeface="Bahnschrift" panose="020B0502040204020203" pitchFamily="34" charset="0"/>
            </a:endParaRPr>
          </a:p>
          <a:p>
            <a:pPr algn="ctr"/>
            <a:r>
              <a:rPr lang="fr-FR" dirty="0">
                <a:solidFill>
                  <a:schemeClr val="tx1">
                    <a:lumMod val="95000"/>
                  </a:schemeClr>
                </a:solidFill>
                <a:latin typeface="Bahnschrift" panose="020B0502040204020203" pitchFamily="34" charset="0"/>
              </a:rPr>
              <a:t>Toute connaissance est formée de la </a:t>
            </a:r>
            <a:r>
              <a:rPr lang="fr-FR" b="1" dirty="0">
                <a:solidFill>
                  <a:schemeClr val="tx1">
                    <a:lumMod val="95000"/>
                  </a:schemeClr>
                </a:solidFill>
                <a:latin typeface="Bahnschrift" panose="020B0502040204020203" pitchFamily="34" charset="0"/>
              </a:rPr>
              <a:t>combinaison</a:t>
            </a:r>
            <a:r>
              <a:rPr lang="fr-FR" dirty="0">
                <a:solidFill>
                  <a:schemeClr val="tx1">
                    <a:lumMod val="95000"/>
                  </a:schemeClr>
                </a:solidFill>
                <a:latin typeface="Bahnschrift" panose="020B0502040204020203" pitchFamily="34" charset="0"/>
              </a:rPr>
              <a:t> d'observations issues des sens (</a:t>
            </a:r>
            <a:r>
              <a:rPr lang="fr-FR" b="1" dirty="0">
                <a:solidFill>
                  <a:schemeClr val="tx1">
                    <a:lumMod val="95000"/>
                  </a:schemeClr>
                </a:solidFill>
                <a:latin typeface="Bahnschrift" panose="020B0502040204020203" pitchFamily="34" charset="0"/>
              </a:rPr>
              <a:t>a posteriori</a:t>
            </a:r>
            <a:r>
              <a:rPr lang="fr-FR" dirty="0">
                <a:solidFill>
                  <a:schemeClr val="tx1">
                    <a:lumMod val="95000"/>
                  </a:schemeClr>
                </a:solidFill>
                <a:latin typeface="Bahnschrift" panose="020B0502040204020203" pitchFamily="34" charset="0"/>
              </a:rPr>
              <a:t>) et de catégories de pensée universelles  (</a:t>
            </a:r>
            <a:r>
              <a:rPr lang="fr-FR" b="1" i="1" dirty="0">
                <a:solidFill>
                  <a:schemeClr val="tx1">
                    <a:lumMod val="95000"/>
                  </a:schemeClr>
                </a:solidFill>
                <a:latin typeface="Bahnschrift" panose="020B0502040204020203" pitchFamily="34" charset="0"/>
              </a:rPr>
              <a:t>a priori</a:t>
            </a:r>
            <a:r>
              <a:rPr lang="fr-FR" i="1" dirty="0">
                <a:solidFill>
                  <a:schemeClr val="tx1">
                    <a:lumMod val="95000"/>
                  </a:schemeClr>
                </a:solidFill>
                <a:latin typeface="Bahnschrift" panose="020B0502040204020203" pitchFamily="34" charset="0"/>
              </a:rPr>
              <a:t>)</a:t>
            </a:r>
            <a:endParaRPr lang="en-GB" dirty="0">
              <a:solidFill>
                <a:schemeClr val="tx1">
                  <a:lumMod val="95000"/>
                </a:schemeClr>
              </a:solidFill>
              <a:latin typeface="Bahnschrift" panose="020B0502040204020203" pitchFamily="34" charset="0"/>
            </a:endParaRPr>
          </a:p>
        </p:txBody>
      </p:sp>
      <p:sp>
        <p:nvSpPr>
          <p:cNvPr id="16" name="Rectangle: Rounded Corners 15">
            <a:extLst>
              <a:ext uri="{FF2B5EF4-FFF2-40B4-BE49-F238E27FC236}">
                <a16:creationId xmlns:a16="http://schemas.microsoft.com/office/drawing/2014/main" id="{460E3B55-46F3-4D1D-8B6E-797ECAB53157}"/>
              </a:ext>
            </a:extLst>
          </p:cNvPr>
          <p:cNvSpPr/>
          <p:nvPr/>
        </p:nvSpPr>
        <p:spPr>
          <a:xfrm>
            <a:off x="243660" y="167512"/>
            <a:ext cx="3731992" cy="407393"/>
          </a:xfrm>
          <a:prstGeom prst="roundRect">
            <a:avLst/>
          </a:prstGeom>
          <a:solidFill>
            <a:srgbClr val="C1A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989C1CA-7936-43B0-A46B-0EEB46B3FD8F}"/>
              </a:ext>
            </a:extLst>
          </p:cNvPr>
          <p:cNvSpPr txBox="1"/>
          <p:nvPr/>
        </p:nvSpPr>
        <p:spPr>
          <a:xfrm>
            <a:off x="243660" y="174795"/>
            <a:ext cx="3568606" cy="400110"/>
          </a:xfrm>
          <a:prstGeom prst="rect">
            <a:avLst/>
          </a:prstGeom>
          <a:noFill/>
        </p:spPr>
        <p:txBody>
          <a:bodyPr wrap="none" rtlCol="0">
            <a:spAutoFit/>
          </a:bodyPr>
          <a:lstStyle/>
          <a:p>
            <a:r>
              <a:rPr lang="fr-BE" sz="2000" dirty="0">
                <a:latin typeface="Bahnschrift" panose="020B0502040204020203" pitchFamily="34" charset="0"/>
              </a:rPr>
              <a:t>Introduction à l’épistémologie</a:t>
            </a:r>
          </a:p>
        </p:txBody>
      </p:sp>
    </p:spTree>
    <p:extLst>
      <p:ext uri="{BB962C8B-B14F-4D97-AF65-F5344CB8AC3E}">
        <p14:creationId xmlns:p14="http://schemas.microsoft.com/office/powerpoint/2010/main" val="10663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3" grpId="0"/>
      <p:bldP spid="25" grpId="0"/>
      <p:bldP spid="5" grpId="0" animBg="1"/>
      <p:bldP spid="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226</TotalTime>
  <Words>2048</Words>
  <Application>Microsoft Office PowerPoint</Application>
  <PresentationFormat>Widescreen</PresentationFormat>
  <Paragraphs>280</Paragraphs>
  <Slides>34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Adobe Arabic</vt:lpstr>
      <vt:lpstr>Adobe Ming Std L</vt:lpstr>
      <vt:lpstr>Arial</vt:lpstr>
      <vt:lpstr>Arial Rounded MT Bold</vt:lpstr>
      <vt:lpstr>Bahnschrift</vt:lpstr>
      <vt:lpstr>Calibri</vt:lpstr>
      <vt:lpstr>Calibri Light</vt:lpstr>
      <vt:lpstr>Impossible - 0</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dc:creator>
  <cp:lastModifiedBy>paddes</cp:lastModifiedBy>
  <cp:revision>57</cp:revision>
  <dcterms:created xsi:type="dcterms:W3CDTF">2015-09-13T15:49:08Z</dcterms:created>
  <dcterms:modified xsi:type="dcterms:W3CDTF">2025-09-15T16:50:53Z</dcterms:modified>
</cp:coreProperties>
</file>