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8" r:id="rId4"/>
    <p:sldId id="279" r:id="rId5"/>
    <p:sldId id="257" r:id="rId6"/>
    <p:sldId id="274" r:id="rId7"/>
    <p:sldId id="271" r:id="rId8"/>
    <p:sldId id="267" r:id="rId9"/>
    <p:sldId id="268" r:id="rId10"/>
    <p:sldId id="264" r:id="rId11"/>
    <p:sldId id="262" r:id="rId12"/>
    <p:sldId id="263" r:id="rId13"/>
    <p:sldId id="269" r:id="rId14"/>
    <p:sldId id="270" r:id="rId15"/>
    <p:sldId id="259" r:id="rId16"/>
    <p:sldId id="273" r:id="rId17"/>
    <p:sldId id="260" r:id="rId18"/>
    <p:sldId id="272" r:id="rId19"/>
    <p:sldId id="265" r:id="rId20"/>
    <p:sldId id="275" r:id="rId21"/>
    <p:sldId id="276" r:id="rId22"/>
    <p:sldId id="277" r:id="rId23"/>
    <p:sldId id="266" r:id="rId24"/>
    <p:sldId id="280" r:id="rId25"/>
    <p:sldId id="281" r:id="rId26"/>
    <p:sldId id="282" r:id="rId27"/>
    <p:sldId id="283" r:id="rId28"/>
    <p:sldId id="284" r:id="rId29"/>
    <p:sldId id="285" r:id="rId30"/>
    <p:sldId id="286" r:id="rId31"/>
    <p:sldId id="287" r:id="rId32"/>
    <p:sldId id="288" r:id="rId33"/>
    <p:sldId id="289" r:id="rId34"/>
    <p:sldId id="290" r:id="rId35"/>
    <p:sldId id="261"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3" d="100"/>
          <a:sy n="153" d="100"/>
        </p:scale>
        <p:origin x="20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C69E32-18E3-4D64-9625-0A1F76BF9E81}"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FAB6E8-8085-4683-9435-4B35664E6B82}" type="slidenum">
              <a:rPr lang="en-GB" smtClean="0"/>
              <a:t>‹#›</a:t>
            </a:fld>
            <a:endParaRPr lang="en-GB"/>
          </a:p>
        </p:txBody>
      </p:sp>
    </p:spTree>
    <p:extLst>
      <p:ext uri="{BB962C8B-B14F-4D97-AF65-F5344CB8AC3E}">
        <p14:creationId xmlns:p14="http://schemas.microsoft.com/office/powerpoint/2010/main" val="320065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C69E32-18E3-4D64-9625-0A1F76BF9E81}"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FAB6E8-8085-4683-9435-4B35664E6B82}" type="slidenum">
              <a:rPr lang="en-GB" smtClean="0"/>
              <a:t>‹#›</a:t>
            </a:fld>
            <a:endParaRPr lang="en-GB"/>
          </a:p>
        </p:txBody>
      </p:sp>
    </p:spTree>
    <p:extLst>
      <p:ext uri="{BB962C8B-B14F-4D97-AF65-F5344CB8AC3E}">
        <p14:creationId xmlns:p14="http://schemas.microsoft.com/office/powerpoint/2010/main" val="15565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C69E32-18E3-4D64-9625-0A1F76BF9E81}"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FAB6E8-8085-4683-9435-4B35664E6B82}" type="slidenum">
              <a:rPr lang="en-GB" smtClean="0"/>
              <a:t>‹#›</a:t>
            </a:fld>
            <a:endParaRPr lang="en-GB"/>
          </a:p>
        </p:txBody>
      </p:sp>
    </p:spTree>
    <p:extLst>
      <p:ext uri="{BB962C8B-B14F-4D97-AF65-F5344CB8AC3E}">
        <p14:creationId xmlns:p14="http://schemas.microsoft.com/office/powerpoint/2010/main" val="98591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C69E32-18E3-4D64-9625-0A1F76BF9E81}"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FAB6E8-8085-4683-9435-4B35664E6B82}" type="slidenum">
              <a:rPr lang="en-GB" smtClean="0"/>
              <a:t>‹#›</a:t>
            </a:fld>
            <a:endParaRPr lang="en-GB"/>
          </a:p>
        </p:txBody>
      </p:sp>
    </p:spTree>
    <p:extLst>
      <p:ext uri="{BB962C8B-B14F-4D97-AF65-F5344CB8AC3E}">
        <p14:creationId xmlns:p14="http://schemas.microsoft.com/office/powerpoint/2010/main" val="158500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69E32-18E3-4D64-9625-0A1F76BF9E81}"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FAB6E8-8085-4683-9435-4B35664E6B82}" type="slidenum">
              <a:rPr lang="en-GB" smtClean="0"/>
              <a:t>‹#›</a:t>
            </a:fld>
            <a:endParaRPr lang="en-GB"/>
          </a:p>
        </p:txBody>
      </p:sp>
    </p:spTree>
    <p:extLst>
      <p:ext uri="{BB962C8B-B14F-4D97-AF65-F5344CB8AC3E}">
        <p14:creationId xmlns:p14="http://schemas.microsoft.com/office/powerpoint/2010/main" val="201615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C69E32-18E3-4D64-9625-0A1F76BF9E81}" type="datetimeFigureOut">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FAB6E8-8085-4683-9435-4B35664E6B82}" type="slidenum">
              <a:rPr lang="en-GB" smtClean="0"/>
              <a:t>‹#›</a:t>
            </a:fld>
            <a:endParaRPr lang="en-GB"/>
          </a:p>
        </p:txBody>
      </p:sp>
    </p:spTree>
    <p:extLst>
      <p:ext uri="{BB962C8B-B14F-4D97-AF65-F5344CB8AC3E}">
        <p14:creationId xmlns:p14="http://schemas.microsoft.com/office/powerpoint/2010/main" val="113397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C69E32-18E3-4D64-9625-0A1F76BF9E81}" type="datetimeFigureOut">
              <a:rPr lang="en-GB" smtClean="0"/>
              <a:t>19/01/2024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FAB6E8-8085-4683-9435-4B35664E6B82}" type="slidenum">
              <a:rPr lang="en-GB" smtClean="0"/>
              <a:t>‹#›</a:t>
            </a:fld>
            <a:endParaRPr lang="en-GB"/>
          </a:p>
        </p:txBody>
      </p:sp>
    </p:spTree>
    <p:extLst>
      <p:ext uri="{BB962C8B-B14F-4D97-AF65-F5344CB8AC3E}">
        <p14:creationId xmlns:p14="http://schemas.microsoft.com/office/powerpoint/2010/main" val="2081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C69E32-18E3-4D64-9625-0A1F76BF9E81}" type="datetimeFigureOut">
              <a:rPr lang="en-GB" smtClean="0"/>
              <a:t>19/01/2024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FAB6E8-8085-4683-9435-4B35664E6B82}" type="slidenum">
              <a:rPr lang="en-GB" smtClean="0"/>
              <a:t>‹#›</a:t>
            </a:fld>
            <a:endParaRPr lang="en-GB"/>
          </a:p>
        </p:txBody>
      </p:sp>
    </p:spTree>
    <p:extLst>
      <p:ext uri="{BB962C8B-B14F-4D97-AF65-F5344CB8AC3E}">
        <p14:creationId xmlns:p14="http://schemas.microsoft.com/office/powerpoint/2010/main" val="352918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69E32-18E3-4D64-9625-0A1F76BF9E81}" type="datetimeFigureOut">
              <a:rPr lang="en-GB" smtClean="0"/>
              <a:t>19/01/2024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FAB6E8-8085-4683-9435-4B35664E6B82}" type="slidenum">
              <a:rPr lang="en-GB" smtClean="0"/>
              <a:t>‹#›</a:t>
            </a:fld>
            <a:endParaRPr lang="en-GB"/>
          </a:p>
        </p:txBody>
      </p:sp>
    </p:spTree>
    <p:extLst>
      <p:ext uri="{BB962C8B-B14F-4D97-AF65-F5344CB8AC3E}">
        <p14:creationId xmlns:p14="http://schemas.microsoft.com/office/powerpoint/2010/main" val="120177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69E32-18E3-4D64-9625-0A1F76BF9E81}" type="datetimeFigureOut">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FAB6E8-8085-4683-9435-4B35664E6B82}" type="slidenum">
              <a:rPr lang="en-GB" smtClean="0"/>
              <a:t>‹#›</a:t>
            </a:fld>
            <a:endParaRPr lang="en-GB"/>
          </a:p>
        </p:txBody>
      </p:sp>
    </p:spTree>
    <p:extLst>
      <p:ext uri="{BB962C8B-B14F-4D97-AF65-F5344CB8AC3E}">
        <p14:creationId xmlns:p14="http://schemas.microsoft.com/office/powerpoint/2010/main" val="143948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69E32-18E3-4D64-9625-0A1F76BF9E81}" type="datetimeFigureOut">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FAB6E8-8085-4683-9435-4B35664E6B82}" type="slidenum">
              <a:rPr lang="en-GB" smtClean="0"/>
              <a:t>‹#›</a:t>
            </a:fld>
            <a:endParaRPr lang="en-GB"/>
          </a:p>
        </p:txBody>
      </p:sp>
    </p:spTree>
    <p:extLst>
      <p:ext uri="{BB962C8B-B14F-4D97-AF65-F5344CB8AC3E}">
        <p14:creationId xmlns:p14="http://schemas.microsoft.com/office/powerpoint/2010/main" val="272988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69E32-18E3-4D64-9625-0A1F76BF9E81}" type="datetimeFigureOut">
              <a:rPr lang="en-GB" smtClean="0"/>
              <a:t>19/01/2024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AB6E8-8085-4683-9435-4B35664E6B82}" type="slidenum">
              <a:rPr lang="en-GB" smtClean="0"/>
              <a:t>‹#›</a:t>
            </a:fld>
            <a:endParaRPr lang="en-GB"/>
          </a:p>
        </p:txBody>
      </p:sp>
    </p:spTree>
    <p:extLst>
      <p:ext uri="{BB962C8B-B14F-4D97-AF65-F5344CB8AC3E}">
        <p14:creationId xmlns:p14="http://schemas.microsoft.com/office/powerpoint/2010/main" val="237892564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44824"/>
            <a:ext cx="2211710" cy="2948947"/>
          </a:xfrm>
          <a:prstGeom prst="rect">
            <a:avLst/>
          </a:prstGeom>
        </p:spPr>
      </p:pic>
      <p:sp>
        <p:nvSpPr>
          <p:cNvPr id="5" name="TextBox 4"/>
          <p:cNvSpPr txBox="1"/>
          <p:nvPr/>
        </p:nvSpPr>
        <p:spPr>
          <a:xfrm>
            <a:off x="2967286" y="260648"/>
            <a:ext cx="3517694" cy="646331"/>
          </a:xfrm>
          <a:prstGeom prst="rect">
            <a:avLst/>
          </a:prstGeom>
          <a:noFill/>
        </p:spPr>
        <p:txBody>
          <a:bodyPr wrap="none" rtlCol="0">
            <a:spAutoFit/>
          </a:bodyPr>
          <a:lstStyle/>
          <a:p>
            <a:r>
              <a:rPr lang="de-LU" sz="3600" dirty="0" err="1"/>
              <a:t>Qui</a:t>
            </a:r>
            <a:r>
              <a:rPr lang="de-LU" sz="3600" dirty="0"/>
              <a:t> </a:t>
            </a:r>
            <a:r>
              <a:rPr lang="de-LU" sz="3600" dirty="0" err="1"/>
              <a:t>était</a:t>
            </a:r>
            <a:r>
              <a:rPr lang="de-LU" sz="3600" dirty="0"/>
              <a:t> </a:t>
            </a:r>
            <a:r>
              <a:rPr lang="de-LU" sz="3600" dirty="0" err="1"/>
              <a:t>Socrate</a:t>
            </a:r>
            <a:r>
              <a:rPr lang="de-LU" sz="3600" dirty="0"/>
              <a:t>?</a:t>
            </a:r>
            <a:endParaRPr lang="en-GB" sz="3600" dirty="0"/>
          </a:p>
        </p:txBody>
      </p:sp>
      <p:cxnSp>
        <p:nvCxnSpPr>
          <p:cNvPr id="7" name="Straight Connector 6"/>
          <p:cNvCxnSpPr/>
          <p:nvPr/>
        </p:nvCxnSpPr>
        <p:spPr>
          <a:xfrm>
            <a:off x="3347864" y="1412776"/>
            <a:ext cx="0" cy="42484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91880" y="1540641"/>
            <a:ext cx="5040560" cy="4924425"/>
          </a:xfrm>
          <a:prstGeom prst="rect">
            <a:avLst/>
          </a:prstGeom>
          <a:noFill/>
        </p:spPr>
        <p:txBody>
          <a:bodyPr wrap="square" rtlCol="0">
            <a:spAutoFit/>
          </a:bodyPr>
          <a:lstStyle/>
          <a:p>
            <a:r>
              <a:rPr lang="de-LU" sz="2000" b="1" u="sng" dirty="0" err="1"/>
              <a:t>Socrate</a:t>
            </a:r>
            <a:r>
              <a:rPr lang="de-LU" sz="2000" b="1" u="sng" dirty="0"/>
              <a:t> (470 – 399 </a:t>
            </a:r>
            <a:r>
              <a:rPr lang="de-LU" sz="2000" b="1" u="sng" dirty="0" err="1"/>
              <a:t>av.J</a:t>
            </a:r>
            <a:r>
              <a:rPr lang="de-LU" sz="2000" b="1" u="sng" dirty="0"/>
              <a:t>.-C.)</a:t>
            </a:r>
          </a:p>
          <a:p>
            <a:endParaRPr lang="de-LU" sz="2000" b="1" dirty="0"/>
          </a:p>
          <a:p>
            <a:pPr marL="285750" indent="-285750" algn="just">
              <a:buFont typeface="Arial" pitchFamily="34" charset="0"/>
              <a:buChar char="•"/>
            </a:pPr>
            <a:r>
              <a:rPr lang="de-LU" sz="2000" b="1" dirty="0"/>
              <a:t>Premier </a:t>
            </a:r>
            <a:r>
              <a:rPr lang="de-LU" sz="2000" b="1" dirty="0" err="1"/>
              <a:t>philosophe</a:t>
            </a:r>
            <a:r>
              <a:rPr lang="de-LU" sz="2000" b="1" dirty="0"/>
              <a:t> de la </a:t>
            </a:r>
            <a:r>
              <a:rPr lang="de-LU" sz="2000" b="1" dirty="0" err="1"/>
              <a:t>philosophie</a:t>
            </a:r>
            <a:r>
              <a:rPr lang="de-LU" sz="2000" b="1" dirty="0"/>
              <a:t> </a:t>
            </a:r>
            <a:r>
              <a:rPr lang="de-LU" sz="2000" b="1" dirty="0" err="1"/>
              <a:t>classique</a:t>
            </a:r>
            <a:r>
              <a:rPr lang="de-LU" sz="2000" b="1" dirty="0"/>
              <a:t>, </a:t>
            </a:r>
            <a:r>
              <a:rPr lang="de-LU" sz="2000" b="1" dirty="0" err="1"/>
              <a:t>qui</a:t>
            </a:r>
            <a:r>
              <a:rPr lang="de-LU" sz="2000" b="1" dirty="0"/>
              <a:t> </a:t>
            </a:r>
            <a:r>
              <a:rPr lang="de-LU" sz="2000" b="1" dirty="0" err="1"/>
              <a:t>marque</a:t>
            </a:r>
            <a:r>
              <a:rPr lang="de-LU" sz="2000" b="1" dirty="0"/>
              <a:t> la </a:t>
            </a:r>
            <a:r>
              <a:rPr lang="de-LU" sz="2000" b="1" dirty="0" err="1"/>
              <a:t>transition</a:t>
            </a:r>
            <a:r>
              <a:rPr lang="de-LU" sz="2000" b="1" dirty="0"/>
              <a:t> </a:t>
            </a:r>
            <a:r>
              <a:rPr lang="de-LU" sz="2000" b="1" dirty="0" err="1"/>
              <a:t>d‘une</a:t>
            </a:r>
            <a:r>
              <a:rPr lang="de-LU" sz="2000" b="1" dirty="0"/>
              <a:t> </a:t>
            </a:r>
            <a:r>
              <a:rPr lang="de-LU" sz="2000" b="1" dirty="0" err="1"/>
              <a:t>philosophie</a:t>
            </a:r>
            <a:r>
              <a:rPr lang="de-LU" sz="2000" b="1" dirty="0"/>
              <a:t> de la </a:t>
            </a:r>
            <a:r>
              <a:rPr lang="de-LU" sz="2000" b="1" dirty="0" err="1"/>
              <a:t>nature</a:t>
            </a:r>
            <a:r>
              <a:rPr lang="de-LU" sz="2000" b="1" dirty="0"/>
              <a:t> </a:t>
            </a:r>
            <a:r>
              <a:rPr lang="de-LU" sz="2000" b="1" dirty="0" err="1"/>
              <a:t>vers</a:t>
            </a:r>
            <a:r>
              <a:rPr lang="de-LU" sz="2000" b="1" dirty="0"/>
              <a:t> </a:t>
            </a:r>
            <a:r>
              <a:rPr lang="de-LU" sz="2000" b="1" dirty="0" err="1"/>
              <a:t>une</a:t>
            </a:r>
            <a:r>
              <a:rPr lang="de-LU" sz="2000" b="1" dirty="0"/>
              <a:t> </a:t>
            </a:r>
            <a:r>
              <a:rPr lang="de-LU" sz="2000" b="1" dirty="0" err="1"/>
              <a:t>philosophie</a:t>
            </a:r>
            <a:r>
              <a:rPr lang="de-LU" sz="2000" b="1" dirty="0"/>
              <a:t> </a:t>
            </a:r>
            <a:r>
              <a:rPr lang="de-LU" sz="2000" b="1" dirty="0" err="1"/>
              <a:t>éthique</a:t>
            </a:r>
            <a:endParaRPr lang="de-LU" sz="2000" b="1" dirty="0"/>
          </a:p>
          <a:p>
            <a:pPr marL="285750" indent="-285750">
              <a:buFont typeface="Arial" pitchFamily="34" charset="0"/>
              <a:buChar char="•"/>
            </a:pPr>
            <a:endParaRPr lang="de-LU" sz="2000" b="1" dirty="0"/>
          </a:p>
          <a:p>
            <a:pPr marL="285750" indent="-285750">
              <a:buFont typeface="Arial" pitchFamily="34" charset="0"/>
              <a:buChar char="•"/>
            </a:pPr>
            <a:r>
              <a:rPr lang="de-LU" sz="2000" b="1" dirty="0"/>
              <a:t>Maître de Platon</a:t>
            </a:r>
          </a:p>
          <a:p>
            <a:pPr marL="285750" indent="-285750">
              <a:buFont typeface="Arial" pitchFamily="34" charset="0"/>
              <a:buChar char="•"/>
            </a:pPr>
            <a:endParaRPr lang="de-LU" sz="2000" b="1" dirty="0"/>
          </a:p>
          <a:p>
            <a:pPr marL="285750" indent="-285750">
              <a:buFont typeface="Arial" pitchFamily="34" charset="0"/>
              <a:buChar char="•"/>
            </a:pPr>
            <a:r>
              <a:rPr lang="de-LU" sz="2000" b="1" dirty="0" err="1"/>
              <a:t>Instigateur</a:t>
            </a:r>
            <a:r>
              <a:rPr lang="de-LU" sz="2000" b="1" dirty="0"/>
              <a:t> de la </a:t>
            </a:r>
            <a:r>
              <a:rPr lang="fr-CH" sz="2000" b="1" dirty="0"/>
              <a:t>maïeutique</a:t>
            </a:r>
            <a:r>
              <a:rPr lang="de-LU" sz="2000" b="1" dirty="0"/>
              <a:t> (Hebammenkunst)</a:t>
            </a:r>
          </a:p>
          <a:p>
            <a:pPr marL="285750" indent="-285750">
              <a:buFont typeface="Arial" pitchFamily="34" charset="0"/>
              <a:buChar char="•"/>
            </a:pPr>
            <a:endParaRPr lang="de-LU" sz="2000" b="1" dirty="0"/>
          </a:p>
          <a:p>
            <a:endParaRPr lang="de-LU" sz="2000" dirty="0"/>
          </a:p>
          <a:p>
            <a:pPr marL="285750" indent="-285750">
              <a:buFont typeface="Arial" pitchFamily="34" charset="0"/>
              <a:buChar char="•"/>
            </a:pPr>
            <a:endParaRPr lang="de-LU" b="1" dirty="0"/>
          </a:p>
          <a:p>
            <a:pPr marL="285750" indent="-285750">
              <a:buFont typeface="Arial" pitchFamily="34" charset="0"/>
              <a:buChar char="•"/>
            </a:pPr>
            <a:endParaRPr lang="de-LU" b="1" dirty="0"/>
          </a:p>
          <a:p>
            <a:endParaRPr lang="en-GB" b="1" dirty="0"/>
          </a:p>
        </p:txBody>
      </p:sp>
      <p:sp>
        <p:nvSpPr>
          <p:cNvPr id="2" name="TextBox 1"/>
          <p:cNvSpPr txBox="1"/>
          <p:nvPr/>
        </p:nvSpPr>
        <p:spPr>
          <a:xfrm>
            <a:off x="742924" y="5269951"/>
            <a:ext cx="7789515"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CH" dirty="0"/>
              <a:t>« </a:t>
            </a:r>
            <a:r>
              <a:rPr lang="fr-CH" i="1" dirty="0"/>
              <a:t>Les produits de la peinture sont comme s’ils étaient vivants ; mais pose leur une question, ils gardent gravement le silence. Il en est de même des discours écrits.</a:t>
            </a:r>
            <a:r>
              <a:rPr lang="fr-CH" dirty="0"/>
              <a:t> » </a:t>
            </a:r>
          </a:p>
          <a:p>
            <a:pPr algn="r"/>
            <a:r>
              <a:rPr lang="fr-CH" i="1" dirty="0"/>
              <a:t>- Socrate</a:t>
            </a:r>
            <a:endParaRPr lang="lb-LU" dirty="0"/>
          </a:p>
        </p:txBody>
      </p:sp>
    </p:spTree>
    <p:extLst>
      <p:ext uri="{BB962C8B-B14F-4D97-AF65-F5344CB8AC3E}">
        <p14:creationId xmlns:p14="http://schemas.microsoft.com/office/powerpoint/2010/main" val="158986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747" b="4672"/>
          <a:stretch/>
        </p:blipFill>
        <p:spPr>
          <a:xfrm>
            <a:off x="0" y="0"/>
            <a:ext cx="9144000" cy="4536504"/>
          </a:xfrm>
          <a:prstGeom prst="rect">
            <a:avLst/>
          </a:prstGeom>
        </p:spPr>
      </p:pic>
      <p:sp>
        <p:nvSpPr>
          <p:cNvPr id="2" name="Callout: Line 1">
            <a:extLst>
              <a:ext uri="{FF2B5EF4-FFF2-40B4-BE49-F238E27FC236}">
                <a16:creationId xmlns:a16="http://schemas.microsoft.com/office/drawing/2014/main" id="{14F47985-CEC8-42E3-B2A2-60FB0C27443D}"/>
              </a:ext>
            </a:extLst>
          </p:cNvPr>
          <p:cNvSpPr/>
          <p:nvPr/>
        </p:nvSpPr>
        <p:spPr>
          <a:xfrm>
            <a:off x="5724128" y="1772816"/>
            <a:ext cx="3168352" cy="936104"/>
          </a:xfrm>
          <a:prstGeom prst="borderCallout1">
            <a:avLst>
              <a:gd name="adj1" fmla="val 18750"/>
              <a:gd name="adj2" fmla="val -8333"/>
              <a:gd name="adj3" fmla="val -32417"/>
              <a:gd name="adj4" fmla="val -244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dirty="0"/>
              <a:t>Socrate, l'index pointé vers le ciel, dialogue avec ses disciples. Son autre main s'apprête sereinement à saisir le poison.</a:t>
            </a:r>
            <a:endParaRPr lang="lb-LU" sz="1400" dirty="0"/>
          </a:p>
        </p:txBody>
      </p:sp>
      <p:sp>
        <p:nvSpPr>
          <p:cNvPr id="5" name="Callout: Line 4">
            <a:extLst>
              <a:ext uri="{FF2B5EF4-FFF2-40B4-BE49-F238E27FC236}">
                <a16:creationId xmlns:a16="http://schemas.microsoft.com/office/drawing/2014/main" id="{577C30E2-82E5-4047-BF16-5B60FA57AAB9}"/>
              </a:ext>
            </a:extLst>
          </p:cNvPr>
          <p:cNvSpPr/>
          <p:nvPr/>
        </p:nvSpPr>
        <p:spPr>
          <a:xfrm>
            <a:off x="827584" y="2960948"/>
            <a:ext cx="3168352" cy="936104"/>
          </a:xfrm>
          <a:prstGeom prst="borderCallout1">
            <a:avLst>
              <a:gd name="adj1" fmla="val -18396"/>
              <a:gd name="adj2" fmla="val 50743"/>
              <a:gd name="adj3" fmla="val -104876"/>
              <a:gd name="adj4" fmla="val 5722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dirty="0"/>
              <a:t>Drapé assis et immobile, tournant le dos à Socrate, on aperçoit le disciple de Socrate, Platon. </a:t>
            </a:r>
            <a:endParaRPr lang="lb-LU" sz="1400" dirty="0"/>
          </a:p>
        </p:txBody>
      </p:sp>
      <p:sp>
        <p:nvSpPr>
          <p:cNvPr id="3" name="Callout: Line 2">
            <a:extLst>
              <a:ext uri="{FF2B5EF4-FFF2-40B4-BE49-F238E27FC236}">
                <a16:creationId xmlns:a16="http://schemas.microsoft.com/office/drawing/2014/main" id="{A7458BC2-396B-4D5A-AC23-4F6000C6E11C}"/>
              </a:ext>
            </a:extLst>
          </p:cNvPr>
          <p:cNvSpPr/>
          <p:nvPr/>
        </p:nvSpPr>
        <p:spPr>
          <a:xfrm>
            <a:off x="5508104" y="3154660"/>
            <a:ext cx="3168352" cy="936104"/>
          </a:xfrm>
          <a:prstGeom prst="borderCallout1">
            <a:avLst>
              <a:gd name="adj1" fmla="val 18750"/>
              <a:gd name="adj2" fmla="val -8333"/>
              <a:gd name="adj3" fmla="val -105793"/>
              <a:gd name="adj4" fmla="val -4023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t>Atour du maître, se pressent les disciples courbés, pleurant, s’agrippant à lui. </a:t>
            </a:r>
            <a:endParaRPr lang="lb-LU" dirty="0"/>
          </a:p>
        </p:txBody>
      </p:sp>
      <p:sp>
        <p:nvSpPr>
          <p:cNvPr id="6" name="Callout: Line 5">
            <a:extLst>
              <a:ext uri="{FF2B5EF4-FFF2-40B4-BE49-F238E27FC236}">
                <a16:creationId xmlns:a16="http://schemas.microsoft.com/office/drawing/2014/main" id="{637BCB70-89F4-4925-9E3D-E2C85DD58731}"/>
              </a:ext>
            </a:extLst>
          </p:cNvPr>
          <p:cNvSpPr/>
          <p:nvPr/>
        </p:nvSpPr>
        <p:spPr>
          <a:xfrm>
            <a:off x="2324599" y="404664"/>
            <a:ext cx="3168352" cy="936104"/>
          </a:xfrm>
          <a:prstGeom prst="borderCallout1">
            <a:avLst>
              <a:gd name="adj1" fmla="val 17833"/>
              <a:gd name="adj2" fmla="val -3320"/>
              <a:gd name="adj3" fmla="val 54716"/>
              <a:gd name="adj4" fmla="val -1137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t>Xanthippe, la femme de Socrate, quitte la scène avant l’instant fatal.</a:t>
            </a:r>
            <a:endParaRPr lang="lb-LU" dirty="0"/>
          </a:p>
        </p:txBody>
      </p:sp>
    </p:spTree>
    <p:extLst>
      <p:ext uri="{BB962C8B-B14F-4D97-AF65-F5344CB8AC3E}">
        <p14:creationId xmlns:p14="http://schemas.microsoft.com/office/powerpoint/2010/main" val="3056855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209" y="2615360"/>
            <a:ext cx="5429927" cy="923330"/>
          </a:xfrm>
          <a:prstGeom prst="rect">
            <a:avLst/>
          </a:prstGeom>
          <a:noFill/>
        </p:spPr>
        <p:txBody>
          <a:bodyPr wrap="square" rtlCol="0">
            <a:spAutoFit/>
          </a:bodyPr>
          <a:lstStyle/>
          <a:p>
            <a:r>
              <a:rPr lang="de-LU" sz="5400" dirty="0" err="1"/>
              <a:t>Nul</a:t>
            </a:r>
            <a:r>
              <a:rPr lang="de-LU" sz="5400" dirty="0"/>
              <a:t> </a:t>
            </a:r>
            <a:r>
              <a:rPr lang="de-LU" sz="5400" dirty="0" err="1"/>
              <a:t>n‘est</a:t>
            </a:r>
            <a:r>
              <a:rPr lang="de-LU" sz="5400" dirty="0"/>
              <a:t> </a:t>
            </a:r>
            <a:r>
              <a:rPr lang="de-LU" sz="5400" dirty="0" err="1"/>
              <a:t>méchant</a:t>
            </a:r>
            <a:endParaRPr lang="en-GB" sz="5400" dirty="0"/>
          </a:p>
        </p:txBody>
      </p:sp>
      <p:sp>
        <p:nvSpPr>
          <p:cNvPr id="5" name="TextBox 4"/>
          <p:cNvSpPr txBox="1"/>
          <p:nvPr/>
        </p:nvSpPr>
        <p:spPr>
          <a:xfrm>
            <a:off x="4283968" y="3933056"/>
            <a:ext cx="4517647" cy="923330"/>
          </a:xfrm>
          <a:prstGeom prst="rect">
            <a:avLst/>
          </a:prstGeom>
          <a:noFill/>
        </p:spPr>
        <p:txBody>
          <a:bodyPr wrap="none" rtlCol="0">
            <a:spAutoFit/>
          </a:bodyPr>
          <a:lstStyle/>
          <a:p>
            <a:r>
              <a:rPr lang="de-LU" sz="5400" dirty="0" err="1"/>
              <a:t>volontairement</a:t>
            </a:r>
            <a:endParaRPr lang="en-GB" sz="5400" dirty="0"/>
          </a:p>
        </p:txBody>
      </p:sp>
    </p:spTree>
    <p:extLst>
      <p:ext uri="{BB962C8B-B14F-4D97-AF65-F5344CB8AC3E}">
        <p14:creationId xmlns:p14="http://schemas.microsoft.com/office/powerpoint/2010/main" val="378424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836712"/>
            <a:ext cx="8280920" cy="584775"/>
          </a:xfrm>
          <a:prstGeom prst="rect">
            <a:avLst/>
          </a:prstGeom>
          <a:noFill/>
        </p:spPr>
        <p:txBody>
          <a:bodyPr wrap="square" rtlCol="0">
            <a:spAutoFit/>
          </a:bodyPr>
          <a:lstStyle/>
          <a:p>
            <a:r>
              <a:rPr lang="fr-CH" sz="3200" b="1" u="sng" dirty="0"/>
              <a:t>Intellectualisme moral</a:t>
            </a:r>
            <a:r>
              <a:rPr lang="fr-CH" sz="3200" dirty="0"/>
              <a:t> : </a:t>
            </a:r>
          </a:p>
        </p:txBody>
      </p:sp>
      <p:sp>
        <p:nvSpPr>
          <p:cNvPr id="5" name="TextBox 4"/>
          <p:cNvSpPr txBox="1"/>
          <p:nvPr/>
        </p:nvSpPr>
        <p:spPr>
          <a:xfrm>
            <a:off x="758911" y="1988839"/>
            <a:ext cx="7553991" cy="646331"/>
          </a:xfrm>
          <a:prstGeom prst="rect">
            <a:avLst/>
          </a:prstGeom>
          <a:noFill/>
        </p:spPr>
        <p:txBody>
          <a:bodyPr wrap="none" rtlCol="0">
            <a:spAutoFit/>
          </a:bodyPr>
          <a:lstStyle/>
          <a:p>
            <a:pPr marL="571500" lvl="0" indent="-571500">
              <a:buFont typeface="Arial" pitchFamily="34" charset="0"/>
              <a:buChar char="•"/>
            </a:pPr>
            <a:r>
              <a:rPr lang="fr-CH" sz="3600" dirty="0"/>
              <a:t>La vertu provient de la connaissance</a:t>
            </a:r>
            <a:endParaRPr lang="en-GB" sz="3600" dirty="0"/>
          </a:p>
        </p:txBody>
      </p:sp>
      <p:sp>
        <p:nvSpPr>
          <p:cNvPr id="6" name="TextBox 5"/>
          <p:cNvSpPr txBox="1"/>
          <p:nvPr/>
        </p:nvSpPr>
        <p:spPr>
          <a:xfrm>
            <a:off x="758911" y="2792777"/>
            <a:ext cx="8007257" cy="646331"/>
          </a:xfrm>
          <a:prstGeom prst="rect">
            <a:avLst/>
          </a:prstGeom>
          <a:noFill/>
        </p:spPr>
        <p:txBody>
          <a:bodyPr wrap="none" rtlCol="0">
            <a:spAutoFit/>
          </a:bodyPr>
          <a:lstStyle/>
          <a:p>
            <a:pPr marL="571500" lvl="0" indent="-571500">
              <a:buFont typeface="Arial" pitchFamily="34" charset="0"/>
              <a:buChar char="•"/>
            </a:pPr>
            <a:r>
              <a:rPr lang="fr-CH" sz="3600" dirty="0"/>
              <a:t>La méchanceté provient de l’ignorance</a:t>
            </a:r>
            <a:endParaRPr lang="en-GB" sz="3600" dirty="0"/>
          </a:p>
        </p:txBody>
      </p:sp>
      <p:sp>
        <p:nvSpPr>
          <p:cNvPr id="7" name="TextBox 6"/>
          <p:cNvSpPr txBox="1"/>
          <p:nvPr/>
        </p:nvSpPr>
        <p:spPr>
          <a:xfrm>
            <a:off x="467544" y="4293096"/>
            <a:ext cx="8516690" cy="646331"/>
          </a:xfrm>
          <a:prstGeom prst="rect">
            <a:avLst/>
          </a:prstGeom>
          <a:noFill/>
        </p:spPr>
        <p:txBody>
          <a:bodyPr wrap="none" rtlCol="0">
            <a:spAutoFit/>
          </a:bodyPr>
          <a:lstStyle/>
          <a:p>
            <a:r>
              <a:rPr lang="de-LU" sz="3600" u="sng" dirty="0">
                <a:sym typeface="Wingdings" pitchFamily="2" charset="2"/>
              </a:rPr>
              <a:t> </a:t>
            </a:r>
            <a:r>
              <a:rPr lang="de-LU" sz="3600" u="sng" dirty="0" err="1">
                <a:sym typeface="Wingdings" pitchFamily="2" charset="2"/>
              </a:rPr>
              <a:t>Selon</a:t>
            </a:r>
            <a:r>
              <a:rPr lang="de-LU" sz="3600" u="sng" dirty="0">
                <a:sym typeface="Wingdings" pitchFamily="2" charset="2"/>
              </a:rPr>
              <a:t> </a:t>
            </a:r>
            <a:r>
              <a:rPr lang="de-LU" sz="3600" u="sng" dirty="0" err="1">
                <a:sym typeface="Wingdings" pitchFamily="2" charset="2"/>
              </a:rPr>
              <a:t>Socrate</a:t>
            </a:r>
            <a:r>
              <a:rPr lang="de-LU" sz="3600" u="sng" dirty="0">
                <a:sym typeface="Wingdings" pitchFamily="2" charset="2"/>
              </a:rPr>
              <a:t>, le mal </a:t>
            </a:r>
            <a:r>
              <a:rPr lang="de-LU" sz="3600" u="sng" dirty="0" err="1">
                <a:sym typeface="Wingdings" pitchFamily="2" charset="2"/>
              </a:rPr>
              <a:t>naît</a:t>
            </a:r>
            <a:r>
              <a:rPr lang="de-LU" sz="3600" u="sng" dirty="0">
                <a:sym typeface="Wingdings" pitchFamily="2" charset="2"/>
              </a:rPr>
              <a:t> du </a:t>
            </a:r>
            <a:r>
              <a:rPr lang="de-LU" sz="3600" u="sng" dirty="0" err="1">
                <a:sym typeface="Wingdings" pitchFamily="2" charset="2"/>
              </a:rPr>
              <a:t>faux-savoir</a:t>
            </a:r>
            <a:r>
              <a:rPr lang="de-LU" sz="3600" u="sng" dirty="0">
                <a:sym typeface="Wingdings" pitchFamily="2" charset="2"/>
              </a:rPr>
              <a:t>.</a:t>
            </a:r>
            <a:endParaRPr lang="en-GB" sz="3600" u="sng" dirty="0"/>
          </a:p>
        </p:txBody>
      </p:sp>
    </p:spTree>
    <p:extLst>
      <p:ext uri="{BB962C8B-B14F-4D97-AF65-F5344CB8AC3E}">
        <p14:creationId xmlns:p14="http://schemas.microsoft.com/office/powerpoint/2010/main" val="18183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LU" dirty="0"/>
              <a:t>Les </a:t>
            </a:r>
            <a:r>
              <a:rPr lang="de-LU" dirty="0" err="1"/>
              <a:t>caractéristiques</a:t>
            </a:r>
            <a:endParaRPr lang="en-GB" dirty="0"/>
          </a:p>
        </p:txBody>
      </p:sp>
      <p:sp>
        <p:nvSpPr>
          <p:cNvPr id="3" name="Content Placeholder 2"/>
          <p:cNvSpPr>
            <a:spLocks noGrp="1"/>
          </p:cNvSpPr>
          <p:nvPr>
            <p:ph idx="1"/>
          </p:nvPr>
        </p:nvSpPr>
        <p:spPr>
          <a:xfrm>
            <a:off x="457200" y="1600200"/>
            <a:ext cx="8363272" cy="5069160"/>
          </a:xfrm>
        </p:spPr>
        <p:txBody>
          <a:bodyPr>
            <a:normAutofit fontScale="62500" lnSpcReduction="20000"/>
          </a:bodyPr>
          <a:lstStyle/>
          <a:p>
            <a:pPr marL="457200" lvl="1" indent="0">
              <a:buNone/>
            </a:pPr>
            <a:r>
              <a:rPr lang="fr-FR" b="1" dirty="0"/>
              <a:t>Les caractéristiques de la méthode socratique</a:t>
            </a:r>
          </a:p>
          <a:p>
            <a:pPr marL="457200" lvl="1" indent="0">
              <a:buNone/>
            </a:pPr>
            <a:endParaRPr lang="en-GB" dirty="0"/>
          </a:p>
          <a:p>
            <a:pPr marL="0" indent="0">
              <a:buNone/>
            </a:pPr>
            <a:r>
              <a:rPr lang="fr-FR" dirty="0">
                <a:solidFill>
                  <a:srgbClr val="FFFF00"/>
                </a:solidFill>
              </a:rPr>
              <a:t>Soulignez et numérotez les différents passages dans le texte qui correspondent aux caractéristiques suivantes :</a:t>
            </a:r>
            <a:endParaRPr lang="en-GB" dirty="0">
              <a:solidFill>
                <a:srgbClr val="FFFF00"/>
              </a:solidFill>
            </a:endParaRPr>
          </a:p>
          <a:p>
            <a:pPr marL="0" indent="0">
              <a:buNone/>
            </a:pPr>
            <a:r>
              <a:rPr lang="fr-FR" dirty="0"/>
              <a:t> </a:t>
            </a:r>
            <a:endParaRPr lang="en-GB" dirty="0"/>
          </a:p>
          <a:p>
            <a:pPr marL="514350" lvl="0" indent="-514350">
              <a:buFont typeface="+mj-lt"/>
              <a:buAutoNum type="arabicPeriod"/>
            </a:pPr>
            <a:r>
              <a:rPr lang="fr-FR" dirty="0"/>
              <a:t>La méthode socratique ne sert pas à remporter une victoire ou à régenter en remplaçant les croyances de l’auditeur par celles de l’orateur. </a:t>
            </a:r>
          </a:p>
          <a:p>
            <a:pPr marL="514350" lvl="0" indent="-514350">
              <a:buFont typeface="+mj-lt"/>
              <a:buAutoNum type="arabicPeriod"/>
            </a:pPr>
            <a:endParaRPr lang="en-GB" dirty="0"/>
          </a:p>
          <a:p>
            <a:pPr marL="514350" lvl="0" indent="-514350">
              <a:buFont typeface="+mj-lt"/>
              <a:buAutoNum type="arabicPeriod"/>
            </a:pPr>
            <a:r>
              <a:rPr lang="fr-FR" dirty="0"/>
              <a:t>La méthode socratique sert à discerner le faux du vrai savoir.</a:t>
            </a:r>
          </a:p>
          <a:p>
            <a:pPr marL="514350" lvl="0" indent="-514350">
              <a:buFont typeface="+mj-lt"/>
              <a:buAutoNum type="arabicPeriod"/>
            </a:pPr>
            <a:endParaRPr lang="en-GB" dirty="0"/>
          </a:p>
          <a:p>
            <a:pPr marL="514350" lvl="0" indent="-514350">
              <a:buFont typeface="+mj-lt"/>
              <a:buAutoNum type="arabicPeriod"/>
            </a:pPr>
            <a:r>
              <a:rPr lang="fr-FR" dirty="0"/>
              <a:t>L’auditeur tire ses conclusions de sa propre raison avec l’aide de l’orateur.</a:t>
            </a:r>
          </a:p>
          <a:p>
            <a:pPr marL="514350" lvl="0" indent="-514350">
              <a:buFont typeface="+mj-lt"/>
              <a:buAutoNum type="arabicPeriod"/>
            </a:pPr>
            <a:endParaRPr lang="en-GB" dirty="0"/>
          </a:p>
          <a:p>
            <a:pPr marL="514350" lvl="0" indent="-514350">
              <a:buFont typeface="+mj-lt"/>
              <a:buAutoNum type="arabicPeriod"/>
            </a:pPr>
            <a:r>
              <a:rPr lang="fr-FR" dirty="0"/>
              <a:t>La méthode socratique est une procédure morale. Elle ne porte pas seulement sur les notions éthiques ou politiques, mais elle vise à la transformation morale de l’auditeur.</a:t>
            </a:r>
            <a:endParaRPr lang="en-GB" dirty="0"/>
          </a:p>
        </p:txBody>
      </p:sp>
    </p:spTree>
    <p:extLst>
      <p:ext uri="{BB962C8B-B14F-4D97-AF65-F5344CB8AC3E}">
        <p14:creationId xmlns:p14="http://schemas.microsoft.com/office/powerpoint/2010/main" val="159460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638944"/>
          </a:xfrm>
        </p:spPr>
        <p:txBody>
          <a:bodyPr>
            <a:normAutofit fontScale="90000"/>
          </a:bodyPr>
          <a:lstStyle/>
          <a:p>
            <a:r>
              <a:rPr lang="fr-FR" sz="3200" dirty="0"/>
              <a:t>2.1. Les caractéristiques de la méthode socratique</a:t>
            </a:r>
          </a:p>
        </p:txBody>
      </p:sp>
      <p:sp>
        <p:nvSpPr>
          <p:cNvPr id="3" name="Content Placeholder 2"/>
          <p:cNvSpPr>
            <a:spLocks noGrp="1"/>
          </p:cNvSpPr>
          <p:nvPr>
            <p:ph idx="1"/>
          </p:nvPr>
        </p:nvSpPr>
        <p:spPr>
          <a:xfrm>
            <a:off x="251520" y="1124744"/>
            <a:ext cx="4536504" cy="3888432"/>
          </a:xfrm>
        </p:spPr>
        <p:txBody>
          <a:bodyPr>
            <a:normAutofit fontScale="40000" lnSpcReduction="20000"/>
          </a:bodyPr>
          <a:lstStyle/>
          <a:p>
            <a:pPr marL="0" indent="0" algn="just">
              <a:buNone/>
            </a:pPr>
            <a:r>
              <a:rPr lang="fr-CH" sz="3600" dirty="0"/>
              <a:t>[…] Mais le principal avantage de mon art, c’est qu’il rend capable </a:t>
            </a:r>
            <a:r>
              <a:rPr lang="fr-CH" sz="3600" u="sng" dirty="0"/>
              <a:t>de discerner à coup sûr si l’esprit </a:t>
            </a:r>
            <a:r>
              <a:rPr lang="fr-CH" sz="3600" dirty="0"/>
              <a:t>du jeune homme </a:t>
            </a:r>
            <a:r>
              <a:rPr lang="fr-CH" sz="3600" u="sng" dirty="0"/>
              <a:t>enfante une chimère et une fausseté, ou un fruit réel et vrai</a:t>
            </a:r>
            <a:r>
              <a:rPr lang="fr-CH" sz="3600" dirty="0"/>
              <a:t>. </a:t>
            </a:r>
            <a:endParaRPr lang="en-GB" sz="3600" dirty="0"/>
          </a:p>
          <a:p>
            <a:pPr marL="0" indent="0" algn="just">
              <a:buNone/>
            </a:pPr>
            <a:endParaRPr lang="de-LU" sz="3600" dirty="0"/>
          </a:p>
          <a:p>
            <a:pPr marL="0" indent="0" algn="just">
              <a:buNone/>
            </a:pPr>
            <a:endParaRPr lang="en-GB" sz="3600" dirty="0"/>
          </a:p>
          <a:p>
            <a:pPr marL="0" indent="0" algn="just">
              <a:buNone/>
            </a:pPr>
            <a:r>
              <a:rPr lang="fr-CH" sz="3600" dirty="0"/>
              <a:t>[…] je suis stérile en matière de sagesse et le reproche qu’on m’a fait souvent </a:t>
            </a:r>
            <a:r>
              <a:rPr lang="fr-CH" sz="3600" u="sng" dirty="0"/>
              <a:t>d’interroger les autres sans jamais me déclarer</a:t>
            </a:r>
            <a:r>
              <a:rPr lang="fr-CH" sz="3600" dirty="0"/>
              <a:t> sur aucune chose ne manque pas de vérité.</a:t>
            </a:r>
            <a:endParaRPr lang="en-GB" sz="3600" dirty="0"/>
          </a:p>
          <a:p>
            <a:pPr marL="0" indent="0" algn="just">
              <a:buNone/>
            </a:pPr>
            <a:r>
              <a:rPr lang="fr-CH" sz="3600" dirty="0"/>
              <a:t> </a:t>
            </a:r>
          </a:p>
          <a:p>
            <a:pPr marL="0" indent="0" algn="just">
              <a:buNone/>
            </a:pPr>
            <a:endParaRPr lang="en-GB" sz="3600" dirty="0"/>
          </a:p>
          <a:p>
            <a:pPr marL="0" indent="0" algn="just">
              <a:buNone/>
            </a:pPr>
            <a:r>
              <a:rPr lang="fr-CH" sz="3600" dirty="0"/>
              <a:t>[…] Mais ceux qui s’attachent à moi, font tous, au cours de leur commerce avec moi, </a:t>
            </a:r>
            <a:r>
              <a:rPr lang="fr-CH" sz="3600" u="sng" dirty="0"/>
              <a:t>des progrès merveilleux non seulement à leur jugement</a:t>
            </a:r>
            <a:r>
              <a:rPr lang="fr-CH" sz="3600" dirty="0"/>
              <a:t>, mais à celui des autres.</a:t>
            </a:r>
            <a:endParaRPr lang="en-GB" sz="3600" dirty="0"/>
          </a:p>
          <a:p>
            <a:pPr marL="0" indent="0" algn="just">
              <a:buNone/>
            </a:pPr>
            <a:r>
              <a:rPr lang="fr-CH" sz="3600" dirty="0"/>
              <a:t> </a:t>
            </a:r>
          </a:p>
          <a:p>
            <a:pPr marL="0" indent="0" algn="just">
              <a:buNone/>
            </a:pPr>
            <a:endParaRPr lang="en-GB" sz="3600" dirty="0"/>
          </a:p>
          <a:p>
            <a:pPr marL="0" indent="0" algn="just">
              <a:buNone/>
            </a:pPr>
            <a:r>
              <a:rPr lang="fr-CH" sz="3600" dirty="0"/>
              <a:t>[…] Et il est clair comme le jour qu’ils n’ont jamais rien appris de moi, et </a:t>
            </a:r>
            <a:r>
              <a:rPr lang="fr-CH" sz="3600" u="sng" dirty="0"/>
              <a:t>qu’ils ont eux-mêmes trouvé en eux </a:t>
            </a:r>
            <a:r>
              <a:rPr lang="fr-CH" sz="3600" dirty="0"/>
              <a:t>et enfanté </a:t>
            </a:r>
            <a:r>
              <a:rPr lang="fr-CH" sz="3600" u="sng" dirty="0"/>
              <a:t>beaucoup de belles choses</a:t>
            </a:r>
            <a:r>
              <a:rPr lang="fr-CH" sz="3600" dirty="0"/>
              <a:t>. </a:t>
            </a:r>
            <a:endParaRPr lang="en-GB" sz="3600" dirty="0"/>
          </a:p>
          <a:p>
            <a:pPr marL="0" indent="0">
              <a:buNone/>
            </a:pPr>
            <a:endParaRPr lang="en-GB" dirty="0"/>
          </a:p>
        </p:txBody>
      </p:sp>
      <p:sp>
        <p:nvSpPr>
          <p:cNvPr id="4" name="Right Brace 3"/>
          <p:cNvSpPr/>
          <p:nvPr/>
        </p:nvSpPr>
        <p:spPr>
          <a:xfrm>
            <a:off x="4788024" y="977595"/>
            <a:ext cx="219814" cy="77768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ight Brace 4"/>
          <p:cNvSpPr/>
          <p:nvPr/>
        </p:nvSpPr>
        <p:spPr>
          <a:xfrm>
            <a:off x="4788024" y="2204864"/>
            <a:ext cx="219814" cy="77768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ight Brace 5"/>
          <p:cNvSpPr/>
          <p:nvPr/>
        </p:nvSpPr>
        <p:spPr>
          <a:xfrm>
            <a:off x="4788024" y="3188473"/>
            <a:ext cx="219814" cy="77768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e 6"/>
          <p:cNvSpPr/>
          <p:nvPr/>
        </p:nvSpPr>
        <p:spPr>
          <a:xfrm>
            <a:off x="4794370" y="4178987"/>
            <a:ext cx="219814" cy="77768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5018954" y="4213887"/>
            <a:ext cx="271289" cy="707886"/>
          </a:xfrm>
          <a:prstGeom prst="rect">
            <a:avLst/>
          </a:prstGeom>
          <a:noFill/>
        </p:spPr>
        <p:txBody>
          <a:bodyPr wrap="square" rtlCol="0">
            <a:spAutoFit/>
          </a:bodyPr>
          <a:lstStyle/>
          <a:p>
            <a:r>
              <a:rPr lang="de-LU" sz="4000" dirty="0"/>
              <a:t>3</a:t>
            </a:r>
            <a:endParaRPr lang="en-GB" sz="4000" dirty="0"/>
          </a:p>
        </p:txBody>
      </p:sp>
      <p:sp>
        <p:nvSpPr>
          <p:cNvPr id="9" name="TextBox 8"/>
          <p:cNvSpPr txBox="1"/>
          <p:nvPr/>
        </p:nvSpPr>
        <p:spPr>
          <a:xfrm>
            <a:off x="5007838" y="3223373"/>
            <a:ext cx="271289" cy="707886"/>
          </a:xfrm>
          <a:prstGeom prst="rect">
            <a:avLst/>
          </a:prstGeom>
          <a:noFill/>
        </p:spPr>
        <p:txBody>
          <a:bodyPr wrap="square" rtlCol="0">
            <a:spAutoFit/>
          </a:bodyPr>
          <a:lstStyle/>
          <a:p>
            <a:r>
              <a:rPr lang="de-LU" sz="4000" dirty="0"/>
              <a:t>4</a:t>
            </a:r>
            <a:endParaRPr lang="en-GB" sz="4000" dirty="0"/>
          </a:p>
        </p:txBody>
      </p:sp>
      <p:sp>
        <p:nvSpPr>
          <p:cNvPr id="10" name="TextBox 9"/>
          <p:cNvSpPr txBox="1"/>
          <p:nvPr/>
        </p:nvSpPr>
        <p:spPr>
          <a:xfrm>
            <a:off x="5018953" y="2239764"/>
            <a:ext cx="271289" cy="707886"/>
          </a:xfrm>
          <a:prstGeom prst="rect">
            <a:avLst/>
          </a:prstGeom>
          <a:noFill/>
        </p:spPr>
        <p:txBody>
          <a:bodyPr wrap="square" rtlCol="0">
            <a:spAutoFit/>
          </a:bodyPr>
          <a:lstStyle/>
          <a:p>
            <a:r>
              <a:rPr lang="de-LU" sz="4000" dirty="0"/>
              <a:t>1</a:t>
            </a:r>
            <a:endParaRPr lang="en-GB" sz="4000" dirty="0"/>
          </a:p>
        </p:txBody>
      </p:sp>
      <p:sp>
        <p:nvSpPr>
          <p:cNvPr id="11" name="TextBox 10"/>
          <p:cNvSpPr txBox="1"/>
          <p:nvPr/>
        </p:nvSpPr>
        <p:spPr>
          <a:xfrm>
            <a:off x="5018954" y="1012495"/>
            <a:ext cx="271289" cy="707886"/>
          </a:xfrm>
          <a:prstGeom prst="rect">
            <a:avLst/>
          </a:prstGeom>
          <a:noFill/>
        </p:spPr>
        <p:txBody>
          <a:bodyPr wrap="square" rtlCol="0">
            <a:spAutoFit/>
          </a:bodyPr>
          <a:lstStyle/>
          <a:p>
            <a:r>
              <a:rPr lang="de-LU" sz="4000" dirty="0"/>
              <a:t>2</a:t>
            </a:r>
            <a:endParaRPr lang="en-GB" sz="4000" dirty="0"/>
          </a:p>
        </p:txBody>
      </p:sp>
      <p:sp>
        <p:nvSpPr>
          <p:cNvPr id="12" name="TextBox 11"/>
          <p:cNvSpPr txBox="1"/>
          <p:nvPr/>
        </p:nvSpPr>
        <p:spPr>
          <a:xfrm>
            <a:off x="5399597" y="2055098"/>
            <a:ext cx="3661788" cy="1077218"/>
          </a:xfrm>
          <a:prstGeom prst="rect">
            <a:avLst/>
          </a:prstGeom>
          <a:noFill/>
        </p:spPr>
        <p:txBody>
          <a:bodyPr wrap="square" rtlCol="0">
            <a:spAutoFit/>
          </a:bodyPr>
          <a:lstStyle/>
          <a:p>
            <a:r>
              <a:rPr lang="de-LU" sz="1600" dirty="0" err="1">
                <a:solidFill>
                  <a:srgbClr val="FFFF00"/>
                </a:solidFill>
              </a:rPr>
              <a:t>Socrate</a:t>
            </a:r>
            <a:r>
              <a:rPr lang="de-LU" sz="1600" dirty="0">
                <a:solidFill>
                  <a:srgbClr val="FFFF00"/>
                </a:solidFill>
              </a:rPr>
              <a:t> </a:t>
            </a:r>
            <a:r>
              <a:rPr lang="de-LU" sz="1600" dirty="0" err="1">
                <a:solidFill>
                  <a:srgbClr val="FFFF00"/>
                </a:solidFill>
              </a:rPr>
              <a:t>n‘impose</a:t>
            </a:r>
            <a:r>
              <a:rPr lang="de-LU" sz="1600" dirty="0">
                <a:solidFill>
                  <a:srgbClr val="FFFF00"/>
                </a:solidFill>
              </a:rPr>
              <a:t> </a:t>
            </a:r>
            <a:r>
              <a:rPr lang="de-LU" sz="1600" dirty="0" err="1">
                <a:solidFill>
                  <a:srgbClr val="FFFF00"/>
                </a:solidFill>
              </a:rPr>
              <a:t>pas</a:t>
            </a:r>
            <a:r>
              <a:rPr lang="de-LU" sz="1600" dirty="0">
                <a:solidFill>
                  <a:srgbClr val="FFFF00"/>
                </a:solidFill>
              </a:rPr>
              <a:t> des propres </a:t>
            </a:r>
            <a:r>
              <a:rPr lang="de-LU" sz="1600" dirty="0" err="1">
                <a:solidFill>
                  <a:srgbClr val="FFFF00"/>
                </a:solidFill>
              </a:rPr>
              <a:t>convictions</a:t>
            </a:r>
            <a:endParaRPr lang="de-LU" sz="1600" dirty="0">
              <a:solidFill>
                <a:srgbClr val="FFFF00"/>
              </a:solidFill>
            </a:endParaRPr>
          </a:p>
          <a:p>
            <a:r>
              <a:rPr lang="de-LU" sz="1600" dirty="0">
                <a:solidFill>
                  <a:srgbClr val="FFFF00"/>
                </a:solidFill>
              </a:rPr>
              <a:t>Il ne se </a:t>
            </a:r>
            <a:r>
              <a:rPr lang="de-LU" sz="1600" dirty="0" err="1">
                <a:solidFill>
                  <a:srgbClr val="FFFF00"/>
                </a:solidFill>
              </a:rPr>
              <a:t>déclare</a:t>
            </a:r>
            <a:r>
              <a:rPr lang="de-LU" sz="1600" dirty="0">
                <a:solidFill>
                  <a:srgbClr val="FFFF00"/>
                </a:solidFill>
              </a:rPr>
              <a:t> </a:t>
            </a:r>
            <a:r>
              <a:rPr lang="de-LU" sz="1600" dirty="0" err="1">
                <a:solidFill>
                  <a:srgbClr val="FFFF00"/>
                </a:solidFill>
              </a:rPr>
              <a:t>pas</a:t>
            </a:r>
            <a:r>
              <a:rPr lang="de-LU" sz="1600" dirty="0">
                <a:solidFill>
                  <a:srgbClr val="FFFF00"/>
                </a:solidFill>
              </a:rPr>
              <a:t> </a:t>
            </a:r>
            <a:r>
              <a:rPr lang="de-LU" sz="1600" dirty="0" err="1">
                <a:solidFill>
                  <a:srgbClr val="FFFF00"/>
                </a:solidFill>
              </a:rPr>
              <a:t>sur</a:t>
            </a:r>
            <a:r>
              <a:rPr lang="de-LU" sz="1600" dirty="0">
                <a:solidFill>
                  <a:srgbClr val="FFFF00"/>
                </a:solidFill>
              </a:rPr>
              <a:t> </a:t>
            </a:r>
            <a:r>
              <a:rPr lang="de-LU" sz="1600" dirty="0" err="1">
                <a:solidFill>
                  <a:srgbClr val="FFFF00"/>
                </a:solidFill>
              </a:rPr>
              <a:t>ce</a:t>
            </a:r>
            <a:r>
              <a:rPr lang="de-LU" sz="1600" dirty="0">
                <a:solidFill>
                  <a:srgbClr val="FFFF00"/>
                </a:solidFill>
              </a:rPr>
              <a:t> </a:t>
            </a:r>
            <a:r>
              <a:rPr lang="de-LU" sz="1600" dirty="0" err="1">
                <a:solidFill>
                  <a:srgbClr val="FFFF00"/>
                </a:solidFill>
              </a:rPr>
              <a:t>qui</a:t>
            </a:r>
            <a:r>
              <a:rPr lang="de-LU" sz="1600" dirty="0">
                <a:solidFill>
                  <a:srgbClr val="FFFF00"/>
                </a:solidFill>
              </a:rPr>
              <a:t> </a:t>
            </a:r>
            <a:r>
              <a:rPr lang="de-LU" sz="1600" dirty="0" err="1">
                <a:solidFill>
                  <a:srgbClr val="FFFF00"/>
                </a:solidFill>
              </a:rPr>
              <a:t>est</a:t>
            </a:r>
            <a:r>
              <a:rPr lang="de-LU" sz="1600" dirty="0">
                <a:solidFill>
                  <a:srgbClr val="FFFF00"/>
                </a:solidFill>
              </a:rPr>
              <a:t> </a:t>
            </a:r>
            <a:r>
              <a:rPr lang="de-LU" sz="1600" dirty="0" err="1">
                <a:solidFill>
                  <a:srgbClr val="FFFF00"/>
                </a:solidFill>
              </a:rPr>
              <a:t>vrai</a:t>
            </a:r>
            <a:r>
              <a:rPr lang="de-LU" sz="1600" dirty="0">
                <a:solidFill>
                  <a:srgbClr val="FFFF00"/>
                </a:solidFill>
              </a:rPr>
              <a:t> </a:t>
            </a:r>
            <a:r>
              <a:rPr lang="de-LU" sz="1600" dirty="0" err="1">
                <a:solidFill>
                  <a:srgbClr val="FFFF00"/>
                </a:solidFill>
              </a:rPr>
              <a:t>ou</a:t>
            </a:r>
            <a:r>
              <a:rPr lang="de-LU" sz="1600" dirty="0">
                <a:solidFill>
                  <a:srgbClr val="FFFF00"/>
                </a:solidFill>
              </a:rPr>
              <a:t> </a:t>
            </a:r>
            <a:r>
              <a:rPr lang="de-LU" sz="1600" dirty="0" err="1">
                <a:solidFill>
                  <a:srgbClr val="FFFF00"/>
                </a:solidFill>
              </a:rPr>
              <a:t>faux</a:t>
            </a:r>
            <a:endParaRPr lang="en-GB" sz="1600" dirty="0">
              <a:solidFill>
                <a:srgbClr val="FFFF00"/>
              </a:solidFill>
            </a:endParaRPr>
          </a:p>
        </p:txBody>
      </p:sp>
      <p:sp>
        <p:nvSpPr>
          <p:cNvPr id="13" name="TextBox 12"/>
          <p:cNvSpPr txBox="1"/>
          <p:nvPr/>
        </p:nvSpPr>
        <p:spPr>
          <a:xfrm>
            <a:off x="5580112" y="965059"/>
            <a:ext cx="2808312" cy="923330"/>
          </a:xfrm>
          <a:prstGeom prst="rect">
            <a:avLst/>
          </a:prstGeom>
          <a:noFill/>
        </p:spPr>
        <p:txBody>
          <a:bodyPr wrap="square" rtlCol="0">
            <a:spAutoFit/>
          </a:bodyPr>
          <a:lstStyle/>
          <a:p>
            <a:r>
              <a:rPr lang="de-LU" dirty="0">
                <a:solidFill>
                  <a:srgbClr val="FFFF00"/>
                </a:solidFill>
              </a:rPr>
              <a:t>La </a:t>
            </a:r>
            <a:r>
              <a:rPr lang="de-LU" dirty="0" err="1">
                <a:solidFill>
                  <a:srgbClr val="FFFF00"/>
                </a:solidFill>
              </a:rPr>
              <a:t>méthode</a:t>
            </a:r>
            <a:r>
              <a:rPr lang="de-LU" dirty="0">
                <a:solidFill>
                  <a:srgbClr val="FFFF00"/>
                </a:solidFill>
              </a:rPr>
              <a:t> </a:t>
            </a:r>
            <a:r>
              <a:rPr lang="de-LU" dirty="0" err="1">
                <a:solidFill>
                  <a:srgbClr val="FFFF00"/>
                </a:solidFill>
              </a:rPr>
              <a:t>socratique</a:t>
            </a:r>
            <a:r>
              <a:rPr lang="de-LU" dirty="0">
                <a:solidFill>
                  <a:srgbClr val="FFFF00"/>
                </a:solidFill>
              </a:rPr>
              <a:t> </a:t>
            </a:r>
            <a:r>
              <a:rPr lang="de-LU" dirty="0" err="1">
                <a:solidFill>
                  <a:srgbClr val="FFFF00"/>
                </a:solidFill>
              </a:rPr>
              <a:t>sert</a:t>
            </a:r>
            <a:r>
              <a:rPr lang="de-LU" dirty="0">
                <a:solidFill>
                  <a:srgbClr val="FFFF00"/>
                </a:solidFill>
              </a:rPr>
              <a:t> à </a:t>
            </a:r>
            <a:r>
              <a:rPr lang="de-LU" dirty="0" err="1">
                <a:solidFill>
                  <a:srgbClr val="FFFF00"/>
                </a:solidFill>
              </a:rPr>
              <a:t>dévoiler</a:t>
            </a:r>
            <a:r>
              <a:rPr lang="de-LU" dirty="0">
                <a:solidFill>
                  <a:srgbClr val="FFFF00"/>
                </a:solidFill>
              </a:rPr>
              <a:t> la </a:t>
            </a:r>
            <a:r>
              <a:rPr lang="de-LU" dirty="0" err="1">
                <a:solidFill>
                  <a:srgbClr val="FFFF00"/>
                </a:solidFill>
              </a:rPr>
              <a:t>fausse</a:t>
            </a:r>
            <a:r>
              <a:rPr lang="de-LU" dirty="0">
                <a:solidFill>
                  <a:srgbClr val="FFFF00"/>
                </a:solidFill>
              </a:rPr>
              <a:t> </a:t>
            </a:r>
            <a:r>
              <a:rPr lang="de-LU" dirty="0" err="1">
                <a:solidFill>
                  <a:srgbClr val="FFFF00"/>
                </a:solidFill>
              </a:rPr>
              <a:t>connaissance</a:t>
            </a:r>
            <a:r>
              <a:rPr lang="de-LU" dirty="0">
                <a:solidFill>
                  <a:srgbClr val="FFFF00"/>
                </a:solidFill>
              </a:rPr>
              <a:t> de </a:t>
            </a:r>
            <a:r>
              <a:rPr lang="de-LU" dirty="0" err="1">
                <a:solidFill>
                  <a:srgbClr val="FFFF00"/>
                </a:solidFill>
              </a:rPr>
              <a:t>l‘auditeur</a:t>
            </a:r>
            <a:endParaRPr lang="en-GB" dirty="0">
              <a:solidFill>
                <a:srgbClr val="FFFF00"/>
              </a:solidFill>
            </a:endParaRPr>
          </a:p>
        </p:txBody>
      </p:sp>
      <p:sp>
        <p:nvSpPr>
          <p:cNvPr id="14" name="TextBox 13"/>
          <p:cNvSpPr txBox="1"/>
          <p:nvPr/>
        </p:nvSpPr>
        <p:spPr>
          <a:xfrm>
            <a:off x="5471592" y="3182855"/>
            <a:ext cx="3672408" cy="923330"/>
          </a:xfrm>
          <a:prstGeom prst="rect">
            <a:avLst/>
          </a:prstGeom>
          <a:noFill/>
        </p:spPr>
        <p:txBody>
          <a:bodyPr wrap="square" rtlCol="0">
            <a:spAutoFit/>
          </a:bodyPr>
          <a:lstStyle/>
          <a:p>
            <a:r>
              <a:rPr lang="de-LU" dirty="0">
                <a:solidFill>
                  <a:srgbClr val="FFFF00"/>
                </a:solidFill>
              </a:rPr>
              <a:t>La </a:t>
            </a:r>
            <a:r>
              <a:rPr lang="de-LU" dirty="0" err="1">
                <a:solidFill>
                  <a:srgbClr val="FFFF00"/>
                </a:solidFill>
              </a:rPr>
              <a:t>méthode</a:t>
            </a:r>
            <a:r>
              <a:rPr lang="de-LU" dirty="0">
                <a:solidFill>
                  <a:srgbClr val="FFFF00"/>
                </a:solidFill>
              </a:rPr>
              <a:t> </a:t>
            </a:r>
            <a:r>
              <a:rPr lang="de-LU" dirty="0" err="1">
                <a:solidFill>
                  <a:srgbClr val="FFFF00"/>
                </a:solidFill>
              </a:rPr>
              <a:t>socratique</a:t>
            </a:r>
            <a:r>
              <a:rPr lang="de-LU" dirty="0">
                <a:solidFill>
                  <a:srgbClr val="FFFF00"/>
                </a:solidFill>
              </a:rPr>
              <a:t> </a:t>
            </a:r>
            <a:r>
              <a:rPr lang="de-LU" dirty="0" err="1">
                <a:solidFill>
                  <a:srgbClr val="FFFF00"/>
                </a:solidFill>
              </a:rPr>
              <a:t>sert</a:t>
            </a:r>
            <a:r>
              <a:rPr lang="de-LU" dirty="0">
                <a:solidFill>
                  <a:srgbClr val="FFFF00"/>
                </a:solidFill>
              </a:rPr>
              <a:t> à </a:t>
            </a:r>
            <a:r>
              <a:rPr lang="de-LU" dirty="0" err="1">
                <a:solidFill>
                  <a:srgbClr val="FFFF00"/>
                </a:solidFill>
              </a:rPr>
              <a:t>améliorer</a:t>
            </a:r>
            <a:r>
              <a:rPr lang="de-LU" dirty="0">
                <a:solidFill>
                  <a:srgbClr val="FFFF00"/>
                </a:solidFill>
              </a:rPr>
              <a:t> le </a:t>
            </a:r>
            <a:r>
              <a:rPr lang="de-LU" dirty="0" err="1">
                <a:solidFill>
                  <a:srgbClr val="FFFF00"/>
                </a:solidFill>
              </a:rPr>
              <a:t>jugement</a:t>
            </a:r>
            <a:r>
              <a:rPr lang="de-LU" dirty="0">
                <a:solidFill>
                  <a:srgbClr val="FFFF00"/>
                </a:solidFill>
              </a:rPr>
              <a:t> et le </a:t>
            </a:r>
            <a:r>
              <a:rPr lang="de-LU" dirty="0" err="1">
                <a:solidFill>
                  <a:srgbClr val="FFFF00"/>
                </a:solidFill>
              </a:rPr>
              <a:t>comportement</a:t>
            </a:r>
            <a:r>
              <a:rPr lang="de-LU" dirty="0">
                <a:solidFill>
                  <a:srgbClr val="FFFF00"/>
                </a:solidFill>
              </a:rPr>
              <a:t> de </a:t>
            </a:r>
            <a:r>
              <a:rPr lang="de-LU" dirty="0" err="1">
                <a:solidFill>
                  <a:srgbClr val="FFFF00"/>
                </a:solidFill>
              </a:rPr>
              <a:t>l‘auditeur</a:t>
            </a:r>
            <a:endParaRPr lang="en-GB" dirty="0">
              <a:solidFill>
                <a:srgbClr val="FFFF00"/>
              </a:solidFill>
            </a:endParaRPr>
          </a:p>
        </p:txBody>
      </p:sp>
      <p:sp>
        <p:nvSpPr>
          <p:cNvPr id="16" name="TextBox 15"/>
          <p:cNvSpPr txBox="1"/>
          <p:nvPr/>
        </p:nvSpPr>
        <p:spPr>
          <a:xfrm>
            <a:off x="5471593" y="4383164"/>
            <a:ext cx="3492896" cy="1477328"/>
          </a:xfrm>
          <a:prstGeom prst="rect">
            <a:avLst/>
          </a:prstGeom>
          <a:noFill/>
        </p:spPr>
        <p:txBody>
          <a:bodyPr wrap="square" rtlCol="0">
            <a:spAutoFit/>
          </a:bodyPr>
          <a:lstStyle/>
          <a:p>
            <a:r>
              <a:rPr lang="de-LU" dirty="0" err="1">
                <a:solidFill>
                  <a:srgbClr val="FFFF00"/>
                </a:solidFill>
              </a:rPr>
              <a:t>Socrate</a:t>
            </a:r>
            <a:r>
              <a:rPr lang="de-LU" dirty="0">
                <a:solidFill>
                  <a:srgbClr val="FFFF00"/>
                </a:solidFill>
              </a:rPr>
              <a:t> </a:t>
            </a:r>
            <a:r>
              <a:rPr lang="de-LU" dirty="0" err="1">
                <a:solidFill>
                  <a:srgbClr val="FFFF00"/>
                </a:solidFill>
              </a:rPr>
              <a:t>respecte</a:t>
            </a:r>
            <a:r>
              <a:rPr lang="de-LU" dirty="0">
                <a:solidFill>
                  <a:srgbClr val="FFFF00"/>
                </a:solidFill>
              </a:rPr>
              <a:t> </a:t>
            </a:r>
            <a:r>
              <a:rPr lang="de-LU" dirty="0" err="1">
                <a:solidFill>
                  <a:srgbClr val="FFFF00"/>
                </a:solidFill>
              </a:rPr>
              <a:t>l‘autonomie</a:t>
            </a:r>
            <a:r>
              <a:rPr lang="de-LU" dirty="0">
                <a:solidFill>
                  <a:srgbClr val="FFFF00"/>
                </a:solidFill>
              </a:rPr>
              <a:t> de </a:t>
            </a:r>
            <a:r>
              <a:rPr lang="de-LU" dirty="0" err="1">
                <a:solidFill>
                  <a:srgbClr val="FFFF00"/>
                </a:solidFill>
              </a:rPr>
              <a:t>l‘auditeur</a:t>
            </a:r>
            <a:endParaRPr lang="de-LU" dirty="0">
              <a:solidFill>
                <a:srgbClr val="FFFF00"/>
              </a:solidFill>
            </a:endParaRPr>
          </a:p>
          <a:p>
            <a:endParaRPr lang="de-LU" dirty="0">
              <a:solidFill>
                <a:srgbClr val="FFFF00"/>
              </a:solidFill>
            </a:endParaRPr>
          </a:p>
          <a:p>
            <a:r>
              <a:rPr lang="de-LU" dirty="0" err="1">
                <a:solidFill>
                  <a:srgbClr val="FFFF00"/>
                </a:solidFill>
              </a:rPr>
              <a:t>Ainsi</a:t>
            </a:r>
            <a:r>
              <a:rPr lang="de-LU" dirty="0">
                <a:solidFill>
                  <a:srgbClr val="FFFF00"/>
                </a:solidFill>
              </a:rPr>
              <a:t> </a:t>
            </a:r>
            <a:r>
              <a:rPr lang="de-LU" dirty="0" err="1">
                <a:solidFill>
                  <a:srgbClr val="FFFF00"/>
                </a:solidFill>
              </a:rPr>
              <a:t>l‘auditeur</a:t>
            </a:r>
            <a:r>
              <a:rPr lang="de-LU" dirty="0">
                <a:solidFill>
                  <a:srgbClr val="FFFF00"/>
                </a:solidFill>
              </a:rPr>
              <a:t> se </a:t>
            </a:r>
            <a:r>
              <a:rPr lang="de-LU" dirty="0" err="1">
                <a:solidFill>
                  <a:srgbClr val="FFFF00"/>
                </a:solidFill>
              </a:rPr>
              <a:t>rend</a:t>
            </a:r>
            <a:r>
              <a:rPr lang="de-LU" dirty="0">
                <a:solidFill>
                  <a:srgbClr val="FFFF00"/>
                </a:solidFill>
              </a:rPr>
              <a:t> </a:t>
            </a:r>
            <a:r>
              <a:rPr lang="de-LU" dirty="0" err="1">
                <a:solidFill>
                  <a:srgbClr val="FFFF00"/>
                </a:solidFill>
              </a:rPr>
              <a:t>compte</a:t>
            </a:r>
            <a:r>
              <a:rPr lang="de-LU" dirty="0">
                <a:solidFill>
                  <a:srgbClr val="FFFF00"/>
                </a:solidFill>
              </a:rPr>
              <a:t>  de la </a:t>
            </a:r>
            <a:r>
              <a:rPr lang="de-LU" dirty="0" err="1">
                <a:solidFill>
                  <a:srgbClr val="FFFF00"/>
                </a:solidFill>
              </a:rPr>
              <a:t>vérité</a:t>
            </a:r>
            <a:r>
              <a:rPr lang="de-LU" dirty="0">
                <a:solidFill>
                  <a:srgbClr val="FFFF00"/>
                </a:solidFill>
              </a:rPr>
              <a:t> par </a:t>
            </a:r>
            <a:r>
              <a:rPr lang="de-LU" dirty="0" err="1">
                <a:solidFill>
                  <a:srgbClr val="FFFF00"/>
                </a:solidFill>
              </a:rPr>
              <a:t>ses</a:t>
            </a:r>
            <a:r>
              <a:rPr lang="de-LU" dirty="0">
                <a:solidFill>
                  <a:srgbClr val="FFFF00"/>
                </a:solidFill>
              </a:rPr>
              <a:t> propres </a:t>
            </a:r>
            <a:r>
              <a:rPr lang="de-LU" dirty="0" err="1">
                <a:solidFill>
                  <a:srgbClr val="FFFF00"/>
                </a:solidFill>
              </a:rPr>
              <a:t>réflexions</a:t>
            </a:r>
            <a:endParaRPr lang="en-GB" dirty="0">
              <a:solidFill>
                <a:srgbClr val="FFFF00"/>
              </a:solidFill>
            </a:endParaRPr>
          </a:p>
        </p:txBody>
      </p:sp>
      <p:sp>
        <p:nvSpPr>
          <p:cNvPr id="15" name="TextBox 14"/>
          <p:cNvSpPr txBox="1"/>
          <p:nvPr/>
        </p:nvSpPr>
        <p:spPr>
          <a:xfrm>
            <a:off x="196816" y="5589240"/>
            <a:ext cx="4680127" cy="369332"/>
          </a:xfrm>
          <a:prstGeom prst="rect">
            <a:avLst/>
          </a:prstGeom>
          <a:noFill/>
        </p:spPr>
        <p:txBody>
          <a:bodyPr wrap="none" rtlCol="0">
            <a:spAutoFit/>
          </a:bodyPr>
          <a:lstStyle/>
          <a:p>
            <a:r>
              <a:rPr lang="fr-CH" dirty="0"/>
              <a:t> </a:t>
            </a:r>
            <a:r>
              <a:rPr lang="fr-CH" b="1" dirty="0"/>
              <a:t>Je</a:t>
            </a:r>
            <a:r>
              <a:rPr lang="fr-CH" dirty="0"/>
              <a:t> ne </a:t>
            </a:r>
            <a:r>
              <a:rPr lang="fr-CH" b="1" dirty="0"/>
              <a:t>sais</a:t>
            </a:r>
            <a:r>
              <a:rPr lang="fr-CH" dirty="0"/>
              <a:t> qu'une chose c'est que </a:t>
            </a:r>
            <a:r>
              <a:rPr lang="fr-CH" b="1" dirty="0"/>
              <a:t>je ne sais rien</a:t>
            </a:r>
            <a:endParaRPr lang="en-GB" dirty="0"/>
          </a:p>
        </p:txBody>
      </p:sp>
      <p:sp>
        <p:nvSpPr>
          <p:cNvPr id="17" name="TextBox 16"/>
          <p:cNvSpPr txBox="1"/>
          <p:nvPr/>
        </p:nvSpPr>
        <p:spPr>
          <a:xfrm>
            <a:off x="289195" y="6087717"/>
            <a:ext cx="8772190" cy="646331"/>
          </a:xfrm>
          <a:prstGeom prst="rect">
            <a:avLst/>
          </a:prstGeom>
          <a:noFill/>
        </p:spPr>
        <p:txBody>
          <a:bodyPr wrap="square" rtlCol="0">
            <a:spAutoFit/>
          </a:bodyPr>
          <a:lstStyle/>
          <a:p>
            <a:r>
              <a:rPr lang="fr-CH" b="1" u="sng" dirty="0"/>
              <a:t>C'est donc l'art de mettre au monde des idées qui sont déjà contenu dans la conscience de chacun.</a:t>
            </a:r>
            <a:endParaRPr lang="en-GB" b="1" u="sng" dirty="0"/>
          </a:p>
        </p:txBody>
      </p:sp>
    </p:spTree>
    <p:extLst>
      <p:ext uri="{BB962C8B-B14F-4D97-AF65-F5344CB8AC3E}">
        <p14:creationId xmlns:p14="http://schemas.microsoft.com/office/powerpoint/2010/main" val="7376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LU" dirty="0" err="1"/>
              <a:t>Caractéristiques</a:t>
            </a:r>
            <a:endParaRPr lang="en-GB" dirty="0"/>
          </a:p>
        </p:txBody>
      </p:sp>
      <p:sp>
        <p:nvSpPr>
          <p:cNvPr id="3" name="Content Placeholder 2"/>
          <p:cNvSpPr>
            <a:spLocks noGrp="1"/>
          </p:cNvSpPr>
          <p:nvPr>
            <p:ph idx="1"/>
          </p:nvPr>
        </p:nvSpPr>
        <p:spPr>
          <a:xfrm>
            <a:off x="251520" y="1268760"/>
            <a:ext cx="8712968" cy="5400600"/>
          </a:xfrm>
        </p:spPr>
        <p:txBody>
          <a:bodyPr>
            <a:normAutofit fontScale="92500" lnSpcReduction="10000"/>
          </a:bodyPr>
          <a:lstStyle/>
          <a:p>
            <a:pPr marL="0" indent="0">
              <a:buNone/>
            </a:pPr>
            <a:r>
              <a:rPr lang="fr-CH" sz="2400" b="1" u="sng" dirty="0"/>
              <a:t>1. Ne sert pas à régenter</a:t>
            </a:r>
          </a:p>
          <a:p>
            <a:pPr>
              <a:buFont typeface="Wingdings" pitchFamily="2" charset="2"/>
              <a:buChar char="è"/>
            </a:pPr>
            <a:r>
              <a:rPr lang="fr-CH" sz="2400" dirty="0"/>
              <a:t>«sans jamais me déclarer sur aucune chose, parce que je n’ai en moi aucune sagesse»</a:t>
            </a:r>
          </a:p>
          <a:p>
            <a:pPr>
              <a:buFont typeface="Wingdings" pitchFamily="2" charset="2"/>
              <a:buChar char="è"/>
            </a:pPr>
            <a:endParaRPr lang="fr-CH" sz="2400" dirty="0"/>
          </a:p>
          <a:p>
            <a:pPr marL="0" indent="0">
              <a:buNone/>
            </a:pPr>
            <a:r>
              <a:rPr lang="fr-CH" sz="2400" b="1" u="sng" dirty="0"/>
              <a:t>2. Discerne le faux du vrai savoir</a:t>
            </a:r>
          </a:p>
          <a:p>
            <a:pPr marL="0" indent="0">
              <a:buNone/>
            </a:pPr>
            <a:r>
              <a:rPr lang="fr-CH" sz="2400" dirty="0">
                <a:sym typeface="Wingdings" pitchFamily="2" charset="2"/>
              </a:rPr>
              <a:t> «</a:t>
            </a:r>
            <a:r>
              <a:rPr lang="fr-CH" sz="2400" dirty="0"/>
              <a:t>de discerner si l’esprit enfante une chimère et une fausseté, ou un fruit réel et vrai»</a:t>
            </a:r>
          </a:p>
          <a:p>
            <a:pPr marL="0" indent="0">
              <a:buNone/>
            </a:pPr>
            <a:endParaRPr lang="fr-CH" sz="2400" dirty="0"/>
          </a:p>
          <a:p>
            <a:pPr marL="0" indent="0">
              <a:buNone/>
            </a:pPr>
            <a:r>
              <a:rPr lang="fr-CH" sz="2400" b="1" u="sng" dirty="0"/>
              <a:t>3. L’auditeur tire ses propres conclusions</a:t>
            </a:r>
          </a:p>
          <a:p>
            <a:pPr>
              <a:buFont typeface="Wingdings" pitchFamily="2" charset="2"/>
              <a:buChar char="è"/>
            </a:pPr>
            <a:r>
              <a:rPr lang="fr-CH" sz="2400" dirty="0">
                <a:sym typeface="Wingdings" pitchFamily="2" charset="2"/>
              </a:rPr>
              <a:t>«</a:t>
            </a:r>
            <a:r>
              <a:rPr lang="en-GB" sz="2400" dirty="0">
                <a:sym typeface="Wingdings" pitchFamily="2" charset="2"/>
              </a:rPr>
              <a:t>q</a:t>
            </a:r>
            <a:r>
              <a:rPr lang="fr-CH" sz="2400" dirty="0" err="1"/>
              <a:t>u’ils</a:t>
            </a:r>
            <a:r>
              <a:rPr lang="fr-CH" sz="2400" dirty="0"/>
              <a:t> ont eux-mêmes trouvé en eux et enfanté beaucoup de belles choses» </a:t>
            </a:r>
          </a:p>
          <a:p>
            <a:pPr marL="0" indent="0">
              <a:buNone/>
            </a:pPr>
            <a:endParaRPr lang="fr-CH" sz="2400" dirty="0"/>
          </a:p>
          <a:p>
            <a:pPr marL="0" indent="0">
              <a:buNone/>
            </a:pPr>
            <a:r>
              <a:rPr lang="fr-CH" sz="2400" b="1" u="sng" dirty="0"/>
              <a:t>4. Procédure morale</a:t>
            </a:r>
          </a:p>
          <a:p>
            <a:pPr marL="0" indent="0">
              <a:buNone/>
            </a:pPr>
            <a:r>
              <a:rPr lang="fr-CH" sz="2400" dirty="0">
                <a:sym typeface="Wingdings" pitchFamily="2" charset="2"/>
              </a:rPr>
              <a:t> «</a:t>
            </a:r>
            <a:r>
              <a:rPr lang="fr-CH" sz="2400" dirty="0"/>
              <a:t>au début complètement ignorants, font tous, au cours de leur commerce avec moi, si le dieu le leur permet, des progrès merveilleux» </a:t>
            </a:r>
            <a:endParaRPr lang="en-GB" sz="2400" dirty="0"/>
          </a:p>
        </p:txBody>
      </p:sp>
    </p:spTree>
    <p:extLst>
      <p:ext uri="{BB962C8B-B14F-4D97-AF65-F5344CB8AC3E}">
        <p14:creationId xmlns:p14="http://schemas.microsoft.com/office/powerpoint/2010/main" val="143464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81808691"/>
              </p:ext>
            </p:extLst>
          </p:nvPr>
        </p:nvGraphicFramePr>
        <p:xfrm>
          <a:off x="452285" y="1340768"/>
          <a:ext cx="8296179" cy="4752663"/>
        </p:xfrm>
        <a:graphic>
          <a:graphicData uri="http://schemas.openxmlformats.org/drawingml/2006/table">
            <a:tbl>
              <a:tblPr firstRow="1" firstCol="1" bandRow="1">
                <a:tableStyleId>{5940675A-B579-460E-94D1-54222C63F5DA}</a:tableStyleId>
              </a:tblPr>
              <a:tblGrid>
                <a:gridCol w="4134247">
                  <a:extLst>
                    <a:ext uri="{9D8B030D-6E8A-4147-A177-3AD203B41FA5}">
                      <a16:colId xmlns:a16="http://schemas.microsoft.com/office/drawing/2014/main" val="20000"/>
                    </a:ext>
                  </a:extLst>
                </a:gridCol>
                <a:gridCol w="4161932">
                  <a:extLst>
                    <a:ext uri="{9D8B030D-6E8A-4147-A177-3AD203B41FA5}">
                      <a16:colId xmlns:a16="http://schemas.microsoft.com/office/drawing/2014/main" val="20001"/>
                    </a:ext>
                  </a:extLst>
                </a:gridCol>
              </a:tblGrid>
              <a:tr h="352621">
                <a:tc>
                  <a:txBody>
                    <a:bodyPr/>
                    <a:lstStyle/>
                    <a:p>
                      <a:pPr algn="ctr">
                        <a:lnSpc>
                          <a:spcPct val="115000"/>
                        </a:lnSpc>
                        <a:spcAft>
                          <a:spcPts val="0"/>
                        </a:spcAft>
                      </a:pPr>
                      <a:r>
                        <a:rPr lang="fr-BE" sz="1800" b="1" dirty="0">
                          <a:solidFill>
                            <a:srgbClr val="92D050"/>
                          </a:solidFill>
                          <a:effectLst/>
                        </a:rPr>
                        <a:t>La méthode socratique</a:t>
                      </a:r>
                      <a:endParaRPr lang="en-GB" sz="1800" b="1" dirty="0">
                        <a:solidFill>
                          <a:srgbClr val="92D050"/>
                        </a:solidFill>
                        <a:effectLst/>
                        <a:latin typeface="Calibri"/>
                        <a:ea typeface="Calibri"/>
                        <a:cs typeface="Times New Roman"/>
                      </a:endParaRPr>
                    </a:p>
                  </a:txBody>
                  <a:tcPr marL="68580" marR="68580" marT="0" marB="0">
                    <a:solidFill>
                      <a:schemeClr val="bg1">
                        <a:lumMod val="75000"/>
                        <a:lumOff val="25000"/>
                      </a:schemeClr>
                    </a:solidFill>
                  </a:tcPr>
                </a:tc>
                <a:tc>
                  <a:txBody>
                    <a:bodyPr/>
                    <a:lstStyle/>
                    <a:p>
                      <a:pPr algn="ctr">
                        <a:lnSpc>
                          <a:spcPct val="115000"/>
                        </a:lnSpc>
                        <a:spcAft>
                          <a:spcPts val="0"/>
                        </a:spcAft>
                      </a:pPr>
                      <a:r>
                        <a:rPr lang="fr-BE" sz="1800" b="1" dirty="0">
                          <a:solidFill>
                            <a:srgbClr val="92D050"/>
                          </a:solidFill>
                          <a:effectLst/>
                        </a:rPr>
                        <a:t>La maïeutique</a:t>
                      </a:r>
                      <a:endParaRPr lang="en-GB" sz="1800" b="1" dirty="0">
                        <a:solidFill>
                          <a:srgbClr val="92D050"/>
                        </a:solidFill>
                        <a:effectLst/>
                        <a:latin typeface="Calibri"/>
                        <a:ea typeface="Calibri"/>
                        <a:cs typeface="Times New Roman"/>
                      </a:endParaRPr>
                    </a:p>
                  </a:txBody>
                  <a:tcPr marL="68580" marR="68580" marT="0" marB="0">
                    <a:solidFill>
                      <a:schemeClr val="bg1">
                        <a:lumMod val="75000"/>
                        <a:lumOff val="25000"/>
                      </a:schemeClr>
                    </a:solidFill>
                  </a:tcPr>
                </a:tc>
                <a:extLst>
                  <a:ext uri="{0D108BD9-81ED-4DB2-BD59-A6C34878D82A}">
                    <a16:rowId xmlns:a16="http://schemas.microsoft.com/office/drawing/2014/main" val="10000"/>
                  </a:ext>
                </a:extLst>
              </a:tr>
              <a:tr h="4098445">
                <a:tc>
                  <a:txBody>
                    <a:bodyPr/>
                    <a:lstStyle/>
                    <a:p>
                      <a:pPr>
                        <a:lnSpc>
                          <a:spcPct val="115000"/>
                        </a:lnSpc>
                        <a:spcAft>
                          <a:spcPts val="0"/>
                        </a:spcAft>
                      </a:pPr>
                      <a:r>
                        <a:rPr lang="de-LU" sz="1600" dirty="0">
                          <a:solidFill>
                            <a:srgbClr val="92D050"/>
                          </a:solidFill>
                          <a:effectLst/>
                        </a:rPr>
                        <a:t>Est-</a:t>
                      </a:r>
                      <a:r>
                        <a:rPr lang="de-LU" sz="1600" dirty="0" err="1">
                          <a:solidFill>
                            <a:srgbClr val="92D050"/>
                          </a:solidFill>
                          <a:effectLst/>
                        </a:rPr>
                        <a:t>ce</a:t>
                      </a:r>
                      <a:r>
                        <a:rPr lang="de-LU" sz="1600" dirty="0">
                          <a:solidFill>
                            <a:srgbClr val="92D050"/>
                          </a:solidFill>
                          <a:effectLst/>
                        </a:rPr>
                        <a:t> </a:t>
                      </a:r>
                      <a:r>
                        <a:rPr lang="de-LU" sz="1600" dirty="0" err="1">
                          <a:solidFill>
                            <a:srgbClr val="92D050"/>
                          </a:solidFill>
                          <a:effectLst/>
                        </a:rPr>
                        <a:t>que</a:t>
                      </a:r>
                      <a:r>
                        <a:rPr lang="de-LU" sz="1600" dirty="0">
                          <a:solidFill>
                            <a:srgbClr val="92D050"/>
                          </a:solidFill>
                          <a:effectLst/>
                        </a:rPr>
                        <a:t> </a:t>
                      </a:r>
                      <a:r>
                        <a:rPr lang="de-LU" sz="1600" dirty="0" err="1">
                          <a:solidFill>
                            <a:srgbClr val="92D050"/>
                          </a:solidFill>
                          <a:effectLst/>
                        </a:rPr>
                        <a:t>Socrate</a:t>
                      </a:r>
                      <a:r>
                        <a:rPr lang="de-LU" sz="1600" dirty="0">
                          <a:solidFill>
                            <a:srgbClr val="92D050"/>
                          </a:solidFill>
                          <a:effectLst/>
                        </a:rPr>
                        <a:t> </a:t>
                      </a:r>
                      <a:r>
                        <a:rPr lang="de-LU" sz="1600" dirty="0" err="1">
                          <a:solidFill>
                            <a:srgbClr val="92D050"/>
                          </a:solidFill>
                          <a:effectLst/>
                        </a:rPr>
                        <a:t>est</a:t>
                      </a:r>
                      <a:r>
                        <a:rPr lang="de-LU" sz="1600" dirty="0">
                          <a:solidFill>
                            <a:srgbClr val="92D050"/>
                          </a:solidFill>
                          <a:effectLst/>
                        </a:rPr>
                        <a:t> </a:t>
                      </a:r>
                      <a:r>
                        <a:rPr lang="de-LU" sz="1600" dirty="0" err="1">
                          <a:solidFill>
                            <a:srgbClr val="92D050"/>
                          </a:solidFill>
                          <a:effectLst/>
                        </a:rPr>
                        <a:t>porteur</a:t>
                      </a:r>
                      <a:r>
                        <a:rPr lang="de-LU" sz="1600" baseline="0" dirty="0">
                          <a:solidFill>
                            <a:srgbClr val="92D050"/>
                          </a:solidFill>
                          <a:effectLst/>
                        </a:rPr>
                        <a:t> de la </a:t>
                      </a:r>
                      <a:r>
                        <a:rPr lang="de-LU" sz="1600" baseline="0" dirty="0" err="1">
                          <a:solidFill>
                            <a:srgbClr val="92D050"/>
                          </a:solidFill>
                          <a:effectLst/>
                        </a:rPr>
                        <a:t>sagesse</a:t>
                      </a:r>
                      <a:r>
                        <a:rPr lang="de-LU" sz="1600" baseline="0" dirty="0">
                          <a:solidFill>
                            <a:srgbClr val="92D050"/>
                          </a:solidFill>
                          <a:effectLst/>
                        </a:rPr>
                        <a:t>?</a:t>
                      </a:r>
                      <a:endParaRPr lang="en-GB" sz="1600" dirty="0">
                        <a:solidFill>
                          <a:srgbClr val="92D050"/>
                        </a:solidFill>
                        <a:effectLst/>
                      </a:endParaRPr>
                    </a:p>
                    <a:p>
                      <a:pPr marL="0" lvl="0" indent="0">
                        <a:lnSpc>
                          <a:spcPct val="115000"/>
                        </a:lnSpc>
                        <a:spcAft>
                          <a:spcPts val="0"/>
                        </a:spcAft>
                        <a:buFont typeface="Arial" panose="020B0604020202020204" pitchFamily="34" charset="0"/>
                        <a:buNone/>
                      </a:pPr>
                      <a:endParaRPr lang="en-GB" sz="1800" dirty="0">
                        <a:effectLst/>
                      </a:endParaRPr>
                    </a:p>
                    <a:p>
                      <a:pPr marL="0" lvl="0" indent="0">
                        <a:lnSpc>
                          <a:spcPct val="115000"/>
                        </a:lnSpc>
                        <a:spcAft>
                          <a:spcPts val="0"/>
                        </a:spcAft>
                        <a:buFont typeface="Arial" panose="020B0604020202020204" pitchFamily="34" charset="0"/>
                        <a:buNone/>
                      </a:pPr>
                      <a:endParaRPr lang="en-GB" sz="1800" dirty="0">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fr-BE" sz="1800" dirty="0">
                          <a:solidFill>
                            <a:srgbClr val="92D050"/>
                          </a:solidFill>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fr-BE" sz="1800" dirty="0">
                          <a:solidFill>
                            <a:srgbClr val="92D050"/>
                          </a:solidFill>
                          <a:effectLst/>
                        </a:rPr>
                        <a:t>Quel est donc le rôle de Socrate?</a:t>
                      </a:r>
                      <a:endParaRPr lang="en-GB" sz="1800" dirty="0">
                        <a:effectLst/>
                      </a:endParaRPr>
                    </a:p>
                    <a:p>
                      <a:pPr marL="0" lvl="0" indent="0">
                        <a:lnSpc>
                          <a:spcPct val="115000"/>
                        </a:lnSpc>
                        <a:spcAft>
                          <a:spcPts val="0"/>
                        </a:spcAft>
                        <a:buFont typeface="Arial" panose="020B0604020202020204" pitchFamily="34" charset="0"/>
                        <a:buNone/>
                      </a:pPr>
                      <a:endParaRPr lang="en-GB" sz="1800" dirty="0">
                        <a:effectLst/>
                      </a:endParaRPr>
                    </a:p>
                    <a:p>
                      <a:pPr marL="0" lvl="0" indent="0">
                        <a:lnSpc>
                          <a:spcPct val="115000"/>
                        </a:lnSpc>
                        <a:spcAft>
                          <a:spcPts val="0"/>
                        </a:spcAft>
                        <a:buFont typeface="Arial" panose="020B0604020202020204" pitchFamily="34" charset="0"/>
                        <a:buNone/>
                      </a:pPr>
                      <a:endParaRPr lang="en-GB" sz="1800" dirty="0">
                        <a:effectLst/>
                      </a:endParaRPr>
                    </a:p>
                    <a:p>
                      <a:pPr>
                        <a:lnSpc>
                          <a:spcPct val="115000"/>
                        </a:lnSpc>
                        <a:spcAft>
                          <a:spcPts val="0"/>
                        </a:spcAft>
                      </a:pPr>
                      <a:endParaRPr lang="en-GB" sz="1600" dirty="0">
                        <a:solidFill>
                          <a:srgbClr val="92D050"/>
                        </a:solidFill>
                        <a:effectLst/>
                      </a:endParaRPr>
                    </a:p>
                    <a:p>
                      <a:pPr>
                        <a:lnSpc>
                          <a:spcPct val="115000"/>
                        </a:lnSpc>
                        <a:spcAft>
                          <a:spcPts val="0"/>
                        </a:spcAft>
                      </a:pPr>
                      <a:r>
                        <a:rPr lang="en-GB" sz="1600" dirty="0">
                          <a:solidFill>
                            <a:srgbClr val="92D050"/>
                          </a:solidFill>
                          <a:effectLst/>
                        </a:rPr>
                        <a:t>Est-</a:t>
                      </a:r>
                      <a:r>
                        <a:rPr lang="en-GB" sz="1600" dirty="0" err="1">
                          <a:solidFill>
                            <a:srgbClr val="92D050"/>
                          </a:solidFill>
                          <a:effectLst/>
                        </a:rPr>
                        <a:t>ce</a:t>
                      </a:r>
                      <a:r>
                        <a:rPr lang="en-GB" sz="1600" baseline="0" dirty="0">
                          <a:solidFill>
                            <a:srgbClr val="92D050"/>
                          </a:solidFill>
                          <a:effectLst/>
                        </a:rPr>
                        <a:t> que la </a:t>
                      </a:r>
                      <a:r>
                        <a:rPr lang="en-GB" sz="1600" baseline="0" dirty="0" err="1">
                          <a:solidFill>
                            <a:srgbClr val="92D050"/>
                          </a:solidFill>
                          <a:effectLst/>
                        </a:rPr>
                        <a:t>méthode</a:t>
                      </a:r>
                      <a:r>
                        <a:rPr lang="en-GB" sz="1600" baseline="0" dirty="0">
                          <a:solidFill>
                            <a:srgbClr val="92D050"/>
                          </a:solidFill>
                          <a:effectLst/>
                        </a:rPr>
                        <a:t> fait </a:t>
                      </a:r>
                      <a:r>
                        <a:rPr lang="en-GB" sz="1600" baseline="0" dirty="0" err="1">
                          <a:solidFill>
                            <a:srgbClr val="92D050"/>
                          </a:solidFill>
                          <a:effectLst/>
                        </a:rPr>
                        <a:t>naître</a:t>
                      </a:r>
                      <a:r>
                        <a:rPr lang="en-GB" sz="1600" baseline="0" dirty="0">
                          <a:solidFill>
                            <a:srgbClr val="92D050"/>
                          </a:solidFill>
                          <a:effectLst/>
                        </a:rPr>
                        <a:t> des </a:t>
                      </a:r>
                      <a:r>
                        <a:rPr lang="en-GB" sz="1600" baseline="0" dirty="0" err="1">
                          <a:solidFill>
                            <a:srgbClr val="92D050"/>
                          </a:solidFill>
                          <a:effectLst/>
                        </a:rPr>
                        <a:t>êtres</a:t>
                      </a:r>
                      <a:r>
                        <a:rPr lang="en-GB" sz="1600" baseline="0" dirty="0">
                          <a:solidFill>
                            <a:srgbClr val="92D050"/>
                          </a:solidFill>
                          <a:effectLst/>
                        </a:rPr>
                        <a:t> </a:t>
                      </a:r>
                      <a:r>
                        <a:rPr lang="en-GB" sz="1600" baseline="0" dirty="0" err="1">
                          <a:solidFill>
                            <a:srgbClr val="92D050"/>
                          </a:solidFill>
                          <a:effectLst/>
                        </a:rPr>
                        <a:t>humains</a:t>
                      </a:r>
                      <a:r>
                        <a:rPr lang="en-GB" sz="1600" baseline="0" dirty="0">
                          <a:solidFill>
                            <a:srgbClr val="92D050"/>
                          </a:solidFill>
                          <a:effectLst/>
                        </a:rPr>
                        <a:t>?</a:t>
                      </a:r>
                    </a:p>
                    <a:p>
                      <a:pPr>
                        <a:lnSpc>
                          <a:spcPct val="115000"/>
                        </a:lnSpc>
                        <a:spcAft>
                          <a:spcPts val="0"/>
                        </a:spcAft>
                      </a:pPr>
                      <a:endParaRPr lang="en-GB" sz="1600" baseline="0" dirty="0">
                        <a:solidFill>
                          <a:srgbClr val="92D050"/>
                        </a:solidFill>
                        <a:effectLst/>
                      </a:endParaRPr>
                    </a:p>
                    <a:p>
                      <a:pPr>
                        <a:lnSpc>
                          <a:spcPct val="115000"/>
                        </a:lnSpc>
                        <a:spcAft>
                          <a:spcPts val="0"/>
                        </a:spcAft>
                      </a:pPr>
                      <a:endParaRPr lang="en-GB" sz="1600" baseline="0" dirty="0">
                        <a:solidFill>
                          <a:srgbClr val="92D050"/>
                        </a:solidFill>
                        <a:effectLst/>
                      </a:endParaRPr>
                    </a:p>
                    <a:p>
                      <a:pPr>
                        <a:lnSpc>
                          <a:spcPct val="115000"/>
                        </a:lnSpc>
                        <a:spcAft>
                          <a:spcPts val="0"/>
                        </a:spcAft>
                      </a:pPr>
                      <a:endParaRPr lang="en-GB" sz="1600" baseline="0" dirty="0">
                        <a:solidFill>
                          <a:srgbClr val="92D050"/>
                        </a:solidFill>
                        <a:effectLst/>
                      </a:endParaRPr>
                    </a:p>
                    <a:p>
                      <a:pPr>
                        <a:lnSpc>
                          <a:spcPct val="115000"/>
                        </a:lnSpc>
                        <a:spcAft>
                          <a:spcPts val="0"/>
                        </a:spcAft>
                      </a:pPr>
                      <a:endParaRPr lang="en-GB" sz="1600" baseline="0" dirty="0">
                        <a:solidFill>
                          <a:srgbClr val="92D050"/>
                        </a:solidFill>
                        <a:effectLst/>
                      </a:endParaRPr>
                    </a:p>
                    <a:p>
                      <a:pPr>
                        <a:lnSpc>
                          <a:spcPct val="115000"/>
                        </a:lnSpc>
                        <a:spcAft>
                          <a:spcPts val="0"/>
                        </a:spcAft>
                      </a:pPr>
                      <a:endParaRPr lang="en-GB" sz="1600" dirty="0">
                        <a:solidFill>
                          <a:srgbClr val="92D050"/>
                        </a:solidFill>
                        <a:effectLst/>
                      </a:endParaRPr>
                    </a:p>
                  </a:txBody>
                  <a:tcPr marL="68580" marR="68580" marT="0" marB="0"/>
                </a:tc>
                <a:tc>
                  <a:txBody>
                    <a:bodyPr/>
                    <a:lstStyle/>
                    <a:p>
                      <a:pPr>
                        <a:lnSpc>
                          <a:spcPct val="115000"/>
                        </a:lnSpc>
                        <a:spcAft>
                          <a:spcPts val="0"/>
                        </a:spcAft>
                      </a:pPr>
                      <a:r>
                        <a:rPr lang="fr-BE" sz="1600" dirty="0">
                          <a:solidFill>
                            <a:srgbClr val="92D050"/>
                          </a:solidFill>
                          <a:effectLst/>
                        </a:rPr>
                        <a:t>Est-ce que le sages-femmes enfantent elles-mêmes?</a:t>
                      </a:r>
                      <a:endParaRPr lang="en-GB" sz="1600" dirty="0">
                        <a:effectLst/>
                      </a:endParaRPr>
                    </a:p>
                    <a:p>
                      <a:pPr>
                        <a:lnSpc>
                          <a:spcPct val="115000"/>
                        </a:lnSpc>
                        <a:spcAft>
                          <a:spcPts val="0"/>
                        </a:spcAft>
                      </a:pPr>
                      <a:endParaRPr lang="fr-BE" sz="1800" dirty="0">
                        <a:effectLst/>
                      </a:endParaRPr>
                    </a:p>
                    <a:p>
                      <a:pPr>
                        <a:lnSpc>
                          <a:spcPct val="115000"/>
                        </a:lnSpc>
                        <a:spcAft>
                          <a:spcPts val="0"/>
                        </a:spcAft>
                      </a:pPr>
                      <a:r>
                        <a:rPr lang="fr-BE" sz="1800" dirty="0">
                          <a:effectLst/>
                        </a:rPr>
                        <a:t> </a:t>
                      </a:r>
                    </a:p>
                    <a:p>
                      <a:pPr>
                        <a:lnSpc>
                          <a:spcPct val="115000"/>
                        </a:lnSpc>
                        <a:spcAft>
                          <a:spcPts val="0"/>
                        </a:spcAft>
                      </a:pPr>
                      <a:endParaRPr lang="fr-BE" sz="1800" dirty="0">
                        <a:solidFill>
                          <a:srgbClr val="92D050"/>
                        </a:solidFill>
                        <a:effectLst/>
                      </a:endParaRPr>
                    </a:p>
                    <a:p>
                      <a:pPr>
                        <a:lnSpc>
                          <a:spcPct val="115000"/>
                        </a:lnSpc>
                        <a:spcAft>
                          <a:spcPts val="0"/>
                        </a:spcAft>
                      </a:pPr>
                      <a:r>
                        <a:rPr lang="fr-BE" sz="1800" dirty="0">
                          <a:solidFill>
                            <a:srgbClr val="92D050"/>
                          </a:solidFill>
                          <a:effectLst/>
                        </a:rPr>
                        <a:t>Quel est donc le rôle des sages-femmes?</a:t>
                      </a:r>
                      <a:endParaRPr lang="en-GB" sz="1800" dirty="0">
                        <a:effectLst/>
                      </a:endParaRPr>
                    </a:p>
                    <a:p>
                      <a:pPr>
                        <a:lnSpc>
                          <a:spcPct val="115000"/>
                        </a:lnSpc>
                        <a:spcAft>
                          <a:spcPts val="0"/>
                        </a:spcAft>
                      </a:pPr>
                      <a:endParaRPr lang="fr-BE" sz="1800" dirty="0">
                        <a:effectLst/>
                      </a:endParaRPr>
                    </a:p>
                    <a:p>
                      <a:pPr>
                        <a:lnSpc>
                          <a:spcPct val="115000"/>
                        </a:lnSpc>
                        <a:spcAft>
                          <a:spcPts val="0"/>
                        </a:spcAft>
                      </a:pPr>
                      <a:r>
                        <a:rPr lang="fr-BE" sz="1800" dirty="0">
                          <a:effectLst/>
                        </a:rPr>
                        <a:t> </a:t>
                      </a:r>
                      <a:endParaRPr lang="en-GB" sz="1800" dirty="0">
                        <a:effectLst/>
                      </a:endParaRPr>
                    </a:p>
                    <a:p>
                      <a:pPr>
                        <a:lnSpc>
                          <a:spcPct val="115000"/>
                        </a:lnSpc>
                        <a:spcAft>
                          <a:spcPts val="0"/>
                        </a:spcAft>
                      </a:pPr>
                      <a:r>
                        <a:rPr lang="fr-BE" sz="1800" dirty="0">
                          <a:effectLst/>
                        </a:rPr>
                        <a:t> </a:t>
                      </a:r>
                      <a:endParaRPr lang="en-GB" sz="1800" dirty="0">
                        <a:effectLst/>
                      </a:endParaRPr>
                    </a:p>
                    <a:p>
                      <a:pPr>
                        <a:lnSpc>
                          <a:spcPct val="115000"/>
                        </a:lnSpc>
                        <a:spcAft>
                          <a:spcPts val="0"/>
                        </a:spcAft>
                      </a:pPr>
                      <a:endParaRPr lang="fr-BE" sz="1800" dirty="0">
                        <a:effectLst/>
                        <a:sym typeface="Wingdings"/>
                      </a:endParaRPr>
                    </a:p>
                    <a:p>
                      <a:pPr>
                        <a:lnSpc>
                          <a:spcPct val="115000"/>
                        </a:lnSpc>
                        <a:spcAft>
                          <a:spcPts val="0"/>
                        </a:spcAft>
                      </a:pPr>
                      <a:r>
                        <a:rPr lang="fr-BE" sz="1800" dirty="0">
                          <a:effectLst/>
                          <a:sym typeface="Wingdings"/>
                        </a:rPr>
                        <a:t></a:t>
                      </a:r>
                      <a:r>
                        <a:rPr lang="fr-BE" sz="1800" dirty="0">
                          <a:effectLst/>
                        </a:rPr>
                        <a:t> Fait naître des </a:t>
                      </a:r>
                      <a:r>
                        <a:rPr lang="de-LU" sz="1800" dirty="0" err="1">
                          <a:effectLst/>
                        </a:rPr>
                        <a:t>êtres</a:t>
                      </a:r>
                      <a:r>
                        <a:rPr lang="de-LU" sz="1800" dirty="0">
                          <a:effectLst/>
                        </a:rPr>
                        <a:t> </a:t>
                      </a:r>
                      <a:r>
                        <a:rPr lang="de-LU" sz="1800" dirty="0" err="1">
                          <a:effectLst/>
                        </a:rPr>
                        <a:t>humains</a:t>
                      </a:r>
                      <a:endParaRPr lang="en-GB" sz="1800" dirty="0">
                        <a:effectLst/>
                      </a:endParaRPr>
                    </a:p>
                    <a:p>
                      <a:pPr>
                        <a:lnSpc>
                          <a:spcPct val="115000"/>
                        </a:lnSpc>
                        <a:spcAft>
                          <a:spcPts val="0"/>
                        </a:spcAft>
                      </a:pPr>
                      <a:r>
                        <a:rPr lang="fr-BE" sz="1800" dirty="0">
                          <a:effectLst/>
                        </a:rPr>
                        <a:t> </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251520" y="358498"/>
            <a:ext cx="856895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gn="ctr" fontAlgn="base">
              <a:spcBef>
                <a:spcPct val="0"/>
              </a:spcBef>
              <a:spcAft>
                <a:spcPct val="0"/>
              </a:spcAft>
            </a:pPr>
            <a:r>
              <a:rPr lang="de-LU" sz="2400" dirty="0"/>
              <a:t>La </a:t>
            </a:r>
            <a:r>
              <a:rPr lang="de-LU" sz="2400" dirty="0" err="1"/>
              <a:t>méthode</a:t>
            </a:r>
            <a:r>
              <a:rPr lang="de-LU" sz="2400" dirty="0"/>
              <a:t> </a:t>
            </a:r>
            <a:r>
              <a:rPr lang="de-LU" sz="2400" dirty="0" err="1"/>
              <a:t>Socratique</a:t>
            </a:r>
            <a:endParaRPr kumimoji="0" lang="fr-BE"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tabLst/>
            </a:pPr>
            <a:r>
              <a:rPr kumimoji="0" lang="fr-BE"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Pourquoi Socrate compare-t-il sa méthode d’interrogation  à la maïeutique ? </a:t>
            </a:r>
            <a:endParaRPr kumimoji="0" lang="en-GB" b="0" i="0" u="none" strike="noStrike" cap="none" normalizeH="0" baseline="0" dirty="0">
              <a:ln>
                <a:noFill/>
              </a:ln>
              <a:solidFill>
                <a:schemeClr val="tx1"/>
              </a:solidFill>
              <a:effectLst/>
              <a:latin typeface="Arial" pitchFamily="34" charset="0"/>
              <a:cs typeface="Arial" pitchFamily="34" charset="0"/>
            </a:endParaRPr>
          </a:p>
        </p:txBody>
      </p:sp>
      <p:sp>
        <p:nvSpPr>
          <p:cNvPr id="2" name="TextBox 1">
            <a:extLst>
              <a:ext uri="{FF2B5EF4-FFF2-40B4-BE49-F238E27FC236}">
                <a16:creationId xmlns:a16="http://schemas.microsoft.com/office/drawing/2014/main" id="{260B4630-8979-4BF9-AAB6-3003FB741FC8}"/>
              </a:ext>
            </a:extLst>
          </p:cNvPr>
          <p:cNvSpPr txBox="1"/>
          <p:nvPr/>
        </p:nvSpPr>
        <p:spPr>
          <a:xfrm>
            <a:off x="3275856" y="3068960"/>
            <a:ext cx="184731" cy="369332"/>
          </a:xfrm>
          <a:prstGeom prst="rect">
            <a:avLst/>
          </a:prstGeom>
          <a:noFill/>
        </p:spPr>
        <p:txBody>
          <a:bodyPr wrap="none" rtlCol="0">
            <a:spAutoFit/>
          </a:bodyPr>
          <a:lstStyle/>
          <a:p>
            <a:endParaRPr lang="lb-LU" dirty="0"/>
          </a:p>
        </p:txBody>
      </p:sp>
      <p:sp>
        <p:nvSpPr>
          <p:cNvPr id="3" name="TextBox 2">
            <a:extLst>
              <a:ext uri="{FF2B5EF4-FFF2-40B4-BE49-F238E27FC236}">
                <a16:creationId xmlns:a16="http://schemas.microsoft.com/office/drawing/2014/main" id="{13B23EB1-73E1-4F97-AC2B-3AE5C0142D27}"/>
              </a:ext>
            </a:extLst>
          </p:cNvPr>
          <p:cNvSpPr txBox="1"/>
          <p:nvPr/>
        </p:nvSpPr>
        <p:spPr>
          <a:xfrm>
            <a:off x="539552" y="2060848"/>
            <a:ext cx="396044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fr-BE" dirty="0"/>
              <a:t>Socrate n’engendre pas la connaissance lui-même</a:t>
            </a:r>
          </a:p>
        </p:txBody>
      </p:sp>
      <p:sp>
        <p:nvSpPr>
          <p:cNvPr id="6" name="TextBox 5">
            <a:extLst>
              <a:ext uri="{FF2B5EF4-FFF2-40B4-BE49-F238E27FC236}">
                <a16:creationId xmlns:a16="http://schemas.microsoft.com/office/drawing/2014/main" id="{477E7D94-10F9-47E5-9CDE-23B9DF8F9714}"/>
              </a:ext>
            </a:extLst>
          </p:cNvPr>
          <p:cNvSpPr txBox="1"/>
          <p:nvPr/>
        </p:nvSpPr>
        <p:spPr>
          <a:xfrm>
            <a:off x="539552" y="3284984"/>
            <a:ext cx="3960440" cy="7107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nSpc>
                <a:spcPct val="115000"/>
              </a:lnSpc>
              <a:spcAft>
                <a:spcPts val="0"/>
              </a:spcAft>
            </a:pPr>
            <a:r>
              <a:rPr lang="fr-BE" dirty="0"/>
              <a:t>Socrate aide les gens à exprimer des connaissances par leurs propres forces</a:t>
            </a:r>
          </a:p>
        </p:txBody>
      </p:sp>
      <p:sp>
        <p:nvSpPr>
          <p:cNvPr id="7" name="TextBox 6">
            <a:extLst>
              <a:ext uri="{FF2B5EF4-FFF2-40B4-BE49-F238E27FC236}">
                <a16:creationId xmlns:a16="http://schemas.microsoft.com/office/drawing/2014/main" id="{A3DD36FC-8C72-46AE-8854-1E4E5D721A36}"/>
              </a:ext>
            </a:extLst>
          </p:cNvPr>
          <p:cNvSpPr txBox="1"/>
          <p:nvPr/>
        </p:nvSpPr>
        <p:spPr>
          <a:xfrm>
            <a:off x="539552" y="4806525"/>
            <a:ext cx="3960440" cy="7107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nSpc>
                <a:spcPct val="115000"/>
              </a:lnSpc>
              <a:spcAft>
                <a:spcPts val="0"/>
              </a:spcAft>
            </a:pPr>
            <a:r>
              <a:rPr lang="fr-BE" dirty="0">
                <a:sym typeface="Wingdings"/>
              </a:rPr>
              <a:t></a:t>
            </a:r>
            <a:r>
              <a:rPr lang="fr-BE" dirty="0"/>
              <a:t> Fait naître des idées et des connaissances</a:t>
            </a:r>
            <a:endParaRPr lang="en-GB" dirty="0"/>
          </a:p>
        </p:txBody>
      </p:sp>
      <p:sp>
        <p:nvSpPr>
          <p:cNvPr id="8" name="TextBox 7">
            <a:extLst>
              <a:ext uri="{FF2B5EF4-FFF2-40B4-BE49-F238E27FC236}">
                <a16:creationId xmlns:a16="http://schemas.microsoft.com/office/drawing/2014/main" id="{DD48AD0A-99C8-43DB-8E90-F764A222D984}"/>
              </a:ext>
            </a:extLst>
          </p:cNvPr>
          <p:cNvSpPr txBox="1"/>
          <p:nvPr/>
        </p:nvSpPr>
        <p:spPr>
          <a:xfrm>
            <a:off x="4644008" y="2351825"/>
            <a:ext cx="3960440" cy="7107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nSpc>
                <a:spcPct val="115000"/>
              </a:lnSpc>
              <a:spcAft>
                <a:spcPts val="0"/>
              </a:spcAft>
            </a:pPr>
            <a:r>
              <a:rPr lang="fr-BE" dirty="0"/>
              <a:t>Les sages-femmes n’accouchent pas elles-mêmes</a:t>
            </a:r>
            <a:endParaRPr lang="en-GB" dirty="0"/>
          </a:p>
        </p:txBody>
      </p:sp>
      <p:sp>
        <p:nvSpPr>
          <p:cNvPr id="9" name="TextBox 8">
            <a:extLst>
              <a:ext uri="{FF2B5EF4-FFF2-40B4-BE49-F238E27FC236}">
                <a16:creationId xmlns:a16="http://schemas.microsoft.com/office/drawing/2014/main" id="{82DA3D23-0B56-4FA2-9616-4BC95B50B465}"/>
              </a:ext>
            </a:extLst>
          </p:cNvPr>
          <p:cNvSpPr txBox="1"/>
          <p:nvPr/>
        </p:nvSpPr>
        <p:spPr>
          <a:xfrm>
            <a:off x="4644008" y="3640337"/>
            <a:ext cx="3960440" cy="7107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nSpc>
                <a:spcPct val="115000"/>
              </a:lnSpc>
              <a:spcAft>
                <a:spcPts val="0"/>
              </a:spcAft>
            </a:pPr>
            <a:r>
              <a:rPr lang="fr-BE" dirty="0"/>
              <a:t>Les sages-femmes aident à donner naissance</a:t>
            </a:r>
            <a:endParaRPr lang="en-GB" dirty="0"/>
          </a:p>
        </p:txBody>
      </p:sp>
    </p:spTree>
    <p:extLst>
      <p:ext uri="{BB962C8B-B14F-4D97-AF65-F5344CB8AC3E}">
        <p14:creationId xmlns:p14="http://schemas.microsoft.com/office/powerpoint/2010/main" val="579524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60648"/>
            <a:ext cx="7488832" cy="6425383"/>
          </a:xfrm>
        </p:spPr>
      </p:pic>
      <p:sp>
        <p:nvSpPr>
          <p:cNvPr id="7" name="TextBox 6"/>
          <p:cNvSpPr txBox="1"/>
          <p:nvPr/>
        </p:nvSpPr>
        <p:spPr>
          <a:xfrm>
            <a:off x="3347864" y="5949280"/>
            <a:ext cx="1080120" cy="369332"/>
          </a:xfrm>
          <a:prstGeom prst="rect">
            <a:avLst/>
          </a:prstGeom>
          <a:noFill/>
        </p:spPr>
        <p:txBody>
          <a:bodyPr wrap="square" rtlCol="0">
            <a:spAutoFit/>
          </a:bodyPr>
          <a:lstStyle/>
          <a:p>
            <a:r>
              <a:rPr lang="de-LU" dirty="0" err="1"/>
              <a:t>Question</a:t>
            </a:r>
            <a:endParaRPr lang="en-GB" dirty="0"/>
          </a:p>
        </p:txBody>
      </p:sp>
      <p:sp>
        <p:nvSpPr>
          <p:cNvPr id="8" name="TextBox 7"/>
          <p:cNvSpPr txBox="1"/>
          <p:nvPr/>
        </p:nvSpPr>
        <p:spPr>
          <a:xfrm>
            <a:off x="3347864" y="4942909"/>
            <a:ext cx="1368152" cy="646331"/>
          </a:xfrm>
          <a:prstGeom prst="rect">
            <a:avLst/>
          </a:prstGeom>
          <a:noFill/>
        </p:spPr>
        <p:txBody>
          <a:bodyPr wrap="square" rtlCol="0">
            <a:spAutoFit/>
          </a:bodyPr>
          <a:lstStyle/>
          <a:p>
            <a:r>
              <a:rPr lang="de-LU" dirty="0" err="1"/>
              <a:t>Savoir</a:t>
            </a:r>
            <a:r>
              <a:rPr lang="de-LU" dirty="0"/>
              <a:t> </a:t>
            </a:r>
            <a:r>
              <a:rPr lang="de-LU" dirty="0" err="1"/>
              <a:t>apparent</a:t>
            </a:r>
            <a:endParaRPr lang="en-GB" dirty="0"/>
          </a:p>
        </p:txBody>
      </p:sp>
      <p:sp>
        <p:nvSpPr>
          <p:cNvPr id="9" name="TextBox 8"/>
          <p:cNvSpPr txBox="1"/>
          <p:nvPr/>
        </p:nvSpPr>
        <p:spPr>
          <a:xfrm>
            <a:off x="3292833" y="3645024"/>
            <a:ext cx="1435985" cy="646331"/>
          </a:xfrm>
          <a:prstGeom prst="rect">
            <a:avLst/>
          </a:prstGeom>
          <a:noFill/>
        </p:spPr>
        <p:txBody>
          <a:bodyPr wrap="square" rtlCol="0">
            <a:spAutoFit/>
          </a:bodyPr>
          <a:lstStyle/>
          <a:p>
            <a:r>
              <a:rPr lang="de-LU" dirty="0" err="1"/>
              <a:t>Enquête</a:t>
            </a:r>
            <a:r>
              <a:rPr lang="de-LU" dirty="0"/>
              <a:t> et </a:t>
            </a:r>
            <a:r>
              <a:rPr lang="de-LU" dirty="0" err="1"/>
              <a:t>réfutation</a:t>
            </a:r>
            <a:endParaRPr lang="en-GB" dirty="0"/>
          </a:p>
        </p:txBody>
      </p:sp>
      <p:sp>
        <p:nvSpPr>
          <p:cNvPr id="10" name="TextBox 9"/>
          <p:cNvSpPr txBox="1"/>
          <p:nvPr/>
        </p:nvSpPr>
        <p:spPr>
          <a:xfrm>
            <a:off x="3126738" y="2674540"/>
            <a:ext cx="1805302" cy="646331"/>
          </a:xfrm>
          <a:prstGeom prst="rect">
            <a:avLst/>
          </a:prstGeom>
          <a:noFill/>
        </p:spPr>
        <p:txBody>
          <a:bodyPr wrap="none" rtlCol="0">
            <a:spAutoFit/>
          </a:bodyPr>
          <a:lstStyle/>
          <a:p>
            <a:r>
              <a:rPr lang="de-LU" dirty="0" err="1"/>
              <a:t>Connaissance</a:t>
            </a:r>
            <a:r>
              <a:rPr lang="de-LU" dirty="0"/>
              <a:t> de </a:t>
            </a:r>
          </a:p>
          <a:p>
            <a:r>
              <a:rPr lang="de-LU" dirty="0" err="1"/>
              <a:t>l‘ignorance</a:t>
            </a:r>
            <a:endParaRPr lang="en-GB" dirty="0"/>
          </a:p>
        </p:txBody>
      </p:sp>
      <p:sp>
        <p:nvSpPr>
          <p:cNvPr id="11" name="TextBox 10"/>
          <p:cNvSpPr txBox="1"/>
          <p:nvPr/>
        </p:nvSpPr>
        <p:spPr>
          <a:xfrm>
            <a:off x="3299408" y="1772816"/>
            <a:ext cx="1272592" cy="646331"/>
          </a:xfrm>
          <a:prstGeom prst="rect">
            <a:avLst/>
          </a:prstGeom>
          <a:noFill/>
        </p:spPr>
        <p:txBody>
          <a:bodyPr wrap="none" rtlCol="0">
            <a:spAutoFit/>
          </a:bodyPr>
          <a:lstStyle/>
          <a:p>
            <a:r>
              <a:rPr lang="de-LU" dirty="0" err="1"/>
              <a:t>Quête</a:t>
            </a:r>
            <a:r>
              <a:rPr lang="de-LU" dirty="0"/>
              <a:t> de la</a:t>
            </a:r>
          </a:p>
          <a:p>
            <a:r>
              <a:rPr lang="de-LU" dirty="0" err="1"/>
              <a:t>vérité</a:t>
            </a:r>
            <a:endParaRPr lang="en-GB" dirty="0"/>
          </a:p>
        </p:txBody>
      </p:sp>
      <p:sp>
        <p:nvSpPr>
          <p:cNvPr id="12" name="TextBox 11"/>
          <p:cNvSpPr txBox="1"/>
          <p:nvPr/>
        </p:nvSpPr>
        <p:spPr>
          <a:xfrm>
            <a:off x="3414621" y="332656"/>
            <a:ext cx="946606" cy="369332"/>
          </a:xfrm>
          <a:prstGeom prst="rect">
            <a:avLst/>
          </a:prstGeom>
          <a:noFill/>
        </p:spPr>
        <p:txBody>
          <a:bodyPr wrap="none" rtlCol="0">
            <a:spAutoFit/>
          </a:bodyPr>
          <a:lstStyle/>
          <a:p>
            <a:r>
              <a:rPr lang="de-LU" dirty="0" err="1"/>
              <a:t>Véracité</a:t>
            </a:r>
            <a:endParaRPr lang="en-GB" dirty="0"/>
          </a:p>
        </p:txBody>
      </p:sp>
    </p:spTree>
    <p:extLst>
      <p:ext uri="{BB962C8B-B14F-4D97-AF65-F5344CB8AC3E}">
        <p14:creationId xmlns:p14="http://schemas.microsoft.com/office/powerpoint/2010/main" val="33432418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LU" dirty="0" err="1"/>
              <a:t>Conclusion</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de-LU" b="1" u="sng" dirty="0">
                <a:solidFill>
                  <a:srgbClr val="FFFF00"/>
                </a:solidFill>
              </a:rPr>
              <a:t>A </a:t>
            </a:r>
            <a:r>
              <a:rPr lang="de-LU" b="1" u="sng" dirty="0" err="1">
                <a:solidFill>
                  <a:srgbClr val="FFFF00"/>
                </a:solidFill>
              </a:rPr>
              <a:t>quoi</a:t>
            </a:r>
            <a:r>
              <a:rPr lang="de-LU" b="1" u="sng" dirty="0">
                <a:solidFill>
                  <a:srgbClr val="FFFF00"/>
                </a:solidFill>
              </a:rPr>
              <a:t> </a:t>
            </a:r>
            <a:r>
              <a:rPr lang="de-LU" b="1" u="sng" dirty="0" err="1">
                <a:solidFill>
                  <a:srgbClr val="FFFF00"/>
                </a:solidFill>
              </a:rPr>
              <a:t>sert</a:t>
            </a:r>
            <a:r>
              <a:rPr lang="de-LU" b="1" u="sng" dirty="0">
                <a:solidFill>
                  <a:srgbClr val="FFFF00"/>
                </a:solidFill>
              </a:rPr>
              <a:t> </a:t>
            </a:r>
            <a:r>
              <a:rPr lang="de-LU" b="1" u="sng" dirty="0" err="1">
                <a:solidFill>
                  <a:srgbClr val="FFFF00"/>
                </a:solidFill>
              </a:rPr>
              <a:t>donc</a:t>
            </a:r>
            <a:r>
              <a:rPr lang="de-LU" b="1" u="sng" dirty="0">
                <a:solidFill>
                  <a:srgbClr val="FFFF00"/>
                </a:solidFill>
              </a:rPr>
              <a:t> la </a:t>
            </a:r>
            <a:r>
              <a:rPr lang="de-LU" b="1" u="sng" dirty="0" err="1">
                <a:solidFill>
                  <a:srgbClr val="FFFF00"/>
                </a:solidFill>
              </a:rPr>
              <a:t>méthode</a:t>
            </a:r>
            <a:r>
              <a:rPr lang="de-LU" b="1" u="sng" dirty="0">
                <a:solidFill>
                  <a:srgbClr val="FFFF00"/>
                </a:solidFill>
              </a:rPr>
              <a:t> </a:t>
            </a:r>
            <a:r>
              <a:rPr lang="de-LU" b="1" u="sng" dirty="0" err="1">
                <a:solidFill>
                  <a:srgbClr val="FFFF00"/>
                </a:solidFill>
              </a:rPr>
              <a:t>socratique</a:t>
            </a:r>
            <a:r>
              <a:rPr lang="de-LU" b="1" u="sng" dirty="0">
                <a:solidFill>
                  <a:srgbClr val="FFFF00"/>
                </a:solidFill>
              </a:rPr>
              <a:t> ?</a:t>
            </a:r>
          </a:p>
          <a:p>
            <a:pPr>
              <a:buFontTx/>
              <a:buChar char="-"/>
            </a:pPr>
            <a:r>
              <a:rPr lang="de-LU" dirty="0"/>
              <a:t>Elle </a:t>
            </a:r>
            <a:r>
              <a:rPr lang="de-LU" dirty="0" err="1"/>
              <a:t>sert</a:t>
            </a:r>
            <a:r>
              <a:rPr lang="de-LU" dirty="0"/>
              <a:t> à </a:t>
            </a:r>
            <a:r>
              <a:rPr lang="de-LU" dirty="0" err="1"/>
              <a:t>discerner</a:t>
            </a:r>
            <a:r>
              <a:rPr lang="de-LU" dirty="0"/>
              <a:t> le </a:t>
            </a:r>
            <a:r>
              <a:rPr lang="de-LU" dirty="0" err="1"/>
              <a:t>faux</a:t>
            </a:r>
            <a:r>
              <a:rPr lang="de-LU" dirty="0"/>
              <a:t> du </a:t>
            </a:r>
            <a:r>
              <a:rPr lang="de-LU" dirty="0" err="1"/>
              <a:t>vrai</a:t>
            </a:r>
            <a:r>
              <a:rPr lang="de-LU" dirty="0"/>
              <a:t> </a:t>
            </a:r>
            <a:r>
              <a:rPr lang="de-LU" dirty="0" err="1"/>
              <a:t>savoir</a:t>
            </a:r>
            <a:r>
              <a:rPr lang="de-LU" dirty="0"/>
              <a:t>, </a:t>
            </a:r>
            <a:r>
              <a:rPr lang="de-LU" dirty="0" err="1"/>
              <a:t>don</a:t>
            </a:r>
            <a:r>
              <a:rPr lang="de-LU" dirty="0"/>
              <a:t> à </a:t>
            </a:r>
            <a:r>
              <a:rPr lang="de-LU" dirty="0" err="1"/>
              <a:t>dévoiler</a:t>
            </a:r>
            <a:r>
              <a:rPr lang="de-LU" dirty="0"/>
              <a:t> le </a:t>
            </a:r>
            <a:r>
              <a:rPr lang="de-LU" dirty="0" err="1"/>
              <a:t>faux</a:t>
            </a:r>
            <a:r>
              <a:rPr lang="de-LU" dirty="0"/>
              <a:t> </a:t>
            </a:r>
            <a:r>
              <a:rPr lang="de-LU" dirty="0" err="1"/>
              <a:t>savoir</a:t>
            </a:r>
            <a:r>
              <a:rPr lang="de-LU" dirty="0"/>
              <a:t> de </a:t>
            </a:r>
            <a:r>
              <a:rPr lang="de-LU" dirty="0" err="1"/>
              <a:t>l‘auditeur</a:t>
            </a:r>
            <a:endParaRPr lang="de-LU" dirty="0"/>
          </a:p>
          <a:p>
            <a:pPr>
              <a:buFontTx/>
              <a:buChar char="-"/>
            </a:pPr>
            <a:endParaRPr lang="de-LU" dirty="0"/>
          </a:p>
          <a:p>
            <a:pPr marL="0" indent="0">
              <a:buNone/>
            </a:pPr>
            <a:r>
              <a:rPr lang="de-LU" b="1" u="sng" dirty="0" err="1">
                <a:solidFill>
                  <a:srgbClr val="FFFF00"/>
                </a:solidFill>
              </a:rPr>
              <a:t>Sur</a:t>
            </a:r>
            <a:r>
              <a:rPr lang="de-LU" b="1" u="sng" dirty="0">
                <a:solidFill>
                  <a:srgbClr val="FFFF00"/>
                </a:solidFill>
              </a:rPr>
              <a:t> quelle </a:t>
            </a:r>
            <a:r>
              <a:rPr lang="de-LU" b="1" u="sng" dirty="0" err="1">
                <a:solidFill>
                  <a:srgbClr val="FFFF00"/>
                </a:solidFill>
              </a:rPr>
              <a:t>méthode</a:t>
            </a:r>
            <a:r>
              <a:rPr lang="de-LU" b="1" u="sng" dirty="0">
                <a:solidFill>
                  <a:srgbClr val="FFFF00"/>
                </a:solidFill>
              </a:rPr>
              <a:t> </a:t>
            </a:r>
            <a:r>
              <a:rPr lang="de-LU" b="1" u="sng" dirty="0" err="1">
                <a:solidFill>
                  <a:srgbClr val="FFFF00"/>
                </a:solidFill>
              </a:rPr>
              <a:t>est</a:t>
            </a:r>
            <a:r>
              <a:rPr lang="de-LU" b="1" u="sng" dirty="0">
                <a:solidFill>
                  <a:srgbClr val="FFFF00"/>
                </a:solidFill>
              </a:rPr>
              <a:t>-elle </a:t>
            </a:r>
            <a:r>
              <a:rPr lang="de-LU" b="1" u="sng" dirty="0" err="1">
                <a:solidFill>
                  <a:srgbClr val="FFFF00"/>
                </a:solidFill>
              </a:rPr>
              <a:t>basée</a:t>
            </a:r>
            <a:r>
              <a:rPr lang="de-LU" b="1" u="sng" dirty="0">
                <a:solidFill>
                  <a:srgbClr val="FFFF00"/>
                </a:solidFill>
              </a:rPr>
              <a:t> ?</a:t>
            </a:r>
          </a:p>
          <a:p>
            <a:pPr>
              <a:buFontTx/>
              <a:buChar char="-"/>
            </a:pPr>
            <a:r>
              <a:rPr lang="fr-BE" dirty="0"/>
              <a:t>Principe d’argumentation et de réfutation par questions et réponses</a:t>
            </a:r>
          </a:p>
          <a:p>
            <a:pPr>
              <a:buFontTx/>
              <a:buChar char="-"/>
            </a:pPr>
            <a:endParaRPr lang="fr-BE" dirty="0"/>
          </a:p>
          <a:p>
            <a:pPr marL="0" indent="0">
              <a:buNone/>
            </a:pPr>
            <a:r>
              <a:rPr lang="fr-BE" b="1" u="sng" dirty="0">
                <a:solidFill>
                  <a:srgbClr val="92D050"/>
                </a:solidFill>
                <a:sym typeface="Wingdings" pitchFamily="2" charset="2"/>
              </a:rPr>
              <a:t> </a:t>
            </a:r>
            <a:r>
              <a:rPr lang="fr-BE" b="1" u="sng" dirty="0">
                <a:solidFill>
                  <a:srgbClr val="92D050"/>
                </a:solidFill>
              </a:rPr>
              <a:t>L’auditeur retrouve la vérité par ses propres forces</a:t>
            </a:r>
            <a:endParaRPr lang="de-LU" b="1" u="sng" dirty="0">
              <a:solidFill>
                <a:srgbClr val="92D050"/>
              </a:solidFill>
            </a:endParaRPr>
          </a:p>
        </p:txBody>
      </p:sp>
    </p:spTree>
    <p:extLst>
      <p:ext uri="{BB962C8B-B14F-4D97-AF65-F5344CB8AC3E}">
        <p14:creationId xmlns:p14="http://schemas.microsoft.com/office/powerpoint/2010/main" val="279030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544" y="-234280"/>
            <a:ext cx="8229600" cy="1143000"/>
          </a:xfrm>
        </p:spPr>
        <p:txBody>
          <a:bodyPr/>
          <a:lstStyle/>
          <a:p>
            <a:r>
              <a:rPr lang="de-LU" dirty="0" err="1"/>
              <a:t>Socrate</a:t>
            </a:r>
            <a:r>
              <a:rPr lang="de-LU" dirty="0"/>
              <a:t> et les </a:t>
            </a:r>
            <a:r>
              <a:rPr lang="de-LU" dirty="0" err="1"/>
              <a:t>sophistes</a:t>
            </a:r>
            <a:endParaRPr lang="en-GB" dirty="0"/>
          </a:p>
        </p:txBody>
      </p:sp>
      <p:sp>
        <p:nvSpPr>
          <p:cNvPr id="8" name="Bent-Up Arrow 7"/>
          <p:cNvSpPr/>
          <p:nvPr/>
        </p:nvSpPr>
        <p:spPr>
          <a:xfrm rot="5400000">
            <a:off x="827584" y="4941168"/>
            <a:ext cx="216024" cy="216024"/>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15616" y="4941169"/>
            <a:ext cx="2376264" cy="523220"/>
          </a:xfrm>
          <a:prstGeom prst="rect">
            <a:avLst/>
          </a:prstGeom>
          <a:noFill/>
        </p:spPr>
        <p:txBody>
          <a:bodyPr wrap="square" rtlCol="0">
            <a:spAutoFit/>
          </a:bodyPr>
          <a:lstStyle/>
          <a:p>
            <a:r>
              <a:rPr lang="fr-CH" sz="1400" dirty="0"/>
              <a:t>Discussion entre Socrate et Gorgias </a:t>
            </a:r>
            <a:endParaRPr lang="en-GB" sz="1400" dirty="0"/>
          </a:p>
        </p:txBody>
      </p:sp>
      <p:sp>
        <p:nvSpPr>
          <p:cNvPr id="10" name="TextBox 9"/>
          <p:cNvSpPr txBox="1"/>
          <p:nvPr/>
        </p:nvSpPr>
        <p:spPr>
          <a:xfrm>
            <a:off x="3707904" y="1052736"/>
            <a:ext cx="5184576" cy="5078313"/>
          </a:xfrm>
          <a:prstGeom prst="rect">
            <a:avLst/>
          </a:prstGeom>
          <a:noFill/>
        </p:spPr>
        <p:txBody>
          <a:bodyPr wrap="square" rtlCol="0">
            <a:spAutoFit/>
          </a:bodyPr>
          <a:lstStyle/>
          <a:p>
            <a:pPr marL="285750" indent="-285750">
              <a:buFont typeface="Arial" pitchFamily="34" charset="0"/>
              <a:buChar char="•"/>
            </a:pPr>
            <a:r>
              <a:rPr lang="fr-CH" dirty="0"/>
              <a:t>L’attitude de Socrate lui attirait beaucoup d’ennemis, parmi lesquels se trouvent les sophistes</a:t>
            </a:r>
          </a:p>
          <a:p>
            <a:pPr marL="285750" indent="-285750">
              <a:buFont typeface="Arial" pitchFamily="34" charset="0"/>
              <a:buChar char="•"/>
            </a:pPr>
            <a:endParaRPr lang="fr-CH" dirty="0"/>
          </a:p>
          <a:p>
            <a:pPr marL="285750" indent="-285750">
              <a:buFont typeface="Arial" pitchFamily="34" charset="0"/>
              <a:buChar char="•"/>
            </a:pPr>
            <a:r>
              <a:rPr lang="fr-CH" dirty="0"/>
              <a:t>Les sophistes sont des professeurs itinérants qui enseignaient contre rétribution l’art d’argumenter</a:t>
            </a:r>
          </a:p>
          <a:p>
            <a:endParaRPr lang="fr-CH" dirty="0"/>
          </a:p>
          <a:p>
            <a:pPr algn="ctr"/>
            <a:r>
              <a:rPr lang="fr-CH" b="1" i="1" u="sng" dirty="0"/>
              <a:t>Un « sophisme », est un raisonnement faux présentant une apparence de vérité</a:t>
            </a:r>
          </a:p>
          <a:p>
            <a:pPr marL="285750" indent="-285750">
              <a:buFont typeface="Arial" pitchFamily="34" charset="0"/>
              <a:buChar char="•"/>
            </a:pPr>
            <a:endParaRPr lang="fr-CH" dirty="0"/>
          </a:p>
          <a:p>
            <a:pPr marL="285750" indent="-285750">
              <a:buFont typeface="Arial" pitchFamily="34" charset="0"/>
              <a:buChar char="•"/>
            </a:pPr>
            <a:r>
              <a:rPr lang="fr-CH" dirty="0"/>
              <a:t>Très intelligents et influents, ils se présentaient comme des « marchands de savoir »</a:t>
            </a:r>
          </a:p>
          <a:p>
            <a:pPr marL="285750" indent="-285750">
              <a:buFont typeface="Arial" pitchFamily="34" charset="0"/>
              <a:buChar char="•"/>
            </a:pPr>
            <a:endParaRPr lang="fr-CH" dirty="0"/>
          </a:p>
          <a:p>
            <a:pPr marL="285750" indent="-285750">
              <a:buFont typeface="Arial" pitchFamily="34" charset="0"/>
              <a:buChar char="•"/>
            </a:pPr>
            <a:r>
              <a:rPr lang="fr-CH" dirty="0"/>
              <a:t>Les seuls buts des sophistes étaient la puissance et la persuasion</a:t>
            </a:r>
          </a:p>
          <a:p>
            <a:pPr marL="285750" indent="-285750">
              <a:buFont typeface="Arial" pitchFamily="34" charset="0"/>
              <a:buChar char="•"/>
            </a:pPr>
            <a:endParaRPr lang="fr-CH" dirty="0"/>
          </a:p>
          <a:p>
            <a:r>
              <a:rPr lang="fr-CH" dirty="0">
                <a:sym typeface="Wingdings" pitchFamily="2" charset="2"/>
              </a:rPr>
              <a:t> Les sophistes </a:t>
            </a:r>
            <a:r>
              <a:rPr lang="fr-CH" dirty="0"/>
              <a:t>se distinguent par là nettement de l’attitude de Socrate, qui recherchait la vérité</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53" y="1196752"/>
            <a:ext cx="3006151" cy="3495724"/>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69794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720080"/>
          </a:xfrm>
        </p:spPr>
        <p:txBody>
          <a:bodyPr>
            <a:normAutofit fontScale="90000"/>
          </a:bodyPr>
          <a:lstStyle/>
          <a:p>
            <a:r>
              <a:rPr lang="de-LU" dirty="0"/>
              <a:t>Biographie</a:t>
            </a:r>
            <a:endParaRPr lang="en-GB" dirty="0"/>
          </a:p>
        </p:txBody>
      </p:sp>
      <p:sp>
        <p:nvSpPr>
          <p:cNvPr id="3" name="Content Placeholder 2"/>
          <p:cNvSpPr>
            <a:spLocks noGrp="1"/>
          </p:cNvSpPr>
          <p:nvPr>
            <p:ph idx="1"/>
          </p:nvPr>
        </p:nvSpPr>
        <p:spPr>
          <a:xfrm>
            <a:off x="2915816" y="764704"/>
            <a:ext cx="5832648" cy="5904656"/>
          </a:xfrm>
        </p:spPr>
        <p:txBody>
          <a:bodyPr>
            <a:noAutofit/>
          </a:bodyPr>
          <a:lstStyle/>
          <a:p>
            <a:r>
              <a:rPr lang="fr-CH" sz="1400" b="1" u="sng" dirty="0"/>
              <a:t>Socrate est né à Athènes en 470 av. J.-C.</a:t>
            </a:r>
            <a:endParaRPr lang="en-GB" sz="1400" dirty="0"/>
          </a:p>
          <a:p>
            <a:endParaRPr lang="en-GB" sz="1400" dirty="0"/>
          </a:p>
          <a:p>
            <a:pPr lvl="0"/>
            <a:r>
              <a:rPr lang="fr-CH" sz="1400" dirty="0"/>
              <a:t>Premier philosophe de la philosophie classique et maître de Platon</a:t>
            </a:r>
            <a:endParaRPr lang="en-GB" sz="1400" dirty="0"/>
          </a:p>
          <a:p>
            <a:endParaRPr lang="en-GB" sz="1400" dirty="0"/>
          </a:p>
          <a:p>
            <a:r>
              <a:rPr lang="fr-CH" sz="2000" dirty="0">
                <a:solidFill>
                  <a:srgbClr val="92D050"/>
                </a:solidFill>
              </a:rPr>
              <a:t>Si le présocratique </a:t>
            </a:r>
            <a:r>
              <a:rPr lang="fr-CH" sz="2000" b="1" dirty="0">
                <a:solidFill>
                  <a:srgbClr val="92D050"/>
                </a:solidFill>
              </a:rPr>
              <a:t>Thales de Milet</a:t>
            </a:r>
            <a:r>
              <a:rPr lang="fr-CH" sz="2000" dirty="0">
                <a:solidFill>
                  <a:srgbClr val="92D050"/>
                </a:solidFill>
              </a:rPr>
              <a:t> est considéré comme le premier philosophe,</a:t>
            </a:r>
            <a:endParaRPr lang="en-GB" sz="2000" dirty="0">
              <a:solidFill>
                <a:srgbClr val="92D050"/>
              </a:solidFill>
            </a:endParaRPr>
          </a:p>
          <a:p>
            <a:r>
              <a:rPr lang="fr-CH" sz="2000" dirty="0">
                <a:solidFill>
                  <a:srgbClr val="92D050"/>
                </a:solidFill>
              </a:rPr>
              <a:t>Socrate est considéré comme </a:t>
            </a:r>
            <a:r>
              <a:rPr lang="fr-CH" sz="2000" b="1" dirty="0">
                <a:solidFill>
                  <a:srgbClr val="92D050"/>
                </a:solidFill>
              </a:rPr>
              <a:t>le père de la philosophie occidentale</a:t>
            </a:r>
            <a:r>
              <a:rPr lang="fr-CH" sz="2000" dirty="0">
                <a:solidFill>
                  <a:srgbClr val="92D050"/>
                </a:solidFill>
              </a:rPr>
              <a:t>.</a:t>
            </a:r>
            <a:endParaRPr lang="en-GB" sz="2000" dirty="0">
              <a:solidFill>
                <a:srgbClr val="92D050"/>
              </a:solidFill>
            </a:endParaRPr>
          </a:p>
          <a:p>
            <a:endParaRPr lang="en-GB" sz="2000" dirty="0">
              <a:solidFill>
                <a:srgbClr val="92D050"/>
              </a:solidFill>
            </a:endParaRPr>
          </a:p>
          <a:p>
            <a:r>
              <a:rPr lang="fr-CH" sz="2000" dirty="0">
                <a:solidFill>
                  <a:srgbClr val="92D050"/>
                </a:solidFill>
              </a:rPr>
              <a:t>Socrate consacrait ses études philosophiques </a:t>
            </a:r>
            <a:r>
              <a:rPr lang="fr-CH" sz="2000" b="1" dirty="0">
                <a:solidFill>
                  <a:srgbClr val="92D050"/>
                </a:solidFill>
              </a:rPr>
              <a:t>aux affaires humaines</a:t>
            </a:r>
            <a:endParaRPr lang="en-GB" sz="2000" dirty="0">
              <a:solidFill>
                <a:srgbClr val="92D050"/>
              </a:solidFill>
            </a:endParaRPr>
          </a:p>
          <a:p>
            <a:r>
              <a:rPr lang="fr-CH" sz="2000" dirty="0">
                <a:solidFill>
                  <a:srgbClr val="92D050"/>
                </a:solidFill>
              </a:rPr>
              <a:t>et non plus à </a:t>
            </a:r>
            <a:r>
              <a:rPr lang="fr-CH" sz="2000" b="1" dirty="0">
                <a:solidFill>
                  <a:srgbClr val="92D050"/>
                </a:solidFill>
              </a:rPr>
              <a:t>l'étude de la nature</a:t>
            </a:r>
            <a:endParaRPr lang="en-GB" sz="2000" dirty="0">
              <a:solidFill>
                <a:srgbClr val="92D050"/>
              </a:solidFill>
            </a:endParaRPr>
          </a:p>
          <a:p>
            <a:endParaRPr lang="en-GB" sz="1400" dirty="0"/>
          </a:p>
          <a:p>
            <a:pPr lvl="0"/>
            <a:r>
              <a:rPr lang="fr-CH" sz="1400" dirty="0"/>
              <a:t>Ainsi, sa philosophie marque la transition d‘une philosophie de la nature vers une philosophie éthique et morale</a:t>
            </a:r>
            <a:endParaRPr lang="en-GB" sz="1400" dirty="0"/>
          </a:p>
          <a:p>
            <a:pPr marL="0" indent="0">
              <a:buNone/>
            </a:pPr>
            <a:r>
              <a:rPr lang="fr-CH" sz="1400" dirty="0"/>
              <a:t> </a:t>
            </a:r>
            <a:endParaRPr lang="en-GB" sz="1400" dirty="0"/>
          </a:p>
          <a:p>
            <a:pPr lvl="0"/>
            <a:r>
              <a:rPr lang="fr-CH" sz="1400" dirty="0"/>
              <a:t>Socrate a été condamné à mort pour corruption de la jeunesse et </a:t>
            </a:r>
            <a:r>
              <a:rPr lang="fr-CH" sz="1400" dirty="0" err="1"/>
              <a:t>asébie</a:t>
            </a:r>
            <a:r>
              <a:rPr lang="fr-CH" sz="1400" dirty="0"/>
              <a:t> (mauvais comportement envers les dieux) </a:t>
            </a:r>
          </a:p>
        </p:txBody>
      </p:sp>
      <p:sp>
        <p:nvSpPr>
          <p:cNvPr id="5" name="TextBox 4"/>
          <p:cNvSpPr txBox="1"/>
          <p:nvPr/>
        </p:nvSpPr>
        <p:spPr>
          <a:xfrm>
            <a:off x="611560" y="3861048"/>
            <a:ext cx="2072094" cy="923330"/>
          </a:xfrm>
          <a:prstGeom prst="rect">
            <a:avLst/>
          </a:prstGeom>
          <a:noFill/>
        </p:spPr>
        <p:txBody>
          <a:bodyPr wrap="square" rtlCol="0">
            <a:spAutoFit/>
          </a:bodyPr>
          <a:lstStyle/>
          <a:p>
            <a:r>
              <a:rPr lang="fr-CH" dirty="0"/>
              <a:t>Portrait de Socrate - </a:t>
            </a:r>
            <a:r>
              <a:rPr lang="fr-CH" dirty="0" err="1"/>
              <a:t>Oeuvre</a:t>
            </a:r>
            <a:r>
              <a:rPr lang="fr-CH" dirty="0"/>
              <a:t> romaine, Ier siècle après J.-C.</a:t>
            </a:r>
            <a:endParaRPr lang="en-GB"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6689" r="11709"/>
          <a:stretch/>
        </p:blipFill>
        <p:spPr>
          <a:xfrm>
            <a:off x="611560" y="563977"/>
            <a:ext cx="1944216" cy="2996191"/>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8371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280"/>
            <a:ext cx="8229600" cy="1143000"/>
          </a:xfrm>
        </p:spPr>
        <p:txBody>
          <a:bodyPr/>
          <a:lstStyle/>
          <a:p>
            <a:r>
              <a:rPr lang="de-LU" dirty="0" err="1"/>
              <a:t>Socrate</a:t>
            </a:r>
            <a:r>
              <a:rPr lang="de-LU" dirty="0"/>
              <a:t> et </a:t>
            </a:r>
            <a:r>
              <a:rPr lang="de-LU" dirty="0" err="1"/>
              <a:t>Gorgias</a:t>
            </a:r>
            <a:endParaRPr lang="en-GB" dirty="0"/>
          </a:p>
        </p:txBody>
      </p:sp>
      <p:graphicFrame>
        <p:nvGraphicFramePr>
          <p:cNvPr id="4" name="Table 3"/>
          <p:cNvGraphicFramePr>
            <a:graphicFrameLocks noGrp="1"/>
          </p:cNvGraphicFramePr>
          <p:nvPr/>
        </p:nvGraphicFramePr>
        <p:xfrm>
          <a:off x="395536" y="1804174"/>
          <a:ext cx="8352928" cy="812292"/>
        </p:xfrm>
        <a:graphic>
          <a:graphicData uri="http://schemas.openxmlformats.org/drawingml/2006/table">
            <a:tbl>
              <a:tblPr firstRow="1" bandRow="1">
                <a:tableStyleId>{93296810-A885-4BE3-A3E7-6D5BEEA58F35}</a:tableStyleId>
              </a:tblPr>
              <a:tblGrid>
                <a:gridCol w="136815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tblGrid>
              <a:tr h="812292">
                <a:tc>
                  <a:txBody>
                    <a:bodyPr/>
                    <a:lstStyle/>
                    <a:p>
                      <a:pPr>
                        <a:lnSpc>
                          <a:spcPct val="115000"/>
                        </a:lnSpc>
                        <a:spcAft>
                          <a:spcPts val="600"/>
                        </a:spcAft>
                      </a:pPr>
                      <a:r>
                        <a:rPr lang="fr-BE" sz="1400" dirty="0">
                          <a:effectLst/>
                        </a:rPr>
                        <a:t>1. Question</a:t>
                      </a:r>
                      <a:endParaRPr lang="en-GB" sz="1400" dirty="0">
                        <a:solidFill>
                          <a:schemeClr val="tx1"/>
                        </a:solidFill>
                        <a:effectLst/>
                        <a:latin typeface="Calibri"/>
                        <a:ea typeface="Calibri"/>
                        <a:cs typeface="Times New Roman"/>
                      </a:endParaRPr>
                    </a:p>
                  </a:txBody>
                  <a:tcPr marL="68580" marR="68580" marT="0" marB="0">
                    <a:solidFill>
                      <a:schemeClr val="bg1">
                        <a:lumMod val="50000"/>
                      </a:schemeClr>
                    </a:solidFill>
                  </a:tcPr>
                </a:tc>
                <a:tc>
                  <a:txBody>
                    <a:bodyPr/>
                    <a:lstStyle/>
                    <a:p>
                      <a:pPr algn="just">
                        <a:lnSpc>
                          <a:spcPct val="115000"/>
                        </a:lnSpc>
                        <a:spcAft>
                          <a:spcPts val="600"/>
                        </a:spcAft>
                      </a:pPr>
                      <a:r>
                        <a:rPr lang="fr-BE" sz="1400" dirty="0">
                          <a:effectLst/>
                        </a:rPr>
                        <a:t>Gorgias, dis-nous toi-même quel est l’art dont tu es maître?</a:t>
                      </a:r>
                      <a:endParaRPr lang="en-GB" sz="1400" dirty="0">
                        <a:solidFill>
                          <a:schemeClr val="tx1"/>
                        </a:solidFill>
                        <a:effectLst/>
                        <a:latin typeface="Calibri"/>
                        <a:ea typeface="Calibri"/>
                        <a:cs typeface="Times New Roman"/>
                      </a:endParaRPr>
                    </a:p>
                    <a:p>
                      <a:pPr>
                        <a:lnSpc>
                          <a:spcPct val="115000"/>
                        </a:lnSpc>
                        <a:spcAft>
                          <a:spcPts val="0"/>
                        </a:spcAft>
                      </a:pPr>
                      <a:r>
                        <a:rPr lang="fr-BE" sz="1400" dirty="0">
                          <a:effectLst/>
                        </a:rPr>
                        <a:t>Mais la rhétorique, sur quoi porte-t-elle ?</a:t>
                      </a:r>
                      <a:endParaRPr lang="en-GB" sz="1400" dirty="0">
                        <a:solidFill>
                          <a:schemeClr val="tx1"/>
                        </a:solidFill>
                        <a:effectLst/>
                        <a:latin typeface="Calibri"/>
                        <a:ea typeface="Calibri"/>
                        <a:cs typeface="Times New Roman"/>
                      </a:endParaRPr>
                    </a:p>
                  </a:txBody>
                  <a:tcPr marL="68580" marR="68580" marT="0" marB="0">
                    <a:solidFill>
                      <a:schemeClr val="bg1">
                        <a:lumMod val="50000"/>
                      </a:schemeClr>
                    </a:solidFill>
                  </a:tcPr>
                </a:tc>
                <a:tc>
                  <a:txBody>
                    <a:bodyPr/>
                    <a:lstStyle/>
                    <a:p>
                      <a:pPr algn="just">
                        <a:lnSpc>
                          <a:spcPct val="115000"/>
                        </a:lnSpc>
                        <a:spcAft>
                          <a:spcPts val="600"/>
                        </a:spcAft>
                      </a:pPr>
                      <a:r>
                        <a:rPr lang="fr-BE" sz="1400" dirty="0">
                          <a:effectLst/>
                        </a:rPr>
                        <a:t>Mon art est la rhétorique.</a:t>
                      </a:r>
                      <a:endParaRPr lang="en-GB" sz="1400" dirty="0">
                        <a:solidFill>
                          <a:schemeClr val="tx1"/>
                        </a:solidFill>
                        <a:effectLst/>
                        <a:latin typeface="Calibri"/>
                        <a:ea typeface="Calibri"/>
                        <a:cs typeface="Times New Roman"/>
                      </a:endParaRPr>
                    </a:p>
                    <a:p>
                      <a:pPr>
                        <a:lnSpc>
                          <a:spcPct val="115000"/>
                        </a:lnSpc>
                        <a:spcAft>
                          <a:spcPts val="0"/>
                        </a:spcAft>
                      </a:pPr>
                      <a:endParaRPr lang="fr-BE" sz="1400" dirty="0">
                        <a:effectLst/>
                      </a:endParaRPr>
                    </a:p>
                    <a:p>
                      <a:pPr>
                        <a:lnSpc>
                          <a:spcPct val="115000"/>
                        </a:lnSpc>
                        <a:spcAft>
                          <a:spcPts val="0"/>
                        </a:spcAft>
                      </a:pPr>
                      <a:r>
                        <a:rPr lang="fr-BE" sz="1400" dirty="0">
                          <a:effectLst/>
                        </a:rPr>
                        <a:t>Sur les discours.</a:t>
                      </a:r>
                      <a:endParaRPr lang="en-GB" sz="1400" dirty="0">
                        <a:solidFill>
                          <a:schemeClr val="tx1"/>
                        </a:solidFill>
                        <a:effectLst/>
                        <a:latin typeface="Calibri"/>
                        <a:ea typeface="Calibri"/>
                        <a:cs typeface="Times New Roman"/>
                      </a:endParaRPr>
                    </a:p>
                  </a:txBody>
                  <a:tcPr marL="68580" marR="68580" marT="0" marB="0">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395536" y="3851756"/>
          <a:ext cx="8352928" cy="797878"/>
        </p:xfrm>
        <a:graphic>
          <a:graphicData uri="http://schemas.openxmlformats.org/drawingml/2006/table">
            <a:tbl>
              <a:tblPr firstRow="1" bandRow="1">
                <a:tableStyleId>{7DF18680-E054-41AD-8BC1-D1AEF772440D}</a:tableStyleId>
              </a:tblPr>
              <a:tblGrid>
                <a:gridCol w="136815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tblGrid>
              <a:tr h="370840">
                <a:tc>
                  <a:txBody>
                    <a:bodyPr/>
                    <a:lstStyle/>
                    <a:p>
                      <a:pPr>
                        <a:lnSpc>
                          <a:spcPct val="115000"/>
                        </a:lnSpc>
                        <a:spcAft>
                          <a:spcPts val="600"/>
                        </a:spcAft>
                      </a:pPr>
                      <a:r>
                        <a:rPr lang="fr-BE" sz="1400" dirty="0">
                          <a:effectLst/>
                        </a:rPr>
                        <a:t>2. Savoir apparent</a:t>
                      </a:r>
                    </a:p>
                    <a:p>
                      <a:pPr>
                        <a:lnSpc>
                          <a:spcPct val="115000"/>
                        </a:lnSpc>
                        <a:spcAft>
                          <a:spcPts val="600"/>
                        </a:spcAft>
                      </a:pPr>
                      <a:endParaRPr lang="en-GB" sz="1400" dirty="0">
                        <a:effectLst/>
                        <a:latin typeface="Calibri"/>
                        <a:ea typeface="Calibri"/>
                        <a:cs typeface="Times New Roman"/>
                      </a:endParaRPr>
                    </a:p>
                  </a:txBody>
                  <a:tcPr marL="68580" marR="68580" marT="0" marB="0">
                    <a:solidFill>
                      <a:schemeClr val="bg1">
                        <a:lumMod val="50000"/>
                      </a:schemeClr>
                    </a:solidFill>
                  </a:tcPr>
                </a:tc>
                <a:tc>
                  <a:txBody>
                    <a:bodyPr/>
                    <a:lstStyle/>
                    <a:p>
                      <a:pPr algn="just">
                        <a:lnSpc>
                          <a:spcPct val="115000"/>
                        </a:lnSpc>
                        <a:spcAft>
                          <a:spcPts val="600"/>
                        </a:spcAft>
                      </a:pPr>
                      <a:r>
                        <a:rPr lang="fr-BE" sz="1400" dirty="0">
                          <a:effectLst/>
                        </a:rPr>
                        <a:t>De quels discours, Gorgias ?</a:t>
                      </a:r>
                      <a:endParaRPr lang="en-GB" sz="1400" dirty="0">
                        <a:effectLst/>
                        <a:latin typeface="Calibri"/>
                        <a:ea typeface="Calibri"/>
                        <a:cs typeface="Times New Roman"/>
                      </a:endParaRPr>
                    </a:p>
                  </a:txBody>
                  <a:tcPr marL="68580" marR="68580" marT="0" marB="0">
                    <a:solidFill>
                      <a:schemeClr val="bg1">
                        <a:lumMod val="50000"/>
                      </a:schemeClr>
                    </a:solidFill>
                  </a:tcPr>
                </a:tc>
                <a:tc>
                  <a:txBody>
                    <a:bodyPr/>
                    <a:lstStyle/>
                    <a:p>
                      <a:pPr algn="just">
                        <a:lnSpc>
                          <a:spcPct val="115000"/>
                        </a:lnSpc>
                        <a:spcAft>
                          <a:spcPts val="600"/>
                        </a:spcAft>
                      </a:pPr>
                      <a:r>
                        <a:rPr lang="fr-BE" sz="1400" dirty="0">
                          <a:effectLst/>
                        </a:rPr>
                        <a:t>Ce sont les plus grandes de toutes les affaires humaines, Socrate, et les meilleures.</a:t>
                      </a:r>
                      <a:endParaRPr lang="en-GB" sz="1400" dirty="0">
                        <a:effectLst/>
                        <a:latin typeface="Calibri"/>
                        <a:ea typeface="Calibri"/>
                        <a:cs typeface="Times New Roman"/>
                      </a:endParaRPr>
                    </a:p>
                  </a:txBody>
                  <a:tcPr marL="68580" marR="68580" marT="0" marB="0">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395535" y="980728"/>
          <a:ext cx="8352930" cy="37084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456385">
                  <a:extLst>
                    <a:ext uri="{9D8B030D-6E8A-4147-A177-3AD203B41FA5}">
                      <a16:colId xmlns:a16="http://schemas.microsoft.com/office/drawing/2014/main" val="20002"/>
                    </a:ext>
                  </a:extLst>
                </a:gridCol>
              </a:tblGrid>
              <a:tr h="370840">
                <a:tc>
                  <a:txBody>
                    <a:bodyPr/>
                    <a:lstStyle/>
                    <a:p>
                      <a:pPr algn="ctr">
                        <a:lnSpc>
                          <a:spcPct val="115000"/>
                        </a:lnSpc>
                        <a:spcAft>
                          <a:spcPts val="600"/>
                        </a:spcAft>
                      </a:pPr>
                      <a:r>
                        <a:rPr lang="fr-BE" sz="1600" b="1" dirty="0">
                          <a:solidFill>
                            <a:schemeClr val="tx1"/>
                          </a:solidFill>
                          <a:effectLst/>
                          <a:latin typeface="Calibri"/>
                          <a:ea typeface="Calibri"/>
                          <a:cs typeface="Times New Roman"/>
                        </a:rPr>
                        <a:t>Étapes</a:t>
                      </a:r>
                      <a:endParaRPr lang="en-GB" sz="1600" dirty="0">
                        <a:solidFill>
                          <a:schemeClr val="tx1"/>
                        </a:solidFill>
                        <a:effectLst/>
                        <a:latin typeface="Calibri"/>
                        <a:ea typeface="Calibri"/>
                        <a:cs typeface="Times New Roman"/>
                      </a:endParaRPr>
                    </a:p>
                  </a:txBody>
                  <a:tcPr marL="68580" marR="68580" marT="0" marB="0">
                    <a:solidFill>
                      <a:schemeClr val="accent6"/>
                    </a:solidFill>
                  </a:tcPr>
                </a:tc>
                <a:tc>
                  <a:txBody>
                    <a:bodyPr/>
                    <a:lstStyle/>
                    <a:p>
                      <a:pPr algn="ctr">
                        <a:lnSpc>
                          <a:spcPct val="115000"/>
                        </a:lnSpc>
                        <a:spcAft>
                          <a:spcPts val="600"/>
                        </a:spcAft>
                      </a:pPr>
                      <a:r>
                        <a:rPr lang="fr-BE" sz="1600" b="1" dirty="0">
                          <a:solidFill>
                            <a:srgbClr val="000000"/>
                          </a:solidFill>
                          <a:effectLst/>
                          <a:latin typeface="Calibri"/>
                          <a:ea typeface="Calibri"/>
                          <a:cs typeface="Times New Roman"/>
                        </a:rPr>
                        <a:t>Socrate (Question)</a:t>
                      </a:r>
                      <a:endParaRPr lang="en-GB" sz="1600" dirty="0">
                        <a:effectLst/>
                        <a:latin typeface="Calibri"/>
                        <a:ea typeface="Calibri"/>
                        <a:cs typeface="Times New Roman"/>
                      </a:endParaRPr>
                    </a:p>
                  </a:txBody>
                  <a:tcPr marL="68580" marR="68580" marT="0" marB="0">
                    <a:solidFill>
                      <a:schemeClr val="accent6"/>
                    </a:solidFill>
                  </a:tcPr>
                </a:tc>
                <a:tc>
                  <a:txBody>
                    <a:bodyPr/>
                    <a:lstStyle/>
                    <a:p>
                      <a:pPr algn="ctr">
                        <a:lnSpc>
                          <a:spcPct val="115000"/>
                        </a:lnSpc>
                        <a:spcAft>
                          <a:spcPts val="600"/>
                        </a:spcAft>
                      </a:pPr>
                      <a:r>
                        <a:rPr lang="fr-BE" sz="1600" b="1" dirty="0">
                          <a:solidFill>
                            <a:srgbClr val="000000"/>
                          </a:solidFill>
                          <a:effectLst/>
                          <a:latin typeface="Calibri"/>
                          <a:ea typeface="Calibri"/>
                          <a:cs typeface="Times New Roman"/>
                        </a:rPr>
                        <a:t>Gorgias (Réponse)</a:t>
                      </a:r>
                      <a:endParaRPr lang="en-GB" sz="1600" dirty="0">
                        <a:effectLst/>
                        <a:latin typeface="Calibri"/>
                        <a:ea typeface="Calibri"/>
                        <a:cs typeface="Times New Roman"/>
                      </a:endParaRPr>
                    </a:p>
                  </a:txBody>
                  <a:tcPr marL="68580" marR="68580" marT="0" marB="0">
                    <a:solidFill>
                      <a:schemeClr val="accent6"/>
                    </a:solidFill>
                  </a:tcPr>
                </a:tc>
                <a:extLst>
                  <a:ext uri="{0D108BD9-81ED-4DB2-BD59-A6C34878D82A}">
                    <a16:rowId xmlns:a16="http://schemas.microsoft.com/office/drawing/2014/main" val="10000"/>
                  </a:ext>
                </a:extLst>
              </a:tr>
            </a:tbl>
          </a:graphicData>
        </a:graphic>
      </p:graphicFrame>
      <p:sp>
        <p:nvSpPr>
          <p:cNvPr id="12" name="Rounded Rectangle 11"/>
          <p:cNvSpPr/>
          <p:nvPr/>
        </p:nvSpPr>
        <p:spPr>
          <a:xfrm>
            <a:off x="1691680" y="2308230"/>
            <a:ext cx="3312368"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Curved Connector 13"/>
          <p:cNvCxnSpPr>
            <a:stCxn id="12" idx="2"/>
          </p:cNvCxnSpPr>
          <p:nvPr/>
        </p:nvCxnSpPr>
        <p:spPr>
          <a:xfrm rot="16200000" flipH="1">
            <a:off x="3419872" y="2668270"/>
            <a:ext cx="288032" cy="432048"/>
          </a:xfrm>
          <a:prstGeom prst="curved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51920" y="2843644"/>
            <a:ext cx="3383427" cy="461665"/>
          </a:xfrm>
          <a:prstGeom prst="rect">
            <a:avLst/>
          </a:prstGeom>
          <a:noFill/>
        </p:spPr>
        <p:txBody>
          <a:bodyPr wrap="none" rtlCol="0">
            <a:spAutoFit/>
          </a:bodyPr>
          <a:lstStyle/>
          <a:p>
            <a:r>
              <a:rPr lang="de-LU" sz="2400" dirty="0" err="1">
                <a:solidFill>
                  <a:srgbClr val="92D050"/>
                </a:solidFill>
              </a:rPr>
              <a:t>Formulation</a:t>
            </a:r>
            <a:r>
              <a:rPr lang="de-LU" sz="2400" dirty="0">
                <a:solidFill>
                  <a:srgbClr val="92D050"/>
                </a:solidFill>
              </a:rPr>
              <a:t> du </a:t>
            </a:r>
            <a:r>
              <a:rPr lang="de-LU" sz="2400" dirty="0" err="1">
                <a:solidFill>
                  <a:srgbClr val="92D050"/>
                </a:solidFill>
              </a:rPr>
              <a:t>problème</a:t>
            </a:r>
            <a:endParaRPr lang="en-GB" sz="2400" dirty="0">
              <a:solidFill>
                <a:srgbClr val="92D050"/>
              </a:solidFill>
            </a:endParaRPr>
          </a:p>
        </p:txBody>
      </p:sp>
      <p:sp>
        <p:nvSpPr>
          <p:cNvPr id="16" name="Rounded Rectangle 15"/>
          <p:cNvSpPr/>
          <p:nvPr/>
        </p:nvSpPr>
        <p:spPr>
          <a:xfrm>
            <a:off x="5292080" y="3779748"/>
            <a:ext cx="3528392" cy="7200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a:stCxn id="16" idx="2"/>
          </p:cNvCxnSpPr>
          <p:nvPr/>
        </p:nvCxnSpPr>
        <p:spPr>
          <a:xfrm>
            <a:off x="7056276" y="4499828"/>
            <a:ext cx="0" cy="50405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92081" y="5003884"/>
            <a:ext cx="3456384" cy="830997"/>
          </a:xfrm>
          <a:prstGeom prst="rect">
            <a:avLst/>
          </a:prstGeom>
          <a:noFill/>
        </p:spPr>
        <p:txBody>
          <a:bodyPr wrap="square" rtlCol="0">
            <a:spAutoFit/>
          </a:bodyPr>
          <a:lstStyle/>
          <a:p>
            <a:r>
              <a:rPr lang="de-LU" sz="2400" dirty="0" err="1">
                <a:solidFill>
                  <a:srgbClr val="92D050"/>
                </a:solidFill>
              </a:rPr>
              <a:t>L‘auditeur</a:t>
            </a:r>
            <a:r>
              <a:rPr lang="de-LU" sz="2400" dirty="0">
                <a:solidFill>
                  <a:srgbClr val="92D050"/>
                </a:solidFill>
              </a:rPr>
              <a:t> </a:t>
            </a:r>
            <a:r>
              <a:rPr lang="de-LU" sz="2400" dirty="0" err="1">
                <a:solidFill>
                  <a:srgbClr val="92D050"/>
                </a:solidFill>
              </a:rPr>
              <a:t>démontre</a:t>
            </a:r>
            <a:r>
              <a:rPr lang="de-LU" sz="2400" dirty="0">
                <a:solidFill>
                  <a:srgbClr val="92D050"/>
                </a:solidFill>
              </a:rPr>
              <a:t> </a:t>
            </a:r>
            <a:r>
              <a:rPr lang="de-LU" sz="2400" dirty="0" err="1">
                <a:solidFill>
                  <a:srgbClr val="92D050"/>
                </a:solidFill>
              </a:rPr>
              <a:t>son</a:t>
            </a:r>
            <a:r>
              <a:rPr lang="de-LU" sz="2400" dirty="0">
                <a:solidFill>
                  <a:srgbClr val="92D050"/>
                </a:solidFill>
              </a:rPr>
              <a:t> </a:t>
            </a:r>
            <a:r>
              <a:rPr lang="de-LU" sz="2400" dirty="0" err="1">
                <a:solidFill>
                  <a:srgbClr val="92D050"/>
                </a:solidFill>
              </a:rPr>
              <a:t>faux</a:t>
            </a:r>
            <a:r>
              <a:rPr lang="de-LU" sz="2400" dirty="0">
                <a:solidFill>
                  <a:srgbClr val="92D050"/>
                </a:solidFill>
              </a:rPr>
              <a:t> </a:t>
            </a:r>
            <a:r>
              <a:rPr lang="de-LU" sz="2400" dirty="0" err="1">
                <a:solidFill>
                  <a:srgbClr val="92D050"/>
                </a:solidFill>
              </a:rPr>
              <a:t>savoir</a:t>
            </a:r>
            <a:endParaRPr lang="en-GB" sz="2400" dirty="0">
              <a:solidFill>
                <a:srgbClr val="92D050"/>
              </a:solidFill>
            </a:endParaRPr>
          </a:p>
        </p:txBody>
      </p:sp>
    </p:spTree>
    <p:extLst>
      <p:ext uri="{BB962C8B-B14F-4D97-AF65-F5344CB8AC3E}">
        <p14:creationId xmlns:p14="http://schemas.microsoft.com/office/powerpoint/2010/main" val="367971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280"/>
            <a:ext cx="8229600" cy="1143000"/>
          </a:xfrm>
        </p:spPr>
        <p:txBody>
          <a:bodyPr/>
          <a:lstStyle/>
          <a:p>
            <a:r>
              <a:rPr lang="de-LU" dirty="0" err="1"/>
              <a:t>Socrate</a:t>
            </a:r>
            <a:r>
              <a:rPr lang="de-LU" dirty="0"/>
              <a:t> et </a:t>
            </a:r>
            <a:r>
              <a:rPr lang="de-LU" dirty="0" err="1"/>
              <a:t>Gorgias</a:t>
            </a:r>
            <a:endParaRPr lang="en-GB" dirty="0"/>
          </a:p>
        </p:txBody>
      </p:sp>
      <p:graphicFrame>
        <p:nvGraphicFramePr>
          <p:cNvPr id="7" name="Table 6"/>
          <p:cNvGraphicFramePr>
            <a:graphicFrameLocks noGrp="1"/>
          </p:cNvGraphicFramePr>
          <p:nvPr/>
        </p:nvGraphicFramePr>
        <p:xfrm>
          <a:off x="395536" y="1772816"/>
          <a:ext cx="8352928" cy="1212406"/>
        </p:xfrm>
        <a:graphic>
          <a:graphicData uri="http://schemas.openxmlformats.org/drawingml/2006/table">
            <a:tbl>
              <a:tblPr firstRow="1" bandRow="1">
                <a:tableStyleId>{00A15C55-8517-42AA-B614-E9B94910E393}</a:tableStyleId>
              </a:tblPr>
              <a:tblGrid>
                <a:gridCol w="136815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tblGrid>
              <a:tr h="370840">
                <a:tc>
                  <a:txBody>
                    <a:bodyPr/>
                    <a:lstStyle/>
                    <a:p>
                      <a:pPr>
                        <a:lnSpc>
                          <a:spcPct val="115000"/>
                        </a:lnSpc>
                        <a:spcAft>
                          <a:spcPts val="600"/>
                        </a:spcAft>
                      </a:pPr>
                      <a:r>
                        <a:rPr lang="fr-BE" sz="1400" dirty="0">
                          <a:effectLst/>
                        </a:rPr>
                        <a:t>3. Enquête et réfutation</a:t>
                      </a:r>
                      <a:endParaRPr lang="en-GB" sz="1400" dirty="0">
                        <a:effectLst/>
                        <a:latin typeface="Calibri"/>
                        <a:ea typeface="Calibri"/>
                        <a:cs typeface="Times New Roman"/>
                      </a:endParaRPr>
                    </a:p>
                  </a:txBody>
                  <a:tcPr marL="68580" marR="68580" marT="0" marB="0">
                    <a:solidFill>
                      <a:schemeClr val="bg1">
                        <a:lumMod val="50000"/>
                      </a:schemeClr>
                    </a:solidFill>
                  </a:tcPr>
                </a:tc>
                <a:tc>
                  <a:txBody>
                    <a:bodyPr/>
                    <a:lstStyle/>
                    <a:p>
                      <a:pPr algn="just">
                        <a:lnSpc>
                          <a:spcPct val="115000"/>
                        </a:lnSpc>
                        <a:spcAft>
                          <a:spcPts val="600"/>
                        </a:spcAft>
                      </a:pPr>
                      <a:r>
                        <a:rPr lang="fr-BE" sz="1400" dirty="0">
                          <a:effectLst/>
                        </a:rPr>
                        <a:t>Mais, Gorgias, ce que tu dis là est sujet à dis­cussion et n’offre encore aucune précision.</a:t>
                      </a:r>
                      <a:endParaRPr lang="en-GB" sz="1400" dirty="0">
                        <a:effectLst/>
                        <a:latin typeface="Calibri"/>
                        <a:ea typeface="Calibri"/>
                        <a:cs typeface="Times New Roman"/>
                      </a:endParaRPr>
                    </a:p>
                  </a:txBody>
                  <a:tcPr marL="68580" marR="68580" marT="0" marB="0">
                    <a:solidFill>
                      <a:schemeClr val="bg1">
                        <a:lumMod val="50000"/>
                      </a:schemeClr>
                    </a:solidFill>
                  </a:tcPr>
                </a:tc>
                <a:tc>
                  <a:txBody>
                    <a:bodyPr/>
                    <a:lstStyle/>
                    <a:p>
                      <a:pPr algn="just">
                        <a:lnSpc>
                          <a:spcPct val="115000"/>
                        </a:lnSpc>
                        <a:spcAft>
                          <a:spcPts val="600"/>
                        </a:spcAft>
                      </a:pPr>
                      <a:r>
                        <a:rPr lang="fr-BE" sz="1400" dirty="0">
                          <a:effectLst/>
                        </a:rPr>
                        <a:t>Je veux dire  le pouvoir de persuader  par ses discours les juges au tribunal, les sénateurs dans le Conseil, les citoyens dans l’assemblée du peuple et dans toute autre réunion qui soit une réunion de citoyens.</a:t>
                      </a:r>
                      <a:endParaRPr lang="en-GB" sz="1400" dirty="0">
                        <a:effectLst/>
                        <a:latin typeface="Calibri"/>
                        <a:ea typeface="Calibri"/>
                        <a:cs typeface="Times New Roman"/>
                      </a:endParaRPr>
                    </a:p>
                  </a:txBody>
                  <a:tcPr marL="68580" marR="68580" marT="0" marB="0">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395536" y="4149080"/>
          <a:ext cx="8352928" cy="1212406"/>
        </p:xfrm>
        <a:graphic>
          <a:graphicData uri="http://schemas.openxmlformats.org/drawingml/2006/table">
            <a:tbl>
              <a:tblPr firstRow="1" bandRow="1">
                <a:tableStyleId>{F5AB1C69-6EDB-4FF4-983F-18BD219EF322}</a:tableStyleId>
              </a:tblPr>
              <a:tblGrid>
                <a:gridCol w="136815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tblGrid>
              <a:tr h="370840">
                <a:tc>
                  <a:txBody>
                    <a:bodyPr/>
                    <a:lstStyle/>
                    <a:p>
                      <a:pPr>
                        <a:lnSpc>
                          <a:spcPct val="115000"/>
                        </a:lnSpc>
                        <a:spcAft>
                          <a:spcPts val="600"/>
                        </a:spcAft>
                      </a:pPr>
                      <a:r>
                        <a:rPr lang="fr-BE" sz="1400" dirty="0">
                          <a:effectLst/>
                        </a:rPr>
                        <a:t>4. Connaissance de l’ignorance</a:t>
                      </a:r>
                      <a:endParaRPr lang="en-GB" sz="1400" dirty="0">
                        <a:effectLst/>
                        <a:latin typeface="Calibri"/>
                        <a:ea typeface="Calibri"/>
                        <a:cs typeface="Times New Roman"/>
                      </a:endParaRPr>
                    </a:p>
                  </a:txBody>
                  <a:tcPr marL="68580" marR="68580" marT="0" marB="0">
                    <a:solidFill>
                      <a:schemeClr val="bg1">
                        <a:lumMod val="50000"/>
                      </a:schemeClr>
                    </a:solidFill>
                  </a:tcPr>
                </a:tc>
                <a:tc>
                  <a:txBody>
                    <a:bodyPr/>
                    <a:lstStyle/>
                    <a:p>
                      <a:pPr algn="just">
                        <a:lnSpc>
                          <a:spcPct val="115000"/>
                        </a:lnSpc>
                        <a:spcAft>
                          <a:spcPts val="600"/>
                        </a:spcAft>
                      </a:pPr>
                      <a:r>
                        <a:rPr lang="fr-BE" sz="1400" dirty="0">
                          <a:effectLst/>
                        </a:rPr>
                        <a:t>De quelle persuasion la rhétorique est l’art et à quoi s’applique cette persuasion? </a:t>
                      </a:r>
                      <a:endParaRPr lang="en-GB" sz="1400" dirty="0">
                        <a:effectLst/>
                      </a:endParaRPr>
                    </a:p>
                    <a:p>
                      <a:pPr algn="just">
                        <a:lnSpc>
                          <a:spcPct val="115000"/>
                        </a:lnSpc>
                        <a:spcAft>
                          <a:spcPts val="600"/>
                        </a:spcAft>
                      </a:pPr>
                      <a:r>
                        <a:rPr lang="fr-BE" sz="1400" dirty="0">
                          <a:effectLst/>
                        </a:rPr>
                        <a:t>Ne trouves-­tu pas cette nouvelle question justifiée ?</a:t>
                      </a:r>
                      <a:endParaRPr lang="en-GB" sz="1400" dirty="0">
                        <a:effectLst/>
                        <a:latin typeface="Calibri"/>
                        <a:ea typeface="Calibri"/>
                        <a:cs typeface="Times New Roman"/>
                      </a:endParaRPr>
                    </a:p>
                  </a:txBody>
                  <a:tcPr marL="68580" marR="68580" marT="0" marB="0">
                    <a:solidFill>
                      <a:schemeClr val="bg1">
                        <a:lumMod val="50000"/>
                      </a:schemeClr>
                    </a:solidFill>
                  </a:tcPr>
                </a:tc>
                <a:tc>
                  <a:txBody>
                    <a:bodyPr/>
                    <a:lstStyle/>
                    <a:p>
                      <a:pPr algn="just">
                        <a:lnSpc>
                          <a:spcPct val="115000"/>
                        </a:lnSpc>
                        <a:spcAft>
                          <a:spcPts val="600"/>
                        </a:spcAft>
                      </a:pPr>
                      <a:r>
                        <a:rPr lang="fr-BE" sz="1400" dirty="0">
                          <a:effectLst/>
                        </a:rPr>
                        <a:t>Je dis, Socrate, que cette persuasion est celle qui se produit dans les tribunaux et dans les autres assemblées, ainsi que je l’indiquais tout à l’heure, et qu’elle a pour objet le juste et l’injuste.</a:t>
                      </a:r>
                      <a:endParaRPr lang="en-GB" sz="1400" dirty="0">
                        <a:effectLst/>
                        <a:latin typeface="Calibri"/>
                        <a:ea typeface="Calibri"/>
                        <a:cs typeface="Times New Roman"/>
                      </a:endParaRPr>
                    </a:p>
                  </a:txBody>
                  <a:tcPr marL="68580" marR="68580" marT="0" marB="0">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395535" y="980728"/>
          <a:ext cx="8352930" cy="37084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456385">
                  <a:extLst>
                    <a:ext uri="{9D8B030D-6E8A-4147-A177-3AD203B41FA5}">
                      <a16:colId xmlns:a16="http://schemas.microsoft.com/office/drawing/2014/main" val="20002"/>
                    </a:ext>
                  </a:extLst>
                </a:gridCol>
              </a:tblGrid>
              <a:tr h="370840">
                <a:tc>
                  <a:txBody>
                    <a:bodyPr/>
                    <a:lstStyle/>
                    <a:p>
                      <a:pPr algn="ctr">
                        <a:lnSpc>
                          <a:spcPct val="115000"/>
                        </a:lnSpc>
                        <a:spcAft>
                          <a:spcPts val="600"/>
                        </a:spcAft>
                      </a:pPr>
                      <a:r>
                        <a:rPr lang="fr-BE" sz="1600" b="1" dirty="0">
                          <a:solidFill>
                            <a:schemeClr val="tx1"/>
                          </a:solidFill>
                          <a:effectLst/>
                          <a:latin typeface="Calibri"/>
                          <a:ea typeface="Calibri"/>
                          <a:cs typeface="Times New Roman"/>
                        </a:rPr>
                        <a:t>Étapes</a:t>
                      </a:r>
                      <a:endParaRPr lang="en-GB" sz="1600" dirty="0">
                        <a:solidFill>
                          <a:schemeClr val="tx1"/>
                        </a:solidFill>
                        <a:effectLst/>
                        <a:latin typeface="Calibri"/>
                        <a:ea typeface="Calibri"/>
                        <a:cs typeface="Times New Roman"/>
                      </a:endParaRPr>
                    </a:p>
                  </a:txBody>
                  <a:tcPr marL="68580" marR="68580" marT="0" marB="0">
                    <a:solidFill>
                      <a:schemeClr val="accent6"/>
                    </a:solidFill>
                  </a:tcPr>
                </a:tc>
                <a:tc>
                  <a:txBody>
                    <a:bodyPr/>
                    <a:lstStyle/>
                    <a:p>
                      <a:pPr algn="ctr">
                        <a:lnSpc>
                          <a:spcPct val="115000"/>
                        </a:lnSpc>
                        <a:spcAft>
                          <a:spcPts val="600"/>
                        </a:spcAft>
                      </a:pPr>
                      <a:r>
                        <a:rPr lang="fr-BE" sz="1600" b="1" dirty="0">
                          <a:solidFill>
                            <a:srgbClr val="000000"/>
                          </a:solidFill>
                          <a:effectLst/>
                          <a:latin typeface="Calibri"/>
                          <a:ea typeface="Calibri"/>
                          <a:cs typeface="Times New Roman"/>
                        </a:rPr>
                        <a:t>Socrate (Question)</a:t>
                      </a:r>
                      <a:endParaRPr lang="en-GB" sz="1600" dirty="0">
                        <a:effectLst/>
                        <a:latin typeface="Calibri"/>
                        <a:ea typeface="Calibri"/>
                        <a:cs typeface="Times New Roman"/>
                      </a:endParaRPr>
                    </a:p>
                  </a:txBody>
                  <a:tcPr marL="68580" marR="68580" marT="0" marB="0">
                    <a:solidFill>
                      <a:schemeClr val="accent6"/>
                    </a:solidFill>
                  </a:tcPr>
                </a:tc>
                <a:tc>
                  <a:txBody>
                    <a:bodyPr/>
                    <a:lstStyle/>
                    <a:p>
                      <a:pPr algn="ctr">
                        <a:lnSpc>
                          <a:spcPct val="115000"/>
                        </a:lnSpc>
                        <a:spcAft>
                          <a:spcPts val="600"/>
                        </a:spcAft>
                      </a:pPr>
                      <a:r>
                        <a:rPr lang="fr-BE" sz="1600" b="1" dirty="0">
                          <a:solidFill>
                            <a:srgbClr val="000000"/>
                          </a:solidFill>
                          <a:effectLst/>
                          <a:latin typeface="Calibri"/>
                          <a:ea typeface="Calibri"/>
                          <a:cs typeface="Times New Roman"/>
                        </a:rPr>
                        <a:t>Gorgias (Réponse)</a:t>
                      </a:r>
                      <a:endParaRPr lang="en-GB" sz="1600" dirty="0">
                        <a:effectLst/>
                        <a:latin typeface="Calibri"/>
                        <a:ea typeface="Calibri"/>
                        <a:cs typeface="Times New Roman"/>
                      </a:endParaRPr>
                    </a:p>
                  </a:txBody>
                  <a:tcPr marL="68580" marR="68580" marT="0" marB="0">
                    <a:solidFill>
                      <a:schemeClr val="accent6"/>
                    </a:solidFill>
                  </a:tcPr>
                </a:tc>
                <a:extLst>
                  <a:ext uri="{0D108BD9-81ED-4DB2-BD59-A6C34878D82A}">
                    <a16:rowId xmlns:a16="http://schemas.microsoft.com/office/drawing/2014/main" val="10000"/>
                  </a:ext>
                </a:extLst>
              </a:tr>
            </a:tbl>
          </a:graphicData>
        </a:graphic>
      </p:graphicFrame>
      <p:sp>
        <p:nvSpPr>
          <p:cNvPr id="3" name="Rounded Rectangle 2"/>
          <p:cNvSpPr/>
          <p:nvPr/>
        </p:nvSpPr>
        <p:spPr>
          <a:xfrm>
            <a:off x="1763688" y="1710839"/>
            <a:ext cx="3528392" cy="7920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1763688" y="1988840"/>
            <a:ext cx="5040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3" idx="2"/>
          </p:cNvCxnSpPr>
          <p:nvPr/>
        </p:nvCxnSpPr>
        <p:spPr>
          <a:xfrm rot="5400000">
            <a:off x="2794818" y="2551917"/>
            <a:ext cx="782057" cy="684076"/>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91075" y="3301284"/>
            <a:ext cx="2963440" cy="646331"/>
          </a:xfrm>
          <a:prstGeom prst="rect">
            <a:avLst/>
          </a:prstGeom>
          <a:noFill/>
        </p:spPr>
        <p:txBody>
          <a:bodyPr wrap="none" rtlCol="0">
            <a:spAutoFit/>
          </a:bodyPr>
          <a:lstStyle/>
          <a:p>
            <a:r>
              <a:rPr lang="de-LU" dirty="0">
                <a:solidFill>
                  <a:srgbClr val="92D050"/>
                </a:solidFill>
              </a:rPr>
              <a:t>Mise en </a:t>
            </a:r>
            <a:r>
              <a:rPr lang="de-LU" dirty="0" err="1">
                <a:solidFill>
                  <a:srgbClr val="92D050"/>
                </a:solidFill>
              </a:rPr>
              <a:t>question</a:t>
            </a:r>
            <a:r>
              <a:rPr lang="de-LU" dirty="0">
                <a:solidFill>
                  <a:srgbClr val="92D050"/>
                </a:solidFill>
              </a:rPr>
              <a:t> de </a:t>
            </a:r>
            <a:r>
              <a:rPr lang="de-LU" dirty="0" err="1">
                <a:solidFill>
                  <a:srgbClr val="92D050"/>
                </a:solidFill>
              </a:rPr>
              <a:t>l‘opinion</a:t>
            </a:r>
            <a:endParaRPr lang="de-LU" dirty="0">
              <a:solidFill>
                <a:srgbClr val="92D050"/>
              </a:solidFill>
            </a:endParaRPr>
          </a:p>
          <a:p>
            <a:r>
              <a:rPr lang="de-LU" dirty="0">
                <a:solidFill>
                  <a:srgbClr val="92D050"/>
                </a:solidFill>
              </a:rPr>
              <a:t>de </a:t>
            </a:r>
            <a:r>
              <a:rPr lang="de-LU" dirty="0" err="1">
                <a:solidFill>
                  <a:srgbClr val="92D050"/>
                </a:solidFill>
              </a:rPr>
              <a:t>Gorgias</a:t>
            </a:r>
            <a:endParaRPr lang="de-LU" dirty="0">
              <a:solidFill>
                <a:srgbClr val="92D050"/>
              </a:solidFill>
            </a:endParaRPr>
          </a:p>
        </p:txBody>
      </p:sp>
      <p:sp>
        <p:nvSpPr>
          <p:cNvPr id="14" name="Rounded Rectangle 13"/>
          <p:cNvSpPr/>
          <p:nvPr/>
        </p:nvSpPr>
        <p:spPr>
          <a:xfrm>
            <a:off x="6300192" y="1700808"/>
            <a:ext cx="1800200" cy="360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p:cNvCxnSpPr>
            <a:stCxn id="14" idx="2"/>
          </p:cNvCxnSpPr>
          <p:nvPr/>
        </p:nvCxnSpPr>
        <p:spPr>
          <a:xfrm>
            <a:off x="7200292" y="2060848"/>
            <a:ext cx="0" cy="115212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60396" y="3284984"/>
            <a:ext cx="3653757" cy="646331"/>
          </a:xfrm>
          <a:prstGeom prst="rect">
            <a:avLst/>
          </a:prstGeom>
          <a:noFill/>
        </p:spPr>
        <p:txBody>
          <a:bodyPr wrap="none" rtlCol="0">
            <a:spAutoFit/>
          </a:bodyPr>
          <a:lstStyle/>
          <a:p>
            <a:r>
              <a:rPr lang="de-LU" dirty="0" err="1">
                <a:solidFill>
                  <a:srgbClr val="92D050"/>
                </a:solidFill>
              </a:rPr>
              <a:t>Gorgias</a:t>
            </a:r>
            <a:r>
              <a:rPr lang="de-LU" dirty="0">
                <a:solidFill>
                  <a:srgbClr val="92D050"/>
                </a:solidFill>
              </a:rPr>
              <a:t> </a:t>
            </a:r>
            <a:r>
              <a:rPr lang="de-LU" dirty="0" err="1">
                <a:solidFill>
                  <a:srgbClr val="92D050"/>
                </a:solidFill>
              </a:rPr>
              <a:t>admet</a:t>
            </a:r>
            <a:r>
              <a:rPr lang="de-LU" dirty="0">
                <a:solidFill>
                  <a:srgbClr val="92D050"/>
                </a:solidFill>
              </a:rPr>
              <a:t> </a:t>
            </a:r>
            <a:r>
              <a:rPr lang="de-LU" dirty="0" err="1">
                <a:solidFill>
                  <a:srgbClr val="92D050"/>
                </a:solidFill>
              </a:rPr>
              <a:t>que</a:t>
            </a:r>
            <a:r>
              <a:rPr lang="de-LU" dirty="0">
                <a:solidFill>
                  <a:srgbClr val="92D050"/>
                </a:solidFill>
              </a:rPr>
              <a:t> la </a:t>
            </a:r>
            <a:r>
              <a:rPr lang="de-LU" dirty="0" err="1">
                <a:solidFill>
                  <a:srgbClr val="92D050"/>
                </a:solidFill>
              </a:rPr>
              <a:t>rhétorique</a:t>
            </a:r>
            <a:r>
              <a:rPr lang="de-LU" dirty="0">
                <a:solidFill>
                  <a:srgbClr val="92D050"/>
                </a:solidFill>
              </a:rPr>
              <a:t> </a:t>
            </a:r>
            <a:r>
              <a:rPr lang="de-LU" dirty="0" err="1">
                <a:solidFill>
                  <a:srgbClr val="92D050"/>
                </a:solidFill>
              </a:rPr>
              <a:t>sert</a:t>
            </a:r>
            <a:endParaRPr lang="de-LU" dirty="0">
              <a:solidFill>
                <a:srgbClr val="92D050"/>
              </a:solidFill>
            </a:endParaRPr>
          </a:p>
          <a:p>
            <a:r>
              <a:rPr lang="de-LU" dirty="0">
                <a:solidFill>
                  <a:srgbClr val="92D050"/>
                </a:solidFill>
              </a:rPr>
              <a:t>à </a:t>
            </a:r>
            <a:r>
              <a:rPr lang="de-LU" dirty="0" err="1">
                <a:solidFill>
                  <a:srgbClr val="92D050"/>
                </a:solidFill>
              </a:rPr>
              <a:t>persuader</a:t>
            </a:r>
            <a:r>
              <a:rPr lang="de-LU" dirty="0">
                <a:solidFill>
                  <a:srgbClr val="92D050"/>
                </a:solidFill>
              </a:rPr>
              <a:t> </a:t>
            </a:r>
            <a:r>
              <a:rPr lang="de-LU" dirty="0" err="1">
                <a:solidFill>
                  <a:srgbClr val="92D050"/>
                </a:solidFill>
              </a:rPr>
              <a:t>l‘auditeur</a:t>
            </a:r>
            <a:r>
              <a:rPr lang="de-LU" dirty="0">
                <a:solidFill>
                  <a:srgbClr val="92D050"/>
                </a:solidFill>
              </a:rPr>
              <a:t> </a:t>
            </a:r>
            <a:endParaRPr lang="en-GB" dirty="0">
              <a:solidFill>
                <a:srgbClr val="92D050"/>
              </a:solidFill>
            </a:endParaRPr>
          </a:p>
        </p:txBody>
      </p:sp>
      <p:sp>
        <p:nvSpPr>
          <p:cNvPr id="18" name="Rounded Rectangle 17"/>
          <p:cNvSpPr/>
          <p:nvPr/>
        </p:nvSpPr>
        <p:spPr>
          <a:xfrm>
            <a:off x="1763688" y="4725144"/>
            <a:ext cx="3496708" cy="50405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Curved Connector 19"/>
          <p:cNvCxnSpPr>
            <a:stCxn id="18" idx="2"/>
          </p:cNvCxnSpPr>
          <p:nvPr/>
        </p:nvCxnSpPr>
        <p:spPr>
          <a:xfrm rot="5400000">
            <a:off x="3132920" y="5282126"/>
            <a:ext cx="432048" cy="326196"/>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47664" y="5667292"/>
            <a:ext cx="1815946" cy="646331"/>
          </a:xfrm>
          <a:prstGeom prst="rect">
            <a:avLst/>
          </a:prstGeom>
          <a:noFill/>
        </p:spPr>
        <p:txBody>
          <a:bodyPr wrap="none" rtlCol="0">
            <a:spAutoFit/>
          </a:bodyPr>
          <a:lstStyle/>
          <a:p>
            <a:r>
              <a:rPr lang="de-LU" dirty="0" err="1">
                <a:solidFill>
                  <a:srgbClr val="92D050"/>
                </a:solidFill>
              </a:rPr>
              <a:t>Socrate</a:t>
            </a:r>
            <a:r>
              <a:rPr lang="de-LU" dirty="0">
                <a:solidFill>
                  <a:srgbClr val="92D050"/>
                </a:solidFill>
              </a:rPr>
              <a:t> </a:t>
            </a:r>
            <a:r>
              <a:rPr lang="de-LU" dirty="0" err="1">
                <a:solidFill>
                  <a:srgbClr val="92D050"/>
                </a:solidFill>
              </a:rPr>
              <a:t>continue</a:t>
            </a:r>
            <a:r>
              <a:rPr lang="de-LU" dirty="0">
                <a:solidFill>
                  <a:srgbClr val="92D050"/>
                </a:solidFill>
              </a:rPr>
              <a:t> </a:t>
            </a:r>
          </a:p>
          <a:p>
            <a:r>
              <a:rPr lang="de-LU" dirty="0" err="1">
                <a:solidFill>
                  <a:srgbClr val="92D050"/>
                </a:solidFill>
              </a:rPr>
              <a:t>son</a:t>
            </a:r>
            <a:r>
              <a:rPr lang="de-LU" dirty="0">
                <a:solidFill>
                  <a:srgbClr val="92D050"/>
                </a:solidFill>
              </a:rPr>
              <a:t> </a:t>
            </a:r>
            <a:r>
              <a:rPr lang="de-LU" dirty="0" err="1">
                <a:solidFill>
                  <a:srgbClr val="92D050"/>
                </a:solidFill>
              </a:rPr>
              <a:t>enquête</a:t>
            </a:r>
            <a:endParaRPr lang="en-GB" dirty="0">
              <a:solidFill>
                <a:srgbClr val="92D050"/>
              </a:solidFill>
            </a:endParaRPr>
          </a:p>
        </p:txBody>
      </p:sp>
      <p:sp>
        <p:nvSpPr>
          <p:cNvPr id="23" name="Rounded Rectangle 22"/>
          <p:cNvSpPr/>
          <p:nvPr/>
        </p:nvSpPr>
        <p:spPr>
          <a:xfrm>
            <a:off x="5292080" y="4869160"/>
            <a:ext cx="3456384" cy="57606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a:stCxn id="23" idx="2"/>
          </p:cNvCxnSpPr>
          <p:nvPr/>
        </p:nvCxnSpPr>
        <p:spPr>
          <a:xfrm>
            <a:off x="7020272" y="5445224"/>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14433" y="5805264"/>
            <a:ext cx="2611677" cy="646331"/>
          </a:xfrm>
          <a:prstGeom prst="rect">
            <a:avLst/>
          </a:prstGeom>
          <a:noFill/>
        </p:spPr>
        <p:txBody>
          <a:bodyPr wrap="none" rtlCol="0">
            <a:spAutoFit/>
          </a:bodyPr>
          <a:lstStyle/>
          <a:p>
            <a:r>
              <a:rPr lang="de-LU" dirty="0" err="1">
                <a:solidFill>
                  <a:srgbClr val="92D050"/>
                </a:solidFill>
              </a:rPr>
              <a:t>Gorgias</a:t>
            </a:r>
            <a:r>
              <a:rPr lang="de-LU" dirty="0">
                <a:solidFill>
                  <a:srgbClr val="92D050"/>
                </a:solidFill>
              </a:rPr>
              <a:t> </a:t>
            </a:r>
            <a:r>
              <a:rPr lang="de-LU" dirty="0" err="1">
                <a:solidFill>
                  <a:srgbClr val="92D050"/>
                </a:solidFill>
              </a:rPr>
              <a:t>s‘embourbe</a:t>
            </a:r>
            <a:r>
              <a:rPr lang="de-LU" dirty="0">
                <a:solidFill>
                  <a:srgbClr val="92D050"/>
                </a:solidFill>
              </a:rPr>
              <a:t> </a:t>
            </a:r>
            <a:r>
              <a:rPr lang="de-LU" dirty="0" err="1">
                <a:solidFill>
                  <a:srgbClr val="92D050"/>
                </a:solidFill>
              </a:rPr>
              <a:t>dans</a:t>
            </a:r>
            <a:r>
              <a:rPr lang="de-LU" dirty="0">
                <a:solidFill>
                  <a:srgbClr val="92D050"/>
                </a:solidFill>
              </a:rPr>
              <a:t> </a:t>
            </a:r>
          </a:p>
          <a:p>
            <a:r>
              <a:rPr lang="de-LU" dirty="0" err="1">
                <a:solidFill>
                  <a:srgbClr val="92D050"/>
                </a:solidFill>
              </a:rPr>
              <a:t>ses</a:t>
            </a:r>
            <a:r>
              <a:rPr lang="de-LU" dirty="0">
                <a:solidFill>
                  <a:srgbClr val="92D050"/>
                </a:solidFill>
              </a:rPr>
              <a:t> </a:t>
            </a:r>
            <a:r>
              <a:rPr lang="de-LU" dirty="0" err="1">
                <a:solidFill>
                  <a:srgbClr val="92D050"/>
                </a:solidFill>
              </a:rPr>
              <a:t>contradictions</a:t>
            </a:r>
            <a:endParaRPr lang="en-GB" dirty="0">
              <a:solidFill>
                <a:srgbClr val="92D050"/>
              </a:solidFill>
            </a:endParaRPr>
          </a:p>
        </p:txBody>
      </p:sp>
    </p:spTree>
    <p:extLst>
      <p:ext uri="{BB962C8B-B14F-4D97-AF65-F5344CB8AC3E}">
        <p14:creationId xmlns:p14="http://schemas.microsoft.com/office/powerpoint/2010/main" val="45326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4" grpId="0" animBg="1"/>
      <p:bldP spid="17" grpId="0"/>
      <p:bldP spid="18" grpId="0" animBg="1"/>
      <p:bldP spid="21" grpId="0"/>
      <p:bldP spid="23"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280"/>
            <a:ext cx="8229600" cy="1143000"/>
          </a:xfrm>
        </p:spPr>
        <p:txBody>
          <a:bodyPr/>
          <a:lstStyle/>
          <a:p>
            <a:r>
              <a:rPr lang="de-LU" dirty="0" err="1"/>
              <a:t>Socrate</a:t>
            </a:r>
            <a:r>
              <a:rPr lang="de-LU" dirty="0"/>
              <a:t> et </a:t>
            </a:r>
            <a:r>
              <a:rPr lang="de-LU" dirty="0" err="1"/>
              <a:t>Gorgias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634865733"/>
              </p:ext>
            </p:extLst>
          </p:nvPr>
        </p:nvGraphicFramePr>
        <p:xfrm>
          <a:off x="395537" y="1556792"/>
          <a:ext cx="8352928" cy="2591626"/>
        </p:xfrm>
        <a:graphic>
          <a:graphicData uri="http://schemas.openxmlformats.org/drawingml/2006/table">
            <a:tbl>
              <a:tblPr firstRow="1" bandRow="1">
                <a:tableStyleId>{5C22544A-7EE6-4342-B048-85BDC9FD1C3A}</a:tableStyleId>
              </a:tblPr>
              <a:tblGrid>
                <a:gridCol w="1368151">
                  <a:extLst>
                    <a:ext uri="{9D8B030D-6E8A-4147-A177-3AD203B41FA5}">
                      <a16:colId xmlns:a16="http://schemas.microsoft.com/office/drawing/2014/main" val="20000"/>
                    </a:ext>
                  </a:extLst>
                </a:gridCol>
                <a:gridCol w="4224470">
                  <a:extLst>
                    <a:ext uri="{9D8B030D-6E8A-4147-A177-3AD203B41FA5}">
                      <a16:colId xmlns:a16="http://schemas.microsoft.com/office/drawing/2014/main" val="20001"/>
                    </a:ext>
                  </a:extLst>
                </a:gridCol>
                <a:gridCol w="2760307">
                  <a:extLst>
                    <a:ext uri="{9D8B030D-6E8A-4147-A177-3AD203B41FA5}">
                      <a16:colId xmlns:a16="http://schemas.microsoft.com/office/drawing/2014/main" val="20002"/>
                    </a:ext>
                  </a:extLst>
                </a:gridCol>
              </a:tblGrid>
              <a:tr h="1112520">
                <a:tc>
                  <a:txBody>
                    <a:bodyPr/>
                    <a:lstStyle/>
                    <a:p>
                      <a:pPr algn="just">
                        <a:lnSpc>
                          <a:spcPct val="115000"/>
                        </a:lnSpc>
                        <a:spcAft>
                          <a:spcPts val="600"/>
                        </a:spcAft>
                      </a:pPr>
                      <a:r>
                        <a:rPr lang="fr-BE" sz="1400" b="1" dirty="0">
                          <a:solidFill>
                            <a:schemeClr val="tx1"/>
                          </a:solidFill>
                          <a:effectLst/>
                          <a:latin typeface="Calibri"/>
                          <a:ea typeface="Calibri"/>
                          <a:cs typeface="Times New Roman"/>
                        </a:rPr>
                        <a:t>5. Quête de la vérité</a:t>
                      </a:r>
                      <a:endParaRPr lang="en-GB" sz="1400" dirty="0">
                        <a:solidFill>
                          <a:schemeClr val="tx1"/>
                        </a:solidFill>
                        <a:effectLst/>
                        <a:latin typeface="Calibri"/>
                        <a:ea typeface="Calibri"/>
                        <a:cs typeface="Times New Roman"/>
                      </a:endParaRPr>
                    </a:p>
                  </a:txBody>
                  <a:tcPr marL="68580" marR="68580" marT="0" marB="0">
                    <a:solidFill>
                      <a:schemeClr val="bg1">
                        <a:lumMod val="50000"/>
                      </a:schemeClr>
                    </a:solidFill>
                  </a:tcPr>
                </a:tc>
                <a:tc>
                  <a:txBody>
                    <a:bodyPr/>
                    <a:lstStyle/>
                    <a:p>
                      <a:pPr algn="just">
                        <a:lnSpc>
                          <a:spcPct val="115000"/>
                        </a:lnSpc>
                        <a:spcAft>
                          <a:spcPts val="600"/>
                        </a:spcAft>
                      </a:pPr>
                      <a:r>
                        <a:rPr lang="fr-BE" sz="1400" dirty="0">
                          <a:solidFill>
                            <a:schemeClr val="tx1"/>
                          </a:solidFill>
                          <a:effectLst/>
                          <a:latin typeface="Calibri"/>
                          <a:ea typeface="Calibri"/>
                          <a:cs typeface="Times New Roman"/>
                        </a:rPr>
                        <a:t>Alors continuons et examinons encore ceci. Alors veux-tu que nous admettions deux sortes de persuasion, l’une qui produit la croyance sans la science, et l’autre qui produit la science ?</a:t>
                      </a:r>
                      <a:endParaRPr lang="en-GB" sz="1400" dirty="0">
                        <a:solidFill>
                          <a:schemeClr val="tx1"/>
                        </a:solidFill>
                        <a:effectLst/>
                        <a:latin typeface="Calibri"/>
                        <a:ea typeface="Calibri"/>
                        <a:cs typeface="Times New Roman"/>
                      </a:endParaRPr>
                    </a:p>
                    <a:p>
                      <a:pPr algn="just">
                        <a:lnSpc>
                          <a:spcPct val="115000"/>
                        </a:lnSpc>
                        <a:spcAft>
                          <a:spcPts val="600"/>
                        </a:spcAft>
                      </a:pPr>
                      <a:endParaRPr lang="fr-BE" sz="1400" dirty="0">
                        <a:solidFill>
                          <a:schemeClr val="tx1"/>
                        </a:solidFill>
                        <a:effectLst/>
                        <a:latin typeface="Calibri"/>
                        <a:ea typeface="Calibri"/>
                        <a:cs typeface="Times New Roman"/>
                      </a:endParaRPr>
                    </a:p>
                    <a:p>
                      <a:pPr algn="just">
                        <a:lnSpc>
                          <a:spcPct val="115000"/>
                        </a:lnSpc>
                        <a:spcAft>
                          <a:spcPts val="600"/>
                        </a:spcAft>
                      </a:pPr>
                      <a:r>
                        <a:rPr lang="fr-BE" sz="1400" dirty="0">
                          <a:solidFill>
                            <a:schemeClr val="tx1"/>
                          </a:solidFill>
                          <a:effectLst/>
                          <a:latin typeface="Calibri"/>
                          <a:ea typeface="Calibri"/>
                          <a:cs typeface="Times New Roman"/>
                        </a:rPr>
                        <a:t>De ces deux persuasions, quelle est celle que la rhéto­rique opère dans les tribunaux et les autres assemblées relativement au juste et à l’injuste ? Est-ce celle d’où naît la croyance sans la science ou celle qui engendre la science ?</a:t>
                      </a:r>
                      <a:endParaRPr lang="en-GB" sz="1400" dirty="0">
                        <a:solidFill>
                          <a:schemeClr val="tx1"/>
                        </a:solidFill>
                        <a:effectLst/>
                        <a:latin typeface="Calibri"/>
                        <a:ea typeface="Calibri"/>
                        <a:cs typeface="Times New Roman"/>
                      </a:endParaRPr>
                    </a:p>
                  </a:txBody>
                  <a:tcPr marL="68580" marR="68580" marT="0" marB="0">
                    <a:solidFill>
                      <a:schemeClr val="bg1">
                        <a:lumMod val="50000"/>
                      </a:schemeClr>
                    </a:solidFill>
                  </a:tcPr>
                </a:tc>
                <a:tc>
                  <a:txBody>
                    <a:bodyPr/>
                    <a:lstStyle/>
                    <a:p>
                      <a:pPr algn="just">
                        <a:lnSpc>
                          <a:spcPct val="115000"/>
                        </a:lnSpc>
                        <a:spcAft>
                          <a:spcPts val="600"/>
                        </a:spcAft>
                      </a:pPr>
                      <a:r>
                        <a:rPr lang="fr-BE" sz="1400" dirty="0">
                          <a:solidFill>
                            <a:schemeClr val="tx1"/>
                          </a:solidFill>
                          <a:effectLst/>
                          <a:latin typeface="Calibri"/>
                          <a:ea typeface="Calibri"/>
                          <a:cs typeface="Times New Roman"/>
                        </a:rPr>
                        <a:t> Certainement.</a:t>
                      </a:r>
                      <a:endParaRPr lang="de-LU" sz="1400" dirty="0">
                        <a:solidFill>
                          <a:schemeClr val="tx1"/>
                        </a:solidFill>
                        <a:effectLst/>
                        <a:latin typeface="Calibri"/>
                        <a:ea typeface="Calibri"/>
                        <a:cs typeface="Times New Roman"/>
                      </a:endParaRPr>
                    </a:p>
                    <a:p>
                      <a:pPr algn="just">
                        <a:lnSpc>
                          <a:spcPct val="115000"/>
                        </a:lnSpc>
                        <a:spcAft>
                          <a:spcPts val="600"/>
                        </a:spcAft>
                      </a:pPr>
                      <a:endParaRPr lang="de-LU" sz="1400" dirty="0">
                        <a:solidFill>
                          <a:schemeClr val="tx1"/>
                        </a:solidFill>
                        <a:effectLst/>
                        <a:latin typeface="Calibri"/>
                        <a:ea typeface="Calibri"/>
                        <a:cs typeface="Times New Roman"/>
                      </a:endParaRPr>
                    </a:p>
                    <a:p>
                      <a:pPr algn="just">
                        <a:lnSpc>
                          <a:spcPct val="115000"/>
                        </a:lnSpc>
                        <a:spcAft>
                          <a:spcPts val="600"/>
                        </a:spcAft>
                      </a:pPr>
                      <a:endParaRPr lang="de-LU" sz="1400" dirty="0">
                        <a:solidFill>
                          <a:schemeClr val="tx1"/>
                        </a:solidFill>
                        <a:effectLst/>
                        <a:latin typeface="Calibri"/>
                        <a:ea typeface="Calibri"/>
                        <a:cs typeface="Times New Roman"/>
                      </a:endParaRPr>
                    </a:p>
                    <a:p>
                      <a:pPr algn="just">
                        <a:lnSpc>
                          <a:spcPct val="115000"/>
                        </a:lnSpc>
                        <a:spcAft>
                          <a:spcPts val="600"/>
                        </a:spcAft>
                      </a:pPr>
                      <a:endParaRPr lang="en-GB" sz="1400" dirty="0">
                        <a:solidFill>
                          <a:schemeClr val="tx1"/>
                        </a:solidFill>
                        <a:effectLst/>
                        <a:latin typeface="Calibri"/>
                        <a:ea typeface="Calibri"/>
                        <a:cs typeface="Times New Roman"/>
                      </a:endParaRPr>
                    </a:p>
                    <a:p>
                      <a:pPr algn="just">
                        <a:lnSpc>
                          <a:spcPct val="115000"/>
                        </a:lnSpc>
                        <a:spcAft>
                          <a:spcPts val="600"/>
                        </a:spcAft>
                      </a:pPr>
                      <a:r>
                        <a:rPr lang="fr-BE" sz="1400" dirty="0">
                          <a:solidFill>
                            <a:schemeClr val="tx1"/>
                          </a:solidFill>
                          <a:effectLst/>
                          <a:latin typeface="Calibri"/>
                          <a:ea typeface="Calibri"/>
                          <a:cs typeface="Times New Roman"/>
                        </a:rPr>
                        <a:t>Il est bien évident, Socrate, que c’est celle d’où naît la croyance.</a:t>
                      </a:r>
                      <a:endParaRPr lang="en-GB" sz="1400" dirty="0">
                        <a:solidFill>
                          <a:schemeClr val="tx1"/>
                        </a:solidFill>
                        <a:effectLst/>
                        <a:latin typeface="Calibri"/>
                        <a:ea typeface="Calibri"/>
                        <a:cs typeface="Times New Roman"/>
                      </a:endParaRPr>
                    </a:p>
                  </a:txBody>
                  <a:tcPr marL="68580" marR="68580" marT="0" marB="0">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82190822"/>
              </p:ext>
            </p:extLst>
          </p:nvPr>
        </p:nvGraphicFramePr>
        <p:xfrm>
          <a:off x="395535" y="5013176"/>
          <a:ext cx="8352930" cy="721678"/>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20000"/>
                    </a:ext>
                  </a:extLst>
                </a:gridCol>
                <a:gridCol w="4200467">
                  <a:extLst>
                    <a:ext uri="{9D8B030D-6E8A-4147-A177-3AD203B41FA5}">
                      <a16:colId xmlns:a16="http://schemas.microsoft.com/office/drawing/2014/main" val="20001"/>
                    </a:ext>
                  </a:extLst>
                </a:gridCol>
                <a:gridCol w="2784310">
                  <a:extLst>
                    <a:ext uri="{9D8B030D-6E8A-4147-A177-3AD203B41FA5}">
                      <a16:colId xmlns:a16="http://schemas.microsoft.com/office/drawing/2014/main" val="20002"/>
                    </a:ext>
                  </a:extLst>
                </a:gridCol>
              </a:tblGrid>
              <a:tr h="370840">
                <a:tc>
                  <a:txBody>
                    <a:bodyPr/>
                    <a:lstStyle/>
                    <a:p>
                      <a:pPr algn="just">
                        <a:lnSpc>
                          <a:spcPct val="115000"/>
                        </a:lnSpc>
                        <a:spcAft>
                          <a:spcPts val="600"/>
                        </a:spcAft>
                      </a:pPr>
                      <a:r>
                        <a:rPr lang="fr-BE" sz="1400" b="1" dirty="0">
                          <a:solidFill>
                            <a:schemeClr val="tx1"/>
                          </a:solidFill>
                          <a:effectLst/>
                          <a:latin typeface="Calibri"/>
                          <a:ea typeface="Calibri"/>
                          <a:cs typeface="Times New Roman"/>
                        </a:rPr>
                        <a:t>6. Véracité</a:t>
                      </a:r>
                      <a:endParaRPr lang="en-GB" sz="1400" dirty="0">
                        <a:solidFill>
                          <a:schemeClr val="tx1"/>
                        </a:solidFill>
                        <a:effectLst/>
                        <a:latin typeface="Calibri"/>
                        <a:ea typeface="Calibri"/>
                        <a:cs typeface="Times New Roman"/>
                      </a:endParaRPr>
                    </a:p>
                  </a:txBody>
                  <a:tcPr marL="68580" marR="68580" marT="0" marB="0">
                    <a:solidFill>
                      <a:schemeClr val="bg1">
                        <a:lumMod val="50000"/>
                      </a:schemeClr>
                    </a:solidFill>
                  </a:tcPr>
                </a:tc>
                <a:tc>
                  <a:txBody>
                    <a:bodyPr/>
                    <a:lstStyle/>
                    <a:p>
                      <a:pPr algn="just">
                        <a:lnSpc>
                          <a:spcPct val="115000"/>
                        </a:lnSpc>
                        <a:spcAft>
                          <a:spcPts val="600"/>
                        </a:spcAft>
                      </a:pPr>
                      <a:r>
                        <a:rPr lang="fr-BE" sz="1400" dirty="0">
                          <a:solidFill>
                            <a:schemeClr val="tx1"/>
                          </a:solidFill>
                          <a:effectLst/>
                          <a:latin typeface="Calibri"/>
                          <a:ea typeface="Calibri"/>
                          <a:cs typeface="Times New Roman"/>
                        </a:rPr>
                        <a:t>La rhétorique est donc, à ce qu’il paraît, l’ouvrière de la persuasion qui fait croire, non de celle qui fait savoir relativement au juste et à l’injuste ?</a:t>
                      </a:r>
                      <a:endParaRPr lang="en-GB" sz="1400" dirty="0">
                        <a:solidFill>
                          <a:schemeClr val="tx1"/>
                        </a:solidFill>
                        <a:effectLst/>
                        <a:latin typeface="Calibri"/>
                        <a:ea typeface="Calibri"/>
                        <a:cs typeface="Times New Roman"/>
                      </a:endParaRPr>
                    </a:p>
                  </a:txBody>
                  <a:tcPr marL="68580" marR="68580" marT="0" marB="0">
                    <a:solidFill>
                      <a:schemeClr val="bg1">
                        <a:lumMod val="50000"/>
                      </a:schemeClr>
                    </a:solidFill>
                  </a:tcPr>
                </a:tc>
                <a:tc>
                  <a:txBody>
                    <a:bodyPr/>
                    <a:lstStyle/>
                    <a:p>
                      <a:pPr algn="just">
                        <a:lnSpc>
                          <a:spcPct val="115000"/>
                        </a:lnSpc>
                        <a:spcAft>
                          <a:spcPts val="600"/>
                        </a:spcAft>
                      </a:pPr>
                      <a:r>
                        <a:rPr lang="fr-BE" sz="1400" dirty="0">
                          <a:solidFill>
                            <a:schemeClr val="tx1"/>
                          </a:solidFill>
                          <a:effectLst/>
                          <a:latin typeface="Calibri"/>
                          <a:ea typeface="Calibri"/>
                          <a:cs typeface="Times New Roman"/>
                        </a:rPr>
                        <a:t>Oui.</a:t>
                      </a:r>
                      <a:endParaRPr lang="en-GB" sz="1400" dirty="0">
                        <a:solidFill>
                          <a:schemeClr val="tx1"/>
                        </a:solidFill>
                        <a:effectLst/>
                        <a:latin typeface="Calibri"/>
                        <a:ea typeface="Calibri"/>
                        <a:cs typeface="Times New Roman"/>
                      </a:endParaRPr>
                    </a:p>
                  </a:txBody>
                  <a:tcPr marL="68580" marR="68580" marT="0" marB="0">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395535" y="980728"/>
          <a:ext cx="8352930" cy="37084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456385">
                  <a:extLst>
                    <a:ext uri="{9D8B030D-6E8A-4147-A177-3AD203B41FA5}">
                      <a16:colId xmlns:a16="http://schemas.microsoft.com/office/drawing/2014/main" val="20002"/>
                    </a:ext>
                  </a:extLst>
                </a:gridCol>
              </a:tblGrid>
              <a:tr h="370840">
                <a:tc>
                  <a:txBody>
                    <a:bodyPr/>
                    <a:lstStyle/>
                    <a:p>
                      <a:pPr algn="ctr">
                        <a:lnSpc>
                          <a:spcPct val="115000"/>
                        </a:lnSpc>
                        <a:spcAft>
                          <a:spcPts val="600"/>
                        </a:spcAft>
                      </a:pPr>
                      <a:r>
                        <a:rPr lang="fr-BE" sz="1600" b="1" dirty="0">
                          <a:solidFill>
                            <a:schemeClr val="tx1"/>
                          </a:solidFill>
                          <a:effectLst/>
                          <a:latin typeface="Calibri"/>
                          <a:ea typeface="Calibri"/>
                          <a:cs typeface="Times New Roman"/>
                        </a:rPr>
                        <a:t>Étapes</a:t>
                      </a:r>
                      <a:endParaRPr lang="en-GB" sz="1600" dirty="0">
                        <a:solidFill>
                          <a:schemeClr val="tx1"/>
                        </a:solidFill>
                        <a:effectLst/>
                        <a:latin typeface="Calibri"/>
                        <a:ea typeface="Calibri"/>
                        <a:cs typeface="Times New Roman"/>
                      </a:endParaRPr>
                    </a:p>
                  </a:txBody>
                  <a:tcPr marL="68580" marR="68580" marT="0" marB="0">
                    <a:solidFill>
                      <a:schemeClr val="accent6"/>
                    </a:solidFill>
                  </a:tcPr>
                </a:tc>
                <a:tc>
                  <a:txBody>
                    <a:bodyPr/>
                    <a:lstStyle/>
                    <a:p>
                      <a:pPr algn="ctr">
                        <a:lnSpc>
                          <a:spcPct val="115000"/>
                        </a:lnSpc>
                        <a:spcAft>
                          <a:spcPts val="600"/>
                        </a:spcAft>
                      </a:pPr>
                      <a:r>
                        <a:rPr lang="fr-BE" sz="1600" b="1" dirty="0">
                          <a:solidFill>
                            <a:srgbClr val="000000"/>
                          </a:solidFill>
                          <a:effectLst/>
                          <a:latin typeface="Calibri"/>
                          <a:ea typeface="Calibri"/>
                          <a:cs typeface="Times New Roman"/>
                        </a:rPr>
                        <a:t>Socrate (Question)</a:t>
                      </a:r>
                      <a:endParaRPr lang="en-GB" sz="1600" dirty="0">
                        <a:effectLst/>
                        <a:latin typeface="Calibri"/>
                        <a:ea typeface="Calibri"/>
                        <a:cs typeface="Times New Roman"/>
                      </a:endParaRPr>
                    </a:p>
                  </a:txBody>
                  <a:tcPr marL="68580" marR="68580" marT="0" marB="0">
                    <a:solidFill>
                      <a:schemeClr val="accent6"/>
                    </a:solidFill>
                  </a:tcPr>
                </a:tc>
                <a:tc>
                  <a:txBody>
                    <a:bodyPr/>
                    <a:lstStyle/>
                    <a:p>
                      <a:pPr algn="ctr">
                        <a:lnSpc>
                          <a:spcPct val="115000"/>
                        </a:lnSpc>
                        <a:spcAft>
                          <a:spcPts val="600"/>
                        </a:spcAft>
                      </a:pPr>
                      <a:r>
                        <a:rPr lang="fr-BE" sz="1600" b="1" dirty="0">
                          <a:solidFill>
                            <a:srgbClr val="000000"/>
                          </a:solidFill>
                          <a:effectLst/>
                          <a:latin typeface="Calibri"/>
                          <a:ea typeface="Calibri"/>
                          <a:cs typeface="Times New Roman"/>
                        </a:rPr>
                        <a:t>Gorgias (Réponse)</a:t>
                      </a:r>
                      <a:endParaRPr lang="en-GB" sz="1600" dirty="0">
                        <a:effectLst/>
                        <a:latin typeface="Calibri"/>
                        <a:ea typeface="Calibri"/>
                        <a:cs typeface="Times New Roman"/>
                      </a:endParaRPr>
                    </a:p>
                  </a:txBody>
                  <a:tcPr marL="68580" marR="68580" marT="0" marB="0">
                    <a:solidFill>
                      <a:schemeClr val="accent6"/>
                    </a:solidFill>
                  </a:tcPr>
                </a:tc>
                <a:extLst>
                  <a:ext uri="{0D108BD9-81ED-4DB2-BD59-A6C34878D82A}">
                    <a16:rowId xmlns:a16="http://schemas.microsoft.com/office/drawing/2014/main" val="10000"/>
                  </a:ext>
                </a:extLst>
              </a:tr>
            </a:tbl>
          </a:graphicData>
        </a:graphic>
      </p:graphicFrame>
      <p:sp>
        <p:nvSpPr>
          <p:cNvPr id="13" name="Rounded Rectangle 12"/>
          <p:cNvSpPr/>
          <p:nvPr/>
        </p:nvSpPr>
        <p:spPr>
          <a:xfrm>
            <a:off x="1763688" y="1844824"/>
            <a:ext cx="4248472" cy="7200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urved Connector 14"/>
          <p:cNvCxnSpPr>
            <a:stCxn id="13" idx="2"/>
          </p:cNvCxnSpPr>
          <p:nvPr/>
        </p:nvCxnSpPr>
        <p:spPr>
          <a:xfrm rot="5400000">
            <a:off x="2105726" y="2654914"/>
            <a:ext cx="1872208" cy="1692188"/>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1560" y="4443243"/>
            <a:ext cx="3818161" cy="369332"/>
          </a:xfrm>
          <a:prstGeom prst="rect">
            <a:avLst/>
          </a:prstGeom>
          <a:noFill/>
        </p:spPr>
        <p:txBody>
          <a:bodyPr wrap="none" rtlCol="0">
            <a:spAutoFit/>
          </a:bodyPr>
          <a:lstStyle/>
          <a:p>
            <a:r>
              <a:rPr lang="de-LU" dirty="0" err="1">
                <a:solidFill>
                  <a:srgbClr val="92D050"/>
                </a:solidFill>
              </a:rPr>
              <a:t>Socrate</a:t>
            </a:r>
            <a:r>
              <a:rPr lang="de-LU" dirty="0">
                <a:solidFill>
                  <a:srgbClr val="92D050"/>
                </a:solidFill>
              </a:rPr>
              <a:t> </a:t>
            </a:r>
            <a:r>
              <a:rPr lang="de-LU" dirty="0" err="1">
                <a:solidFill>
                  <a:srgbClr val="92D050"/>
                </a:solidFill>
              </a:rPr>
              <a:t>discerne</a:t>
            </a:r>
            <a:r>
              <a:rPr lang="de-LU" dirty="0">
                <a:solidFill>
                  <a:srgbClr val="92D050"/>
                </a:solidFill>
              </a:rPr>
              <a:t> le </a:t>
            </a:r>
            <a:r>
              <a:rPr lang="de-LU" dirty="0" err="1">
                <a:solidFill>
                  <a:srgbClr val="92D050"/>
                </a:solidFill>
              </a:rPr>
              <a:t>faux</a:t>
            </a:r>
            <a:r>
              <a:rPr lang="de-LU" dirty="0">
                <a:solidFill>
                  <a:srgbClr val="92D050"/>
                </a:solidFill>
              </a:rPr>
              <a:t> du </a:t>
            </a:r>
            <a:r>
              <a:rPr lang="de-LU" dirty="0" err="1">
                <a:solidFill>
                  <a:srgbClr val="92D050"/>
                </a:solidFill>
              </a:rPr>
              <a:t>vrai</a:t>
            </a:r>
            <a:r>
              <a:rPr lang="de-LU" dirty="0">
                <a:solidFill>
                  <a:srgbClr val="92D050"/>
                </a:solidFill>
              </a:rPr>
              <a:t> </a:t>
            </a:r>
            <a:r>
              <a:rPr lang="de-LU" dirty="0" err="1">
                <a:solidFill>
                  <a:srgbClr val="92D050"/>
                </a:solidFill>
              </a:rPr>
              <a:t>savoir</a:t>
            </a:r>
            <a:endParaRPr lang="de-LU" dirty="0">
              <a:solidFill>
                <a:srgbClr val="92D050"/>
              </a:solidFill>
            </a:endParaRPr>
          </a:p>
        </p:txBody>
      </p:sp>
      <p:sp>
        <p:nvSpPr>
          <p:cNvPr id="18" name="Rounded Rectangle 17"/>
          <p:cNvSpPr/>
          <p:nvPr/>
        </p:nvSpPr>
        <p:spPr>
          <a:xfrm>
            <a:off x="6012160" y="2780928"/>
            <a:ext cx="2736304" cy="7920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cxnSp>
        <p:nvCxnSpPr>
          <p:cNvPr id="20" name="Straight Arrow Connector 19"/>
          <p:cNvCxnSpPr/>
          <p:nvPr/>
        </p:nvCxnSpPr>
        <p:spPr>
          <a:xfrm>
            <a:off x="7380312" y="3573016"/>
            <a:ext cx="0" cy="86409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19558" y="4443243"/>
            <a:ext cx="3028906" cy="369332"/>
          </a:xfrm>
          <a:prstGeom prst="rect">
            <a:avLst/>
          </a:prstGeom>
          <a:noFill/>
        </p:spPr>
        <p:txBody>
          <a:bodyPr wrap="none" rtlCol="0">
            <a:spAutoFit/>
          </a:bodyPr>
          <a:lstStyle/>
          <a:p>
            <a:r>
              <a:rPr lang="de-LU" dirty="0" err="1">
                <a:solidFill>
                  <a:srgbClr val="92D050"/>
                </a:solidFill>
              </a:rPr>
              <a:t>Gorgias</a:t>
            </a:r>
            <a:r>
              <a:rPr lang="de-LU" dirty="0">
                <a:solidFill>
                  <a:srgbClr val="92D050"/>
                </a:solidFill>
              </a:rPr>
              <a:t> </a:t>
            </a:r>
            <a:r>
              <a:rPr lang="de-LU" dirty="0" err="1">
                <a:solidFill>
                  <a:srgbClr val="92D050"/>
                </a:solidFill>
              </a:rPr>
              <a:t>admet</a:t>
            </a:r>
            <a:r>
              <a:rPr lang="de-LU" dirty="0">
                <a:solidFill>
                  <a:srgbClr val="92D050"/>
                </a:solidFill>
              </a:rPr>
              <a:t> </a:t>
            </a:r>
            <a:r>
              <a:rPr lang="de-LU" dirty="0" err="1">
                <a:solidFill>
                  <a:srgbClr val="92D050"/>
                </a:solidFill>
              </a:rPr>
              <a:t>son</a:t>
            </a:r>
            <a:r>
              <a:rPr lang="de-LU" dirty="0">
                <a:solidFill>
                  <a:srgbClr val="92D050"/>
                </a:solidFill>
              </a:rPr>
              <a:t> </a:t>
            </a:r>
            <a:r>
              <a:rPr lang="de-LU" dirty="0" err="1">
                <a:solidFill>
                  <a:srgbClr val="92D050"/>
                </a:solidFill>
              </a:rPr>
              <a:t>ignorance</a:t>
            </a:r>
            <a:endParaRPr lang="en-GB" dirty="0">
              <a:solidFill>
                <a:srgbClr val="92D050"/>
              </a:solidFill>
            </a:endParaRPr>
          </a:p>
        </p:txBody>
      </p:sp>
      <p:sp>
        <p:nvSpPr>
          <p:cNvPr id="22" name="Rounded Rectangle 21"/>
          <p:cNvSpPr/>
          <p:nvPr/>
        </p:nvSpPr>
        <p:spPr>
          <a:xfrm>
            <a:off x="1763688" y="4941168"/>
            <a:ext cx="4176464"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p:cNvCxnSpPr>
            <a:stCxn id="22" idx="2"/>
          </p:cNvCxnSpPr>
          <p:nvPr/>
        </p:nvCxnSpPr>
        <p:spPr>
          <a:xfrm>
            <a:off x="3851920" y="5805264"/>
            <a:ext cx="0" cy="28803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33560" y="6094074"/>
            <a:ext cx="5980676" cy="646331"/>
          </a:xfrm>
          <a:prstGeom prst="rect">
            <a:avLst/>
          </a:prstGeom>
          <a:noFill/>
        </p:spPr>
        <p:txBody>
          <a:bodyPr wrap="none" rtlCol="0">
            <a:spAutoFit/>
          </a:bodyPr>
          <a:lstStyle/>
          <a:p>
            <a:r>
              <a:rPr lang="de-LU" dirty="0" err="1">
                <a:solidFill>
                  <a:srgbClr val="92D050"/>
                </a:solidFill>
              </a:rPr>
              <a:t>Conclusion</a:t>
            </a:r>
            <a:r>
              <a:rPr lang="de-LU" dirty="0">
                <a:solidFill>
                  <a:srgbClr val="92D050"/>
                </a:solidFill>
              </a:rPr>
              <a:t> </a:t>
            </a:r>
            <a:r>
              <a:rPr lang="de-LU" dirty="0" err="1">
                <a:solidFill>
                  <a:srgbClr val="92D050"/>
                </a:solidFill>
              </a:rPr>
              <a:t>commune</a:t>
            </a:r>
            <a:r>
              <a:rPr lang="de-LU" dirty="0">
                <a:solidFill>
                  <a:srgbClr val="92D050"/>
                </a:solidFill>
              </a:rPr>
              <a:t> : la </a:t>
            </a:r>
            <a:r>
              <a:rPr lang="de-LU" dirty="0" err="1">
                <a:solidFill>
                  <a:srgbClr val="92D050"/>
                </a:solidFill>
              </a:rPr>
              <a:t>rhétorique</a:t>
            </a:r>
            <a:r>
              <a:rPr lang="de-LU" dirty="0">
                <a:solidFill>
                  <a:srgbClr val="92D050"/>
                </a:solidFill>
              </a:rPr>
              <a:t> </a:t>
            </a:r>
            <a:r>
              <a:rPr lang="de-LU" dirty="0" err="1">
                <a:solidFill>
                  <a:srgbClr val="92D050"/>
                </a:solidFill>
              </a:rPr>
              <a:t>est</a:t>
            </a:r>
            <a:r>
              <a:rPr lang="de-LU" dirty="0">
                <a:solidFill>
                  <a:srgbClr val="92D050"/>
                </a:solidFill>
              </a:rPr>
              <a:t> </a:t>
            </a:r>
            <a:r>
              <a:rPr lang="de-LU" dirty="0" err="1">
                <a:solidFill>
                  <a:srgbClr val="92D050"/>
                </a:solidFill>
              </a:rPr>
              <a:t>une</a:t>
            </a:r>
            <a:r>
              <a:rPr lang="de-LU" dirty="0">
                <a:solidFill>
                  <a:srgbClr val="92D050"/>
                </a:solidFill>
              </a:rPr>
              <a:t> </a:t>
            </a:r>
            <a:r>
              <a:rPr lang="de-LU" dirty="0" err="1">
                <a:solidFill>
                  <a:srgbClr val="92D050"/>
                </a:solidFill>
              </a:rPr>
              <a:t>prise</a:t>
            </a:r>
            <a:r>
              <a:rPr lang="de-LU" dirty="0">
                <a:solidFill>
                  <a:srgbClr val="92D050"/>
                </a:solidFill>
              </a:rPr>
              <a:t> </a:t>
            </a:r>
            <a:r>
              <a:rPr lang="de-LU" dirty="0" err="1">
                <a:solidFill>
                  <a:srgbClr val="92D050"/>
                </a:solidFill>
              </a:rPr>
              <a:t>d‘avantage</a:t>
            </a:r>
            <a:r>
              <a:rPr lang="de-LU" dirty="0">
                <a:solidFill>
                  <a:srgbClr val="92D050"/>
                </a:solidFill>
              </a:rPr>
              <a:t> </a:t>
            </a:r>
          </a:p>
          <a:p>
            <a:r>
              <a:rPr lang="de-LU" dirty="0" err="1">
                <a:solidFill>
                  <a:srgbClr val="92D050"/>
                </a:solidFill>
              </a:rPr>
              <a:t>qui</a:t>
            </a:r>
            <a:r>
              <a:rPr lang="de-LU" dirty="0">
                <a:solidFill>
                  <a:srgbClr val="92D050"/>
                </a:solidFill>
              </a:rPr>
              <a:t> </a:t>
            </a:r>
            <a:r>
              <a:rPr lang="de-LU" dirty="0" err="1">
                <a:solidFill>
                  <a:srgbClr val="92D050"/>
                </a:solidFill>
              </a:rPr>
              <a:t>sert</a:t>
            </a:r>
            <a:r>
              <a:rPr lang="de-LU" dirty="0">
                <a:solidFill>
                  <a:srgbClr val="92D050"/>
                </a:solidFill>
              </a:rPr>
              <a:t> à la </a:t>
            </a:r>
            <a:r>
              <a:rPr lang="de-LU" dirty="0" err="1">
                <a:solidFill>
                  <a:srgbClr val="92D050"/>
                </a:solidFill>
              </a:rPr>
              <a:t>persuasion</a:t>
            </a:r>
            <a:r>
              <a:rPr lang="de-LU" dirty="0">
                <a:solidFill>
                  <a:srgbClr val="92D050"/>
                </a:solidFill>
              </a:rPr>
              <a:t> </a:t>
            </a:r>
            <a:endParaRPr lang="en-GB" dirty="0">
              <a:solidFill>
                <a:srgbClr val="92D050"/>
              </a:solidFill>
            </a:endParaRPr>
          </a:p>
        </p:txBody>
      </p:sp>
    </p:spTree>
    <p:extLst>
      <p:ext uri="{BB962C8B-B14F-4D97-AF65-F5344CB8AC3E}">
        <p14:creationId xmlns:p14="http://schemas.microsoft.com/office/powerpoint/2010/main" val="340459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8" grpId="0" animBg="1"/>
      <p:bldP spid="21" grpId="0"/>
      <p:bldP spid="22"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9552" y="332656"/>
          <a:ext cx="8352928" cy="6030468"/>
        </p:xfrm>
        <a:graphic>
          <a:graphicData uri="http://schemas.openxmlformats.org/drawingml/2006/table">
            <a:tbl>
              <a:tblPr firstRow="1" firstCol="1" bandRow="1"/>
              <a:tblGrid>
                <a:gridCol w="4314018">
                  <a:extLst>
                    <a:ext uri="{9D8B030D-6E8A-4147-A177-3AD203B41FA5}">
                      <a16:colId xmlns:a16="http://schemas.microsoft.com/office/drawing/2014/main" val="20000"/>
                    </a:ext>
                  </a:extLst>
                </a:gridCol>
                <a:gridCol w="4038910">
                  <a:extLst>
                    <a:ext uri="{9D8B030D-6E8A-4147-A177-3AD203B41FA5}">
                      <a16:colId xmlns:a16="http://schemas.microsoft.com/office/drawing/2014/main" val="20001"/>
                    </a:ext>
                  </a:extLst>
                </a:gridCol>
              </a:tblGrid>
              <a:tr h="260060">
                <a:tc>
                  <a:txBody>
                    <a:bodyPr/>
                    <a:lstStyle/>
                    <a:p>
                      <a:pPr algn="ctr">
                        <a:lnSpc>
                          <a:spcPct val="115000"/>
                        </a:lnSpc>
                        <a:spcAft>
                          <a:spcPts val="600"/>
                        </a:spcAft>
                      </a:pPr>
                      <a:r>
                        <a:rPr lang="fr-FR" sz="1600" b="1" u="sng" dirty="0">
                          <a:effectLst/>
                          <a:latin typeface="Calibri" panose="020F0502020204030204" pitchFamily="34" charset="0"/>
                          <a:ea typeface="Calibri" panose="020F0502020204030204" pitchFamily="34" charset="0"/>
                          <a:cs typeface="Times New Roman" panose="02020603050405020304" pitchFamily="18" charset="0"/>
                        </a:rPr>
                        <a:t>La méthode socratique</a:t>
                      </a:r>
                      <a:endParaRPr lang="lb-L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600"/>
                        </a:spcAft>
                      </a:pPr>
                      <a:r>
                        <a:rPr lang="fr-FR" sz="1600" b="1" u="sng" dirty="0">
                          <a:effectLst/>
                          <a:latin typeface="Calibri" panose="020F0502020204030204" pitchFamily="34" charset="0"/>
                          <a:ea typeface="Calibri" panose="020F0502020204030204" pitchFamily="34" charset="0"/>
                          <a:cs typeface="Times New Roman" panose="02020603050405020304" pitchFamily="18" charset="0"/>
                        </a:rPr>
                        <a:t>La rhétorique des sophistes</a:t>
                      </a:r>
                      <a:endParaRPr lang="lb-L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622909">
                <a:tc>
                  <a:txBody>
                    <a:bodyPr/>
                    <a:lstStyle/>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Sert à faire savoir ce qui est vrai</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Sert à manipuler et à convaincre</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2968">
                <a:tc>
                  <a:txBody>
                    <a:bodyPr/>
                    <a:lstStyle/>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Aide à trouver la vérité par la propre raison de l’auditeur</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Impose la croyance de l’orateur</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2909">
                <a:tc>
                  <a:txBody>
                    <a:bodyPr/>
                    <a:lstStyle/>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Orateur n’est pas porteur de sagesse</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Orateur fait semblant de tout savoir</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2968">
                <a:tc>
                  <a:txBody>
                    <a:bodyPr/>
                    <a:lstStyle/>
                    <a:p>
                      <a:pPr>
                        <a:lnSpc>
                          <a:spcPct val="115000"/>
                        </a:lnSpc>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Argumentation méthodique qui s’approche de la vérité</a:t>
                      </a:r>
                      <a:endParaRPr lang="lb-L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Fait de l’argument le plus faible l’argument le plus fort</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2909">
                <a:tc>
                  <a:txBody>
                    <a:bodyPr/>
                    <a:lstStyle/>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S’adresse à tout le monde</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S’adresse aux ignorants</a:t>
                      </a:r>
                      <a:endParaRPr lang="lb-L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lb-L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82968">
                <a:tc>
                  <a:txBody>
                    <a:bodyPr/>
                    <a:lstStyle/>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Fait connaitre le juste et l’injuste (vérité objective)</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Fait croire que le juste et l’injuste sont ceci et cela (vérité subjective)</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22909">
                <a:tc>
                  <a:txBody>
                    <a:bodyPr/>
                    <a:lstStyle/>
                    <a:p>
                      <a:pPr>
                        <a:lnSpc>
                          <a:spcPct val="115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Procédure morale</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Prise d’avantage</a:t>
                      </a:r>
                      <a:endParaRPr lang="lb-L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lb-L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Rectangle 4"/>
          <p:cNvSpPr/>
          <p:nvPr/>
        </p:nvSpPr>
        <p:spPr>
          <a:xfrm>
            <a:off x="570251" y="620688"/>
            <a:ext cx="4248472" cy="6480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6" name="Rectangle 5"/>
          <p:cNvSpPr/>
          <p:nvPr/>
        </p:nvSpPr>
        <p:spPr>
          <a:xfrm>
            <a:off x="570251" y="1340768"/>
            <a:ext cx="4248472" cy="8640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7" name="Rectangle 6"/>
          <p:cNvSpPr/>
          <p:nvPr/>
        </p:nvSpPr>
        <p:spPr>
          <a:xfrm>
            <a:off x="4895528" y="2348880"/>
            <a:ext cx="3924944"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8" name="Rectangle 7"/>
          <p:cNvSpPr/>
          <p:nvPr/>
        </p:nvSpPr>
        <p:spPr>
          <a:xfrm>
            <a:off x="4895528" y="2996952"/>
            <a:ext cx="3924944" cy="9361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9" name="Rectangle 8"/>
          <p:cNvSpPr/>
          <p:nvPr/>
        </p:nvSpPr>
        <p:spPr>
          <a:xfrm>
            <a:off x="575107" y="4005064"/>
            <a:ext cx="4248472"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10" name="Rectangle 9"/>
          <p:cNvSpPr/>
          <p:nvPr/>
        </p:nvSpPr>
        <p:spPr>
          <a:xfrm>
            <a:off x="4895528" y="4725144"/>
            <a:ext cx="3924944" cy="8640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11" name="Rectangle 10"/>
          <p:cNvSpPr/>
          <p:nvPr/>
        </p:nvSpPr>
        <p:spPr>
          <a:xfrm>
            <a:off x="4903503" y="5733256"/>
            <a:ext cx="3916969"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Tree>
    <p:extLst>
      <p:ext uri="{BB962C8B-B14F-4D97-AF65-F5344CB8AC3E}">
        <p14:creationId xmlns:p14="http://schemas.microsoft.com/office/powerpoint/2010/main" val="266344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LU" dirty="0"/>
              <a:t>Die Diskursethik</a:t>
            </a:r>
            <a:endParaRPr lang="en-GB" dirty="0"/>
          </a:p>
        </p:txBody>
      </p:sp>
      <p:sp>
        <p:nvSpPr>
          <p:cNvPr id="3" name="Subtitle 2"/>
          <p:cNvSpPr>
            <a:spLocks noGrp="1"/>
          </p:cNvSpPr>
          <p:nvPr>
            <p:ph type="subTitle" idx="1"/>
          </p:nvPr>
        </p:nvSpPr>
        <p:spPr/>
        <p:txBody>
          <a:bodyPr/>
          <a:lstStyle/>
          <a:p>
            <a:r>
              <a:rPr lang="de-LU" dirty="0">
                <a:solidFill>
                  <a:schemeClr val="tx1">
                    <a:lumMod val="65000"/>
                    <a:lumOff val="35000"/>
                  </a:schemeClr>
                </a:solidFill>
              </a:rPr>
              <a:t>Jürgen Habermas</a:t>
            </a:r>
            <a:endParaRPr lang="en-GB" dirty="0">
              <a:solidFill>
                <a:schemeClr val="tx1">
                  <a:lumMod val="65000"/>
                  <a:lumOff val="35000"/>
                </a:schemeClr>
              </a:solidFill>
            </a:endParaRPr>
          </a:p>
        </p:txBody>
      </p:sp>
    </p:spTree>
    <p:extLst>
      <p:ext uri="{BB962C8B-B14F-4D97-AF65-F5344CB8AC3E}">
        <p14:creationId xmlns:p14="http://schemas.microsoft.com/office/powerpoint/2010/main" val="2908870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119"/>
            <a:ext cx="7772400" cy="903601"/>
          </a:xfrm>
        </p:spPr>
        <p:txBody>
          <a:bodyPr/>
          <a:lstStyle/>
          <a:p>
            <a:r>
              <a:rPr lang="de-LU" dirty="0"/>
              <a:t>Biographie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268760"/>
            <a:ext cx="3744416" cy="2529341"/>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4499992" y="1484784"/>
            <a:ext cx="4176464" cy="5078313"/>
          </a:xfrm>
          <a:prstGeom prst="rect">
            <a:avLst/>
          </a:prstGeom>
          <a:noFill/>
        </p:spPr>
        <p:txBody>
          <a:bodyPr wrap="square" rtlCol="0">
            <a:spAutoFit/>
          </a:bodyPr>
          <a:lstStyle/>
          <a:p>
            <a:r>
              <a:rPr lang="de-LU" b="1" dirty="0"/>
              <a:t>Jürgen Habermas (geb. 1929)</a:t>
            </a:r>
          </a:p>
          <a:p>
            <a:endParaRPr lang="de-LU" dirty="0"/>
          </a:p>
          <a:p>
            <a:pPr marL="285750" indent="-285750">
              <a:buFont typeface="Arial" pitchFamily="34" charset="0"/>
              <a:buChar char="•"/>
            </a:pPr>
            <a:r>
              <a:rPr lang="de-LU" dirty="0"/>
              <a:t>Weltweit anerkannter deutscher Philosoph und Soziologe</a:t>
            </a:r>
          </a:p>
          <a:p>
            <a:pPr marL="285750" indent="-285750">
              <a:buFont typeface="Arial" pitchFamily="34" charset="0"/>
              <a:buChar char="•"/>
            </a:pPr>
            <a:endParaRPr lang="de-LU" dirty="0"/>
          </a:p>
          <a:p>
            <a:pPr marL="285750" indent="-285750">
              <a:buFont typeface="Arial" pitchFamily="34" charset="0"/>
              <a:buChar char="•"/>
            </a:pPr>
            <a:r>
              <a:rPr lang="de-LU" dirty="0"/>
              <a:t>Wurde bekannt durch seine philosophischen und politischen Arbeiten über die Diskurstheorie</a:t>
            </a:r>
          </a:p>
          <a:p>
            <a:pPr marL="285750" indent="-285750">
              <a:buFont typeface="Arial" pitchFamily="34" charset="0"/>
              <a:buChar char="•"/>
            </a:pPr>
            <a:endParaRPr lang="de-LU" dirty="0"/>
          </a:p>
          <a:p>
            <a:pPr marL="285750" indent="-285750">
              <a:buFont typeface="Arial" pitchFamily="34" charset="0"/>
              <a:buChar char="•"/>
            </a:pPr>
            <a:r>
              <a:rPr lang="de-LU" dirty="0"/>
              <a:t>Wichtiger Vertreter der „</a:t>
            </a:r>
            <a:r>
              <a:rPr lang="de-LU" b="1" dirty="0" err="1"/>
              <a:t>deliberativen</a:t>
            </a:r>
            <a:r>
              <a:rPr lang="de-LU" b="1" dirty="0"/>
              <a:t> Demokratie</a:t>
            </a:r>
            <a:r>
              <a:rPr lang="de-LU" dirty="0"/>
              <a:t>“, die die Teilnahme der Bürger an demokratischen Entscheidungsprozessen durch öffentliche Diskurse beschreibt</a:t>
            </a:r>
          </a:p>
          <a:p>
            <a:pPr marL="285750" indent="-285750">
              <a:buFont typeface="Arial" pitchFamily="34" charset="0"/>
              <a:buChar char="•"/>
            </a:pPr>
            <a:endParaRPr lang="de-LU" dirty="0"/>
          </a:p>
          <a:p>
            <a:pPr marL="285750" indent="-285750">
              <a:buFont typeface="Arial" pitchFamily="34" charset="0"/>
              <a:buChar char="•"/>
            </a:pPr>
            <a:r>
              <a:rPr lang="de-LU" dirty="0"/>
              <a:t>Lebt seit 1994 in Bayern</a:t>
            </a:r>
          </a:p>
          <a:p>
            <a:endParaRPr lang="de-LU" dirty="0"/>
          </a:p>
          <a:p>
            <a:endParaRPr lang="en-GB" dirty="0"/>
          </a:p>
        </p:txBody>
      </p:sp>
    </p:spTree>
    <p:extLst>
      <p:ext uri="{BB962C8B-B14F-4D97-AF65-F5344CB8AC3E}">
        <p14:creationId xmlns:p14="http://schemas.microsoft.com/office/powerpoint/2010/main" val="2960873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119"/>
            <a:ext cx="7772400" cy="903601"/>
          </a:xfrm>
        </p:spPr>
        <p:txBody>
          <a:bodyPr/>
          <a:lstStyle/>
          <a:p>
            <a:r>
              <a:rPr lang="de-LU" dirty="0"/>
              <a:t>Bildinterpretation</a:t>
            </a:r>
            <a:endParaRPr lang="en-GB"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211234" y="1254730"/>
            <a:ext cx="7094953" cy="472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291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119"/>
            <a:ext cx="7772400" cy="903601"/>
          </a:xfrm>
        </p:spPr>
        <p:txBody>
          <a:bodyPr>
            <a:normAutofit fontScale="90000"/>
          </a:bodyPr>
          <a:lstStyle/>
          <a:p>
            <a:r>
              <a:rPr lang="de-LU" dirty="0"/>
              <a:t>Die Regeln des ethischen Diskurses</a:t>
            </a:r>
            <a:endParaRPr lang="en-GB" dirty="0"/>
          </a:p>
        </p:txBody>
      </p:sp>
      <p:sp>
        <p:nvSpPr>
          <p:cNvPr id="7" name="TextBox 6"/>
          <p:cNvSpPr txBox="1"/>
          <p:nvPr/>
        </p:nvSpPr>
        <p:spPr>
          <a:xfrm>
            <a:off x="251520" y="980728"/>
            <a:ext cx="8677247" cy="369332"/>
          </a:xfrm>
          <a:prstGeom prst="rect">
            <a:avLst/>
          </a:prstGeom>
          <a:noFill/>
        </p:spPr>
        <p:txBody>
          <a:bodyPr wrap="none" rtlCol="0">
            <a:spAutoFit/>
          </a:bodyPr>
          <a:lstStyle/>
          <a:p>
            <a:r>
              <a:rPr lang="de-LU" dirty="0"/>
              <a:t>Sollte man aufgrund folgender Umfrage die Frauenquote als Handlungsprinzip abschaffen?</a:t>
            </a:r>
            <a:endParaRPr lang="en-GB" dirty="0"/>
          </a:p>
        </p:txBody>
      </p:sp>
      <p:sp>
        <p:nvSpPr>
          <p:cNvPr id="8" name="TextBox 7"/>
          <p:cNvSpPr txBox="1"/>
          <p:nvPr/>
        </p:nvSpPr>
        <p:spPr>
          <a:xfrm>
            <a:off x="251520" y="5085184"/>
            <a:ext cx="8784976" cy="1200329"/>
          </a:xfrm>
          <a:prstGeom prst="rect">
            <a:avLst/>
          </a:prstGeom>
          <a:noFill/>
        </p:spPr>
        <p:txBody>
          <a:bodyPr wrap="square" rtlCol="0">
            <a:spAutoFit/>
          </a:bodyPr>
          <a:lstStyle/>
          <a:p>
            <a:pPr marL="285750" indent="-285750">
              <a:buFont typeface="Arial" pitchFamily="34" charset="0"/>
              <a:buChar char="•"/>
            </a:pPr>
            <a:r>
              <a:rPr lang="de-LU" dirty="0"/>
              <a:t>Es ist </a:t>
            </a:r>
            <a:r>
              <a:rPr lang="de-LU" u="sng" dirty="0"/>
              <a:t>nicht der bloße Konsens</a:t>
            </a:r>
            <a:r>
              <a:rPr lang="de-LU" dirty="0"/>
              <a:t>, der die Gültigkeit von Normen verbürgt</a:t>
            </a:r>
          </a:p>
          <a:p>
            <a:pPr marL="285750" indent="-285750">
              <a:buFont typeface="Arial" pitchFamily="34" charset="0"/>
              <a:buChar char="•"/>
            </a:pPr>
            <a:endParaRPr lang="de-LU" dirty="0"/>
          </a:p>
          <a:p>
            <a:pPr marL="285750" indent="-285750">
              <a:buFont typeface="Arial" pitchFamily="34" charset="0"/>
              <a:buChar char="•"/>
            </a:pPr>
            <a:r>
              <a:rPr lang="de-LU" dirty="0"/>
              <a:t>Die </a:t>
            </a:r>
            <a:r>
              <a:rPr lang="de-LU" u="sng" dirty="0"/>
              <a:t>Gültigkeit von Normen</a:t>
            </a:r>
            <a:r>
              <a:rPr lang="de-LU" dirty="0"/>
              <a:t> entspringt bestimmten idealisierenden </a:t>
            </a:r>
            <a:r>
              <a:rPr lang="de-LU" u="sng" dirty="0"/>
              <a:t>Argumentationsregeln</a:t>
            </a:r>
            <a:r>
              <a:rPr lang="de-LU" dirty="0"/>
              <a:t>, die die Teilnehmer in ihrer Argumentationspraxis umsetzen </a:t>
            </a:r>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7452"/>
          <a:stretch/>
        </p:blipFill>
        <p:spPr>
          <a:xfrm>
            <a:off x="1619671" y="1570008"/>
            <a:ext cx="5448732" cy="2579072"/>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619" b="42191"/>
          <a:stretch/>
        </p:blipFill>
        <p:spPr>
          <a:xfrm>
            <a:off x="1609357" y="3975303"/>
            <a:ext cx="5459046" cy="749841"/>
          </a:xfrm>
          <a:prstGeom prst="rect">
            <a:avLst/>
          </a:prstGeom>
        </p:spPr>
      </p:pic>
    </p:spTree>
    <p:extLst>
      <p:ext uri="{BB962C8B-B14F-4D97-AF65-F5344CB8AC3E}">
        <p14:creationId xmlns:p14="http://schemas.microsoft.com/office/powerpoint/2010/main" val="340327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03729"/>
            <a:ext cx="6831384" cy="903601"/>
          </a:xfrm>
        </p:spPr>
        <p:txBody>
          <a:bodyPr>
            <a:noAutofit/>
          </a:bodyPr>
          <a:lstStyle/>
          <a:p>
            <a:r>
              <a:rPr lang="de-LU" sz="3200" b="1" dirty="0"/>
              <a:t>Zweckrationale und herrschaftsfreie Diskurse</a:t>
            </a:r>
            <a:endParaRPr lang="en-GB" sz="3200" b="1" dirty="0"/>
          </a:p>
        </p:txBody>
      </p:sp>
      <p:graphicFrame>
        <p:nvGraphicFramePr>
          <p:cNvPr id="11" name="Table 10"/>
          <p:cNvGraphicFramePr>
            <a:graphicFrameLocks noGrp="1"/>
          </p:cNvGraphicFramePr>
          <p:nvPr/>
        </p:nvGraphicFramePr>
        <p:xfrm>
          <a:off x="899592" y="3284984"/>
          <a:ext cx="6831384" cy="3382518"/>
        </p:xfrm>
        <a:graphic>
          <a:graphicData uri="http://schemas.openxmlformats.org/drawingml/2006/table">
            <a:tbl>
              <a:tblPr firstRow="1" firstCol="1" bandRow="1"/>
              <a:tblGrid>
                <a:gridCol w="3415692">
                  <a:extLst>
                    <a:ext uri="{9D8B030D-6E8A-4147-A177-3AD203B41FA5}">
                      <a16:colId xmlns:a16="http://schemas.microsoft.com/office/drawing/2014/main" val="4059459201"/>
                    </a:ext>
                  </a:extLst>
                </a:gridCol>
                <a:gridCol w="3415692">
                  <a:extLst>
                    <a:ext uri="{9D8B030D-6E8A-4147-A177-3AD203B41FA5}">
                      <a16:colId xmlns:a16="http://schemas.microsoft.com/office/drawing/2014/main" val="2305440591"/>
                    </a:ext>
                  </a:extLst>
                </a:gridCol>
              </a:tblGrid>
              <a:tr h="134939">
                <a:tc>
                  <a:txBody>
                    <a:bodyPr/>
                    <a:lstStyle/>
                    <a:p>
                      <a:pPr algn="ctr">
                        <a:lnSpc>
                          <a:spcPct val="115000"/>
                        </a:lnSpc>
                        <a:spcAft>
                          <a:spcPts val="0"/>
                        </a:spcAft>
                      </a:pPr>
                      <a:endParaRPr lang="lb-L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lb-L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497744"/>
                  </a:ext>
                </a:extLst>
              </a:tr>
              <a:tr h="1889153">
                <a:tc>
                  <a:txBody>
                    <a:bodyPr/>
                    <a:lstStyle/>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Motiv: Kinobesuch </a:t>
                      </a: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Vergnügen als sekundäres Bedürfnis</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Sprechakt: Essen </a:t>
                      </a: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primäres Bedürfnis (Lüge) Sprechakt entspricht nicht dem Motiv</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Entscheidungsargument: Grundbedürfnisse müssen erfüllt werden.</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Resultat: Man darf ins Kino!</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Motiv: Kinobesuch </a:t>
                      </a: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Vergnügen als sekundäres Bedürfnis</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Sprechakt: Wahrheit </a:t>
                      </a: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Sprechakt entspricht dem Motiv</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Entscheidungsargument: Kinobesuch ist keine Notwendigkeit, Versprechen müssen eingehalten werden</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Resultat: Der Kinobesuch fällt aus!</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309655"/>
                  </a:ext>
                </a:extLst>
              </a:tr>
            </a:tbl>
          </a:graphicData>
        </a:graphic>
      </p:graphicFrame>
      <p:pic>
        <p:nvPicPr>
          <p:cNvPr id="12" name="Picture 11"/>
          <p:cNvPicPr>
            <a:picLocks noChangeAspect="1"/>
          </p:cNvPicPr>
          <p:nvPr/>
        </p:nvPicPr>
        <p:blipFill>
          <a:blip r:embed="rId2"/>
          <a:stretch>
            <a:fillRect/>
          </a:stretch>
        </p:blipFill>
        <p:spPr>
          <a:xfrm>
            <a:off x="899592" y="1124744"/>
            <a:ext cx="3375000" cy="2040000"/>
          </a:xfrm>
          <a:prstGeom prst="rect">
            <a:avLst/>
          </a:prstGeom>
        </p:spPr>
      </p:pic>
      <p:pic>
        <p:nvPicPr>
          <p:cNvPr id="13" name="Picture 12"/>
          <p:cNvPicPr>
            <a:picLocks noChangeAspect="1"/>
          </p:cNvPicPr>
          <p:nvPr/>
        </p:nvPicPr>
        <p:blipFill>
          <a:blip r:embed="rId3"/>
          <a:stretch>
            <a:fillRect/>
          </a:stretch>
        </p:blipFill>
        <p:spPr>
          <a:xfrm>
            <a:off x="4355976" y="1124744"/>
            <a:ext cx="3375000" cy="2040000"/>
          </a:xfrm>
          <a:prstGeom prst="rect">
            <a:avLst/>
          </a:prstGeom>
        </p:spPr>
      </p:pic>
    </p:spTree>
    <p:extLst>
      <p:ext uri="{BB962C8B-B14F-4D97-AF65-F5344CB8AC3E}">
        <p14:creationId xmlns:p14="http://schemas.microsoft.com/office/powerpoint/2010/main" val="3346147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620688"/>
            <a:ext cx="6831384" cy="903601"/>
          </a:xfrm>
        </p:spPr>
        <p:txBody>
          <a:bodyPr>
            <a:noAutofit/>
          </a:bodyPr>
          <a:lstStyle/>
          <a:p>
            <a:r>
              <a:rPr lang="de-DE" sz="2400" b="1" dirty="0"/>
              <a:t>2.1. Welche Unterscheidung trifft Jürgen Habermas zwischen „zweckrationalen“ und „herrschaftsfreien“ Diskursen? </a:t>
            </a:r>
            <a:endParaRPr lang="en-GB" sz="2400" b="1" dirty="0"/>
          </a:p>
        </p:txBody>
      </p:sp>
      <p:pic>
        <p:nvPicPr>
          <p:cNvPr id="3" name="Picture 2"/>
          <p:cNvPicPr>
            <a:picLocks noChangeAspect="1"/>
          </p:cNvPicPr>
          <p:nvPr/>
        </p:nvPicPr>
        <p:blipFill>
          <a:blip r:embed="rId2"/>
          <a:stretch>
            <a:fillRect/>
          </a:stretch>
        </p:blipFill>
        <p:spPr>
          <a:xfrm>
            <a:off x="467544" y="2492896"/>
            <a:ext cx="8206446" cy="3287241"/>
          </a:xfrm>
          <a:prstGeom prst="rect">
            <a:avLst/>
          </a:prstGeom>
        </p:spPr>
      </p:pic>
      <p:sp>
        <p:nvSpPr>
          <p:cNvPr id="4" name="Rectangle 3"/>
          <p:cNvSpPr/>
          <p:nvPr/>
        </p:nvSpPr>
        <p:spPr>
          <a:xfrm>
            <a:off x="899592" y="2996952"/>
            <a:ext cx="363171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8" name="Rectangle 7"/>
          <p:cNvSpPr/>
          <p:nvPr/>
        </p:nvSpPr>
        <p:spPr>
          <a:xfrm>
            <a:off x="939051" y="3776476"/>
            <a:ext cx="3631716" cy="1380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9" name="Rectangle 8"/>
          <p:cNvSpPr/>
          <p:nvPr/>
        </p:nvSpPr>
        <p:spPr>
          <a:xfrm>
            <a:off x="4937635" y="2996952"/>
            <a:ext cx="363171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10" name="Rectangle 9"/>
          <p:cNvSpPr/>
          <p:nvPr/>
        </p:nvSpPr>
        <p:spPr>
          <a:xfrm>
            <a:off x="4926302" y="3776476"/>
            <a:ext cx="3631716" cy="174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Tree>
    <p:extLst>
      <p:ext uri="{BB962C8B-B14F-4D97-AF65-F5344CB8AC3E}">
        <p14:creationId xmlns:p14="http://schemas.microsoft.com/office/powerpoint/2010/main" val="222573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216"/>
            <a:ext cx="8229600" cy="868958"/>
          </a:xfrm>
        </p:spPr>
        <p:txBody>
          <a:bodyPr/>
          <a:lstStyle/>
          <a:p>
            <a:r>
              <a:rPr lang="de-LU" dirty="0" err="1"/>
              <a:t>Socrate</a:t>
            </a:r>
            <a:r>
              <a:rPr lang="de-LU" dirty="0"/>
              <a:t> et le </a:t>
            </a:r>
            <a:r>
              <a:rPr lang="de-LU" dirty="0" err="1"/>
              <a:t>dialogue</a:t>
            </a:r>
            <a:endParaRPr lang="en-GB" dirty="0"/>
          </a:p>
        </p:txBody>
      </p:sp>
      <p:sp>
        <p:nvSpPr>
          <p:cNvPr id="3" name="Content Placeholder 2"/>
          <p:cNvSpPr>
            <a:spLocks noGrp="1"/>
          </p:cNvSpPr>
          <p:nvPr>
            <p:ph idx="1"/>
          </p:nvPr>
        </p:nvSpPr>
        <p:spPr>
          <a:xfrm>
            <a:off x="3310362" y="836712"/>
            <a:ext cx="5438102" cy="5229200"/>
          </a:xfrm>
        </p:spPr>
        <p:txBody>
          <a:bodyPr>
            <a:noAutofit/>
          </a:bodyPr>
          <a:lstStyle/>
          <a:p>
            <a:pPr algn="just"/>
            <a:r>
              <a:rPr lang="lb-LU" sz="1800" dirty="0"/>
              <a:t>Socrate n’a laissé aucun écrit</a:t>
            </a:r>
          </a:p>
          <a:p>
            <a:pPr algn="just"/>
            <a:endParaRPr lang="lb-LU" sz="1800" dirty="0"/>
          </a:p>
          <a:p>
            <a:pPr marL="0" indent="0" algn="just">
              <a:buNone/>
            </a:pPr>
            <a:r>
              <a:rPr lang="de-LU" sz="1800" dirty="0" err="1">
                <a:solidFill>
                  <a:srgbClr val="92D050"/>
                </a:solidFill>
              </a:rPr>
              <a:t>Ses</a:t>
            </a:r>
            <a:r>
              <a:rPr lang="de-LU" sz="1800" dirty="0">
                <a:solidFill>
                  <a:srgbClr val="92D050"/>
                </a:solidFill>
              </a:rPr>
              <a:t> </a:t>
            </a:r>
            <a:r>
              <a:rPr lang="de-LU" sz="1800" dirty="0" err="1">
                <a:solidFill>
                  <a:srgbClr val="92D050"/>
                </a:solidFill>
              </a:rPr>
              <a:t>pensées</a:t>
            </a:r>
            <a:r>
              <a:rPr lang="de-LU" sz="1800" dirty="0">
                <a:solidFill>
                  <a:srgbClr val="92D050"/>
                </a:solidFill>
              </a:rPr>
              <a:t> </a:t>
            </a:r>
            <a:r>
              <a:rPr lang="de-LU" sz="1800" dirty="0" err="1">
                <a:solidFill>
                  <a:srgbClr val="92D050"/>
                </a:solidFill>
              </a:rPr>
              <a:t>philosophiques</a:t>
            </a:r>
            <a:r>
              <a:rPr lang="de-LU" sz="1800" dirty="0">
                <a:solidFill>
                  <a:srgbClr val="92D050"/>
                </a:solidFill>
              </a:rPr>
              <a:t> se </a:t>
            </a:r>
            <a:r>
              <a:rPr lang="de-LU" sz="1800" dirty="0" err="1">
                <a:solidFill>
                  <a:srgbClr val="92D050"/>
                </a:solidFill>
              </a:rPr>
              <a:t>sont</a:t>
            </a:r>
            <a:r>
              <a:rPr lang="de-LU" sz="1800" dirty="0">
                <a:solidFill>
                  <a:srgbClr val="92D050"/>
                </a:solidFill>
              </a:rPr>
              <a:t> </a:t>
            </a:r>
            <a:r>
              <a:rPr lang="de-LU" sz="1800" dirty="0" err="1">
                <a:solidFill>
                  <a:srgbClr val="92D050"/>
                </a:solidFill>
              </a:rPr>
              <a:t>transmises</a:t>
            </a:r>
            <a:r>
              <a:rPr lang="de-LU" sz="1800" dirty="0">
                <a:solidFill>
                  <a:srgbClr val="92D050"/>
                </a:solidFill>
              </a:rPr>
              <a:t> par les </a:t>
            </a:r>
            <a:r>
              <a:rPr lang="de-LU" sz="1800" dirty="0" err="1">
                <a:solidFill>
                  <a:srgbClr val="92D050"/>
                </a:solidFill>
              </a:rPr>
              <a:t>oeuvres</a:t>
            </a:r>
            <a:r>
              <a:rPr lang="de-LU" sz="1800" dirty="0">
                <a:solidFill>
                  <a:srgbClr val="92D050"/>
                </a:solidFill>
              </a:rPr>
              <a:t> </a:t>
            </a:r>
            <a:r>
              <a:rPr lang="de-LU" sz="1800" dirty="0" err="1">
                <a:solidFill>
                  <a:srgbClr val="92D050"/>
                </a:solidFill>
              </a:rPr>
              <a:t>philosophiques</a:t>
            </a:r>
            <a:r>
              <a:rPr lang="de-LU" sz="1800" dirty="0">
                <a:solidFill>
                  <a:srgbClr val="92D050"/>
                </a:solidFill>
              </a:rPr>
              <a:t> de </a:t>
            </a:r>
            <a:r>
              <a:rPr lang="de-LU" sz="1800" dirty="0" err="1">
                <a:solidFill>
                  <a:srgbClr val="92D050"/>
                </a:solidFill>
              </a:rPr>
              <a:t>ses</a:t>
            </a:r>
            <a:r>
              <a:rPr lang="de-LU" sz="1800" dirty="0">
                <a:solidFill>
                  <a:srgbClr val="92D050"/>
                </a:solidFill>
              </a:rPr>
              <a:t> </a:t>
            </a:r>
            <a:r>
              <a:rPr lang="de-LU" sz="1800" dirty="0" err="1">
                <a:solidFill>
                  <a:srgbClr val="92D050"/>
                </a:solidFill>
              </a:rPr>
              <a:t>diciples</a:t>
            </a:r>
            <a:r>
              <a:rPr lang="de-LU" sz="1800" dirty="0">
                <a:solidFill>
                  <a:srgbClr val="92D050"/>
                </a:solidFill>
              </a:rPr>
              <a:t>, </a:t>
            </a:r>
            <a:r>
              <a:rPr lang="de-LU" sz="1800" dirty="0" err="1">
                <a:solidFill>
                  <a:srgbClr val="92D050"/>
                </a:solidFill>
              </a:rPr>
              <a:t>notamment</a:t>
            </a:r>
            <a:r>
              <a:rPr lang="de-LU" sz="1800" dirty="0">
                <a:solidFill>
                  <a:srgbClr val="92D050"/>
                </a:solidFill>
              </a:rPr>
              <a:t> </a:t>
            </a:r>
            <a:r>
              <a:rPr lang="de-LU" sz="1800" b="1" dirty="0">
                <a:solidFill>
                  <a:srgbClr val="92D050"/>
                </a:solidFill>
              </a:rPr>
              <a:t>Platon</a:t>
            </a:r>
            <a:r>
              <a:rPr lang="de-LU" sz="1800" dirty="0">
                <a:solidFill>
                  <a:srgbClr val="92D050"/>
                </a:solidFill>
              </a:rPr>
              <a:t> et </a:t>
            </a:r>
            <a:r>
              <a:rPr lang="de-LU" sz="1800" b="1" dirty="0" err="1">
                <a:solidFill>
                  <a:srgbClr val="92D050"/>
                </a:solidFill>
              </a:rPr>
              <a:t>Xénophon</a:t>
            </a:r>
            <a:endParaRPr lang="de-LU" sz="1800" b="1" dirty="0">
              <a:solidFill>
                <a:srgbClr val="92D050"/>
              </a:solidFill>
            </a:endParaRPr>
          </a:p>
          <a:p>
            <a:pPr marL="0" indent="0" algn="just">
              <a:buNone/>
            </a:pPr>
            <a:endParaRPr lang="en-GB" sz="1800" dirty="0"/>
          </a:p>
          <a:p>
            <a:pPr lvl="0" algn="just"/>
            <a:r>
              <a:rPr lang="lb-LU" sz="1800" dirty="0"/>
              <a:t>Selon Socrate l’écriture est une pensée morte:</a:t>
            </a:r>
          </a:p>
          <a:p>
            <a:pPr marL="0" indent="0" algn="just">
              <a:buNone/>
            </a:pPr>
            <a:endParaRPr lang="lb-LU" sz="1800" dirty="0"/>
          </a:p>
          <a:p>
            <a:pPr marL="0" indent="0" algn="ctr">
              <a:buNone/>
            </a:pPr>
            <a:r>
              <a:rPr lang="lb-LU" sz="1800" dirty="0"/>
              <a:t> </a:t>
            </a:r>
            <a:r>
              <a:rPr lang="fr-CH" sz="1800" dirty="0">
                <a:latin typeface="Adobe Caslon Pro Bold" pitchFamily="18" charset="0"/>
              </a:rPr>
              <a:t>« Les produits de la peinture sont comme s’ils étaient vivants ; mais pose-leur une question, ils gardent gravement le silence. Il en est de même des discours écrits. » - Socrate</a:t>
            </a:r>
            <a:r>
              <a:rPr lang="fr-CH" sz="1800" i="1" dirty="0">
                <a:latin typeface="Adobe Caslon Pro Bold" pitchFamily="18" charset="0"/>
              </a:rPr>
              <a:t>, </a:t>
            </a:r>
            <a:r>
              <a:rPr lang="fr-CH" sz="1800" b="1" i="1" u="sng" dirty="0">
                <a:latin typeface="Adobe Caslon Pro Bold" pitchFamily="18" charset="0"/>
              </a:rPr>
              <a:t>œuvre platonique le </a:t>
            </a:r>
            <a:r>
              <a:rPr lang="fr-CH" sz="1800" b="1" i="1" u="sng" dirty="0" err="1">
                <a:latin typeface="Adobe Caslon Pro Bold" pitchFamily="18" charset="0"/>
              </a:rPr>
              <a:t>phèdre</a:t>
            </a:r>
            <a:endParaRPr lang="en-GB" sz="1800" b="1" u="sng" dirty="0"/>
          </a:p>
          <a:p>
            <a:pPr lvl="0" algn="just"/>
            <a:endParaRPr lang="lb-LU" sz="1800" dirty="0"/>
          </a:p>
          <a:p>
            <a:pPr lvl="0" algn="just"/>
            <a:r>
              <a:rPr lang="lb-LU" sz="1800" dirty="0"/>
              <a:t>L’écrit ne peut pas répondre aux questions de celui qui cherche à comprendre</a:t>
            </a:r>
          </a:p>
          <a:p>
            <a:pPr lvl="0" algn="just"/>
            <a:endParaRPr lang="en-GB" sz="1800" dirty="0"/>
          </a:p>
          <a:p>
            <a:pPr algn="just"/>
            <a:r>
              <a:rPr lang="lb-LU" sz="1800" dirty="0"/>
              <a:t>Sa méthode préférée de philosopher est le dialogue</a:t>
            </a:r>
          </a:p>
          <a:p>
            <a:pPr marL="0" indent="0" algn="just">
              <a:buNone/>
            </a:pPr>
            <a:r>
              <a:rPr lang="lb-LU" sz="1800" dirty="0">
                <a:solidFill>
                  <a:srgbClr val="92D050"/>
                </a:solidFill>
              </a:rPr>
              <a:t>C-à-d l’échange argumentatif directe entre orateur et auditeur</a:t>
            </a:r>
            <a:endParaRPr lang="en-GB" sz="1800" dirty="0">
              <a:solidFill>
                <a:srgbClr val="92D05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2352" b="27285"/>
          <a:stretch/>
        </p:blipFill>
        <p:spPr>
          <a:xfrm>
            <a:off x="467544" y="1556792"/>
            <a:ext cx="2232248" cy="2623462"/>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539552" y="4426695"/>
            <a:ext cx="2736304" cy="954107"/>
          </a:xfrm>
          <a:prstGeom prst="rect">
            <a:avLst/>
          </a:prstGeom>
          <a:noFill/>
        </p:spPr>
        <p:txBody>
          <a:bodyPr wrap="square" rtlCol="0">
            <a:spAutoFit/>
          </a:bodyPr>
          <a:lstStyle/>
          <a:p>
            <a:r>
              <a:rPr lang="fr-CH" sz="1400" dirty="0"/>
              <a:t>Socrate discute avec son élève Xénophon – «L'École d'Athènes», fresque du peintre italien Raphaël au Palais du Vatican (1509)</a:t>
            </a:r>
            <a:endParaRPr lang="en-GB" sz="1400" dirty="0"/>
          </a:p>
        </p:txBody>
      </p:sp>
    </p:spTree>
    <p:extLst>
      <p:ext uri="{BB962C8B-B14F-4D97-AF65-F5344CB8AC3E}">
        <p14:creationId xmlns:p14="http://schemas.microsoft.com/office/powerpoint/2010/main" val="2856849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620688"/>
            <a:ext cx="6831384" cy="903601"/>
          </a:xfrm>
        </p:spPr>
        <p:txBody>
          <a:bodyPr>
            <a:noAutofit/>
          </a:bodyPr>
          <a:lstStyle/>
          <a:p>
            <a:r>
              <a:rPr lang="de-DE" sz="2400" b="1" dirty="0"/>
              <a:t>2.2. </a:t>
            </a:r>
            <a:r>
              <a:rPr lang="de-DE" sz="2800" dirty="0"/>
              <a:t>Welche Argumente sind in einem herrschaftsfreien Diskurs erlaubt und welche nicht? </a:t>
            </a:r>
            <a:endParaRPr lang="en-GB" sz="2800" b="1" dirty="0"/>
          </a:p>
        </p:txBody>
      </p:sp>
      <p:sp>
        <p:nvSpPr>
          <p:cNvPr id="5" name="Rectangle 4"/>
          <p:cNvSpPr/>
          <p:nvPr/>
        </p:nvSpPr>
        <p:spPr>
          <a:xfrm>
            <a:off x="1115616" y="1985653"/>
            <a:ext cx="7200801" cy="2062103"/>
          </a:xfrm>
          <a:prstGeom prst="rect">
            <a:avLst/>
          </a:prstGeom>
        </p:spPr>
        <p:txBody>
          <a:bodyPr wrap="square">
            <a:spAutoFit/>
          </a:bodyPr>
          <a:lstStyle/>
          <a:p>
            <a:pPr algn="just"/>
            <a:r>
              <a:rPr lang="de-DE" sz="3200" b="1" dirty="0">
                <a:solidFill>
                  <a:schemeClr val="accent3">
                    <a:lumMod val="75000"/>
                  </a:schemeClr>
                </a:solidFill>
              </a:rPr>
              <a:t>Erlaubt</a:t>
            </a:r>
            <a:r>
              <a:rPr lang="de-DE" sz="3200" dirty="0"/>
              <a:t> sind Argumente, die erklärend, nachvollziehbar und sinnvoll begründet sind, die also der Wahrheitsfindung dienen.</a:t>
            </a:r>
          </a:p>
        </p:txBody>
      </p:sp>
      <p:sp>
        <p:nvSpPr>
          <p:cNvPr id="6" name="TextBox 5"/>
          <p:cNvSpPr txBox="1"/>
          <p:nvPr/>
        </p:nvSpPr>
        <p:spPr>
          <a:xfrm>
            <a:off x="1116636" y="4365104"/>
            <a:ext cx="7200801" cy="2062103"/>
          </a:xfrm>
          <a:prstGeom prst="rect">
            <a:avLst/>
          </a:prstGeom>
          <a:noFill/>
        </p:spPr>
        <p:txBody>
          <a:bodyPr wrap="square" rtlCol="0">
            <a:spAutoFit/>
          </a:bodyPr>
          <a:lstStyle/>
          <a:p>
            <a:pPr algn="just"/>
            <a:r>
              <a:rPr lang="de-DE" sz="3200" b="1" dirty="0">
                <a:solidFill>
                  <a:srgbClr val="FF0000"/>
                </a:solidFill>
              </a:rPr>
              <a:t>Verboten</a:t>
            </a:r>
            <a:r>
              <a:rPr lang="de-DE" sz="3200" dirty="0"/>
              <a:t> sind Argumente, die nur auf die eigenen Interessen und Vorteile bezogen sind, die also zu einer Bevorteilung des Einzelnen führen.</a:t>
            </a:r>
            <a:endParaRPr lang="lb-LU" sz="3200" dirty="0"/>
          </a:p>
        </p:txBody>
      </p:sp>
    </p:spTree>
    <p:extLst>
      <p:ext uri="{BB962C8B-B14F-4D97-AF65-F5344CB8AC3E}">
        <p14:creationId xmlns:p14="http://schemas.microsoft.com/office/powerpoint/2010/main" val="422047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20688"/>
          </a:xfrm>
        </p:spPr>
        <p:txBody>
          <a:bodyPr>
            <a:normAutofit fontScale="90000"/>
          </a:bodyPr>
          <a:lstStyle/>
          <a:p>
            <a:r>
              <a:rPr lang="de-LU" dirty="0"/>
              <a:t>2.3. Im Vergleich</a:t>
            </a:r>
            <a:endParaRPr lang="en-GB" dirty="0"/>
          </a:p>
        </p:txBody>
      </p:sp>
      <p:graphicFrame>
        <p:nvGraphicFramePr>
          <p:cNvPr id="4" name="Content Placeholder 3"/>
          <p:cNvGraphicFramePr>
            <a:graphicFrameLocks noGrp="1"/>
          </p:cNvGraphicFramePr>
          <p:nvPr>
            <p:ph idx="1"/>
          </p:nvPr>
        </p:nvGraphicFramePr>
        <p:xfrm>
          <a:off x="323528" y="980728"/>
          <a:ext cx="8640960" cy="5616624"/>
        </p:xfrm>
        <a:graphic>
          <a:graphicData uri="http://schemas.openxmlformats.org/drawingml/2006/table">
            <a:tbl>
              <a:tblPr firstRow="1" firstCol="1" bandRow="1"/>
              <a:tblGrid>
                <a:gridCol w="2879742">
                  <a:extLst>
                    <a:ext uri="{9D8B030D-6E8A-4147-A177-3AD203B41FA5}">
                      <a16:colId xmlns:a16="http://schemas.microsoft.com/office/drawing/2014/main" val="20000"/>
                    </a:ext>
                  </a:extLst>
                </a:gridCol>
                <a:gridCol w="2880609">
                  <a:extLst>
                    <a:ext uri="{9D8B030D-6E8A-4147-A177-3AD203B41FA5}">
                      <a16:colId xmlns:a16="http://schemas.microsoft.com/office/drawing/2014/main" val="20001"/>
                    </a:ext>
                  </a:extLst>
                </a:gridCol>
                <a:gridCol w="2880609">
                  <a:extLst>
                    <a:ext uri="{9D8B030D-6E8A-4147-A177-3AD203B41FA5}">
                      <a16:colId xmlns:a16="http://schemas.microsoft.com/office/drawing/2014/main" val="20002"/>
                    </a:ext>
                  </a:extLst>
                </a:gridCol>
              </a:tblGrid>
              <a:tr h="323058">
                <a:tc>
                  <a:txBody>
                    <a:bodyPr/>
                    <a:lstStyle/>
                    <a:p>
                      <a:pPr algn="ctr">
                        <a:lnSpc>
                          <a:spcPct val="115000"/>
                        </a:lnSpc>
                        <a:spcAft>
                          <a:spcPts val="0"/>
                        </a:spcAft>
                      </a:pPr>
                      <a:r>
                        <a:rPr lang="de-LU" sz="1600" b="1" dirty="0">
                          <a:effectLst/>
                          <a:latin typeface="Calibri"/>
                          <a:ea typeface="Calibri"/>
                          <a:cs typeface="Times New Roman"/>
                        </a:rPr>
                        <a:t>Sophismus</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LU" sz="1600" b="1">
                          <a:effectLst/>
                          <a:latin typeface="Calibri"/>
                          <a:ea typeface="Calibri"/>
                          <a:cs typeface="Times New Roman"/>
                        </a:rPr>
                        <a:t>Sokratische Methode</a:t>
                      </a:r>
                      <a:endParaRPr lang="en-GB"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LU" sz="1600" b="1" dirty="0">
                          <a:effectLst/>
                          <a:latin typeface="Calibri"/>
                          <a:ea typeface="Calibri"/>
                          <a:cs typeface="Times New Roman"/>
                        </a:rPr>
                        <a:t>Diskursethik</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5293566">
                <a:tc>
                  <a:txBody>
                    <a:bodyPr/>
                    <a:lstStyle/>
                    <a:p>
                      <a:pPr algn="just">
                        <a:lnSpc>
                          <a:spcPct val="150000"/>
                        </a:lnSpc>
                        <a:spcAft>
                          <a:spcPts val="0"/>
                        </a:spcAft>
                      </a:pPr>
                      <a:r>
                        <a:rPr lang="de-LU" sz="1600" b="1" dirty="0">
                          <a:effectLst/>
                          <a:latin typeface="Calibri"/>
                          <a:ea typeface="Calibri"/>
                          <a:cs typeface="Times New Roman"/>
                        </a:rPr>
                        <a:t>Wahrheitsanspruch</a:t>
                      </a: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en-GB" sz="1600" dirty="0">
                        <a:effectLst/>
                        <a:latin typeface="Calibri"/>
                        <a:ea typeface="Calibri"/>
                        <a:cs typeface="Times New Roman"/>
                      </a:endParaRPr>
                    </a:p>
                    <a:p>
                      <a:pPr algn="just">
                        <a:lnSpc>
                          <a:spcPct val="150000"/>
                        </a:lnSpc>
                        <a:spcAft>
                          <a:spcPts val="0"/>
                        </a:spcAft>
                      </a:pPr>
                      <a:r>
                        <a:rPr lang="de-LU" sz="1600" b="1" dirty="0">
                          <a:effectLst/>
                          <a:latin typeface="Calibri"/>
                          <a:ea typeface="Calibri"/>
                          <a:cs typeface="Times New Roman"/>
                        </a:rPr>
                        <a:t>Ziel</a:t>
                      </a: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de-LU" sz="1600" dirty="0">
                        <a:effectLst/>
                        <a:latin typeface="Calibri"/>
                        <a:ea typeface="Calibri"/>
                        <a:cs typeface="Times New Roman"/>
                      </a:endParaRPr>
                    </a:p>
                    <a:p>
                      <a:pPr algn="just">
                        <a:lnSpc>
                          <a:spcPct val="150000"/>
                        </a:lnSpc>
                        <a:spcAft>
                          <a:spcPts val="0"/>
                        </a:spcAft>
                      </a:pPr>
                      <a:endParaRPr lang="en-GB" sz="1600" dirty="0">
                        <a:effectLst/>
                        <a:latin typeface="Calibri"/>
                        <a:ea typeface="Calibri"/>
                        <a:cs typeface="Times New Roman"/>
                      </a:endParaRPr>
                    </a:p>
                    <a:p>
                      <a:pPr algn="just">
                        <a:lnSpc>
                          <a:spcPct val="150000"/>
                        </a:lnSpc>
                        <a:spcAft>
                          <a:spcPts val="0"/>
                        </a:spcAft>
                      </a:pPr>
                      <a:r>
                        <a:rPr lang="de-LU" sz="1600" b="1" dirty="0">
                          <a:effectLst/>
                          <a:latin typeface="Calibri"/>
                          <a:ea typeface="Calibri"/>
                          <a:cs typeface="Times New Roman"/>
                        </a:rPr>
                        <a:t>Methode</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LU" sz="1600" b="1" dirty="0">
                          <a:effectLst/>
                          <a:latin typeface="Calibri"/>
                          <a:ea typeface="Calibri"/>
                          <a:cs typeface="Times New Roman"/>
                        </a:rPr>
                        <a:t>Wahrheitsanspruch</a:t>
                      </a: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en-GB" sz="1600" dirty="0">
                        <a:effectLst/>
                        <a:latin typeface="Calibri"/>
                        <a:ea typeface="Calibri"/>
                        <a:cs typeface="Times New Roman"/>
                      </a:endParaRPr>
                    </a:p>
                    <a:p>
                      <a:pPr algn="just">
                        <a:lnSpc>
                          <a:spcPct val="150000"/>
                        </a:lnSpc>
                        <a:spcAft>
                          <a:spcPts val="0"/>
                        </a:spcAft>
                      </a:pPr>
                      <a:r>
                        <a:rPr lang="de-LU" sz="1600" b="1" dirty="0">
                          <a:effectLst/>
                          <a:latin typeface="Calibri"/>
                          <a:ea typeface="Calibri"/>
                          <a:cs typeface="Times New Roman"/>
                        </a:rPr>
                        <a:t>Ziel</a:t>
                      </a: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en-GB" sz="1600" dirty="0">
                        <a:effectLst/>
                        <a:latin typeface="Calibri"/>
                        <a:ea typeface="Calibri"/>
                        <a:cs typeface="Times New Roman"/>
                      </a:endParaRPr>
                    </a:p>
                    <a:p>
                      <a:pPr algn="just">
                        <a:lnSpc>
                          <a:spcPct val="150000"/>
                        </a:lnSpc>
                        <a:spcAft>
                          <a:spcPts val="0"/>
                        </a:spcAft>
                      </a:pPr>
                      <a:r>
                        <a:rPr lang="de-LU" sz="1600" b="1" dirty="0">
                          <a:effectLst/>
                          <a:latin typeface="Calibri"/>
                          <a:ea typeface="Calibri"/>
                          <a:cs typeface="Times New Roman"/>
                        </a:rPr>
                        <a:t>Methode</a:t>
                      </a:r>
                      <a:endParaRPr lang="en-GB" sz="1600" dirty="0">
                        <a:effectLst/>
                        <a:latin typeface="Calibri"/>
                        <a:ea typeface="Calibri"/>
                        <a:cs typeface="Times New Roman"/>
                      </a:endParaRPr>
                    </a:p>
                    <a:p>
                      <a:pPr algn="just">
                        <a:lnSpc>
                          <a:spcPct val="115000"/>
                        </a:lnSpc>
                        <a:spcAft>
                          <a:spcPts val="0"/>
                        </a:spcAft>
                      </a:pPr>
                      <a:r>
                        <a:rPr lang="de-LU" sz="1600" dirty="0">
                          <a:effectLst/>
                          <a:latin typeface="Calibri"/>
                          <a:ea typeface="Calibri"/>
                          <a:cs typeface="Times New Roman"/>
                        </a:rPr>
                        <a:t> </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LU" sz="1600" b="1" dirty="0">
                          <a:effectLst/>
                          <a:latin typeface="Calibri"/>
                          <a:ea typeface="Calibri"/>
                          <a:cs typeface="Times New Roman"/>
                        </a:rPr>
                        <a:t>Wahrheitsanspruch</a:t>
                      </a: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en-GB" sz="1600" dirty="0">
                        <a:effectLst/>
                        <a:latin typeface="Calibri"/>
                        <a:ea typeface="Calibri"/>
                        <a:cs typeface="Times New Roman"/>
                      </a:endParaRPr>
                    </a:p>
                    <a:p>
                      <a:pPr algn="just">
                        <a:lnSpc>
                          <a:spcPct val="150000"/>
                        </a:lnSpc>
                        <a:spcAft>
                          <a:spcPts val="0"/>
                        </a:spcAft>
                      </a:pPr>
                      <a:r>
                        <a:rPr lang="de-LU" sz="1600" b="1" dirty="0">
                          <a:effectLst/>
                          <a:latin typeface="Calibri"/>
                          <a:ea typeface="Calibri"/>
                          <a:cs typeface="Times New Roman"/>
                        </a:rPr>
                        <a:t>Ziel</a:t>
                      </a: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de-LU" sz="1600" b="1" dirty="0">
                        <a:effectLst/>
                        <a:latin typeface="Calibri"/>
                        <a:ea typeface="Calibri"/>
                        <a:cs typeface="Times New Roman"/>
                      </a:endParaRPr>
                    </a:p>
                    <a:p>
                      <a:pPr algn="just">
                        <a:lnSpc>
                          <a:spcPct val="150000"/>
                        </a:lnSpc>
                        <a:spcAft>
                          <a:spcPts val="0"/>
                        </a:spcAft>
                      </a:pPr>
                      <a:endParaRPr lang="en-GB" sz="1600" dirty="0">
                        <a:effectLst/>
                        <a:latin typeface="Calibri"/>
                        <a:ea typeface="Calibri"/>
                        <a:cs typeface="Times New Roman"/>
                      </a:endParaRPr>
                    </a:p>
                    <a:p>
                      <a:pPr algn="just">
                        <a:lnSpc>
                          <a:spcPct val="150000"/>
                        </a:lnSpc>
                        <a:spcAft>
                          <a:spcPts val="0"/>
                        </a:spcAft>
                      </a:pPr>
                      <a:r>
                        <a:rPr lang="de-LU" sz="1600" b="1" dirty="0">
                          <a:effectLst/>
                          <a:latin typeface="Calibri"/>
                          <a:ea typeface="Calibri"/>
                          <a:cs typeface="Times New Roman"/>
                        </a:rPr>
                        <a:t>Methode</a:t>
                      </a:r>
                      <a:endParaRPr lang="en-GB" sz="1600" dirty="0">
                        <a:effectLst/>
                        <a:latin typeface="Calibri"/>
                        <a:ea typeface="Calibri"/>
                        <a:cs typeface="Times New Roman"/>
                      </a:endParaRPr>
                    </a:p>
                    <a:p>
                      <a:pPr algn="just">
                        <a:lnSpc>
                          <a:spcPct val="115000"/>
                        </a:lnSpc>
                        <a:spcAft>
                          <a:spcPts val="0"/>
                        </a:spcAft>
                      </a:pPr>
                      <a:r>
                        <a:rPr lang="de-LU" sz="1600" dirty="0">
                          <a:effectLst/>
                          <a:latin typeface="Calibri"/>
                          <a:ea typeface="Calibri"/>
                          <a:cs typeface="Times New Roman"/>
                        </a:rPr>
                        <a:t> </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395537" y="1772816"/>
            <a:ext cx="2736304" cy="646331"/>
          </a:xfrm>
          <a:prstGeom prst="rect">
            <a:avLst/>
          </a:prstGeom>
          <a:noFill/>
        </p:spPr>
        <p:txBody>
          <a:bodyPr wrap="square" rtlCol="0">
            <a:spAutoFit/>
          </a:bodyPr>
          <a:lstStyle/>
          <a:p>
            <a:r>
              <a:rPr lang="de-LU" dirty="0">
                <a:solidFill>
                  <a:srgbClr val="C00000"/>
                </a:solidFill>
              </a:rPr>
              <a:t>Subjektiv</a:t>
            </a:r>
            <a:r>
              <a:rPr lang="de-LU" dirty="0"/>
              <a:t> – Die Wahrheit ist individuell verschieden</a:t>
            </a:r>
            <a:endParaRPr lang="en-GB" dirty="0"/>
          </a:p>
        </p:txBody>
      </p:sp>
      <p:sp>
        <p:nvSpPr>
          <p:cNvPr id="6" name="TextBox 5"/>
          <p:cNvSpPr txBox="1"/>
          <p:nvPr/>
        </p:nvSpPr>
        <p:spPr>
          <a:xfrm>
            <a:off x="3275856" y="1772816"/>
            <a:ext cx="2664296" cy="646331"/>
          </a:xfrm>
          <a:prstGeom prst="rect">
            <a:avLst/>
          </a:prstGeom>
          <a:noFill/>
        </p:spPr>
        <p:txBody>
          <a:bodyPr wrap="square" rtlCol="0">
            <a:spAutoFit/>
          </a:bodyPr>
          <a:lstStyle/>
          <a:p>
            <a:r>
              <a:rPr lang="de-LU" dirty="0">
                <a:solidFill>
                  <a:srgbClr val="C00000"/>
                </a:solidFill>
              </a:rPr>
              <a:t>Objektiv</a:t>
            </a:r>
            <a:r>
              <a:rPr lang="de-LU" dirty="0"/>
              <a:t> – Es gibt eine allgemeingültige Wahrheit</a:t>
            </a:r>
            <a:endParaRPr lang="en-GB" dirty="0"/>
          </a:p>
        </p:txBody>
      </p:sp>
      <p:sp>
        <p:nvSpPr>
          <p:cNvPr id="7" name="TextBox 6"/>
          <p:cNvSpPr txBox="1"/>
          <p:nvPr/>
        </p:nvSpPr>
        <p:spPr>
          <a:xfrm>
            <a:off x="6156177" y="1774078"/>
            <a:ext cx="2736304" cy="1200329"/>
          </a:xfrm>
          <a:prstGeom prst="rect">
            <a:avLst/>
          </a:prstGeom>
          <a:noFill/>
        </p:spPr>
        <p:txBody>
          <a:bodyPr wrap="square" rtlCol="0">
            <a:spAutoFit/>
          </a:bodyPr>
          <a:lstStyle/>
          <a:p>
            <a:r>
              <a:rPr lang="de-LU" dirty="0">
                <a:solidFill>
                  <a:srgbClr val="C00000"/>
                </a:solidFill>
              </a:rPr>
              <a:t>Intersubjektiv</a:t>
            </a:r>
            <a:r>
              <a:rPr lang="de-LU" dirty="0"/>
              <a:t> – Die Wahrheit wird im zwischenmenschlichen Austausch ermittelt</a:t>
            </a:r>
            <a:endParaRPr lang="en-GB" dirty="0"/>
          </a:p>
        </p:txBody>
      </p:sp>
      <p:sp>
        <p:nvSpPr>
          <p:cNvPr id="8" name="TextBox 7"/>
          <p:cNvSpPr txBox="1"/>
          <p:nvPr/>
        </p:nvSpPr>
        <p:spPr>
          <a:xfrm>
            <a:off x="395537" y="3676382"/>
            <a:ext cx="2736304" cy="369332"/>
          </a:xfrm>
          <a:prstGeom prst="rect">
            <a:avLst/>
          </a:prstGeom>
          <a:noFill/>
        </p:spPr>
        <p:txBody>
          <a:bodyPr wrap="square" rtlCol="0">
            <a:spAutoFit/>
          </a:bodyPr>
          <a:lstStyle/>
          <a:p>
            <a:r>
              <a:rPr lang="de-LU" dirty="0"/>
              <a:t>Der eigene Vorteil</a:t>
            </a:r>
            <a:endParaRPr lang="en-GB" dirty="0"/>
          </a:p>
        </p:txBody>
      </p:sp>
      <p:sp>
        <p:nvSpPr>
          <p:cNvPr id="9" name="TextBox 8"/>
          <p:cNvSpPr txBox="1"/>
          <p:nvPr/>
        </p:nvSpPr>
        <p:spPr>
          <a:xfrm>
            <a:off x="3275856" y="3676382"/>
            <a:ext cx="2664296" cy="646331"/>
          </a:xfrm>
          <a:prstGeom prst="rect">
            <a:avLst/>
          </a:prstGeom>
          <a:noFill/>
        </p:spPr>
        <p:txBody>
          <a:bodyPr wrap="square" rtlCol="0">
            <a:spAutoFit/>
          </a:bodyPr>
          <a:lstStyle/>
          <a:p>
            <a:r>
              <a:rPr lang="de-LU" dirty="0"/>
              <a:t>Wahrhaftigkeit und Wahrheitsfindung</a:t>
            </a:r>
            <a:endParaRPr lang="en-GB" dirty="0"/>
          </a:p>
        </p:txBody>
      </p:sp>
      <p:sp>
        <p:nvSpPr>
          <p:cNvPr id="10" name="TextBox 9"/>
          <p:cNvSpPr txBox="1"/>
          <p:nvPr/>
        </p:nvSpPr>
        <p:spPr>
          <a:xfrm>
            <a:off x="6156178" y="3676381"/>
            <a:ext cx="2736304" cy="646331"/>
          </a:xfrm>
          <a:prstGeom prst="rect">
            <a:avLst/>
          </a:prstGeom>
          <a:noFill/>
        </p:spPr>
        <p:txBody>
          <a:bodyPr wrap="square" rtlCol="0">
            <a:spAutoFit/>
          </a:bodyPr>
          <a:lstStyle/>
          <a:p>
            <a:r>
              <a:rPr lang="de-LU" dirty="0"/>
              <a:t>Konsensfindung und Allgemeinwohl</a:t>
            </a:r>
            <a:endParaRPr lang="en-GB" dirty="0"/>
          </a:p>
        </p:txBody>
      </p:sp>
      <p:sp>
        <p:nvSpPr>
          <p:cNvPr id="11" name="TextBox 10"/>
          <p:cNvSpPr txBox="1"/>
          <p:nvPr/>
        </p:nvSpPr>
        <p:spPr>
          <a:xfrm>
            <a:off x="397424" y="5373216"/>
            <a:ext cx="2734417" cy="646331"/>
          </a:xfrm>
          <a:prstGeom prst="rect">
            <a:avLst/>
          </a:prstGeom>
          <a:noFill/>
        </p:spPr>
        <p:txBody>
          <a:bodyPr wrap="square" rtlCol="0">
            <a:spAutoFit/>
          </a:bodyPr>
          <a:lstStyle/>
          <a:p>
            <a:r>
              <a:rPr lang="de-LU" dirty="0">
                <a:solidFill>
                  <a:srgbClr val="C00000"/>
                </a:solidFill>
              </a:rPr>
              <a:t>Sophistische Rhetorik </a:t>
            </a:r>
            <a:r>
              <a:rPr lang="de-LU" dirty="0"/>
              <a:t>- Überredungskunst</a:t>
            </a:r>
            <a:endParaRPr lang="en-GB" dirty="0"/>
          </a:p>
        </p:txBody>
      </p:sp>
      <p:sp>
        <p:nvSpPr>
          <p:cNvPr id="12" name="TextBox 11"/>
          <p:cNvSpPr txBox="1"/>
          <p:nvPr/>
        </p:nvSpPr>
        <p:spPr>
          <a:xfrm>
            <a:off x="3275856" y="5373216"/>
            <a:ext cx="2736304" cy="923330"/>
          </a:xfrm>
          <a:prstGeom prst="rect">
            <a:avLst/>
          </a:prstGeom>
          <a:noFill/>
        </p:spPr>
        <p:txBody>
          <a:bodyPr wrap="square" rtlCol="0">
            <a:spAutoFit/>
          </a:bodyPr>
          <a:lstStyle/>
          <a:p>
            <a:r>
              <a:rPr lang="de-LU" dirty="0">
                <a:solidFill>
                  <a:srgbClr val="C00000"/>
                </a:solidFill>
              </a:rPr>
              <a:t>Hebammenkunst</a:t>
            </a:r>
            <a:r>
              <a:rPr lang="de-LU" dirty="0"/>
              <a:t> – Moralische Erziehung durch Wissensvermittlung</a:t>
            </a:r>
            <a:endParaRPr lang="en-GB" dirty="0"/>
          </a:p>
        </p:txBody>
      </p:sp>
      <p:sp>
        <p:nvSpPr>
          <p:cNvPr id="13" name="TextBox 12"/>
          <p:cNvSpPr txBox="1"/>
          <p:nvPr/>
        </p:nvSpPr>
        <p:spPr>
          <a:xfrm>
            <a:off x="6156176" y="5373216"/>
            <a:ext cx="2736303" cy="1200329"/>
          </a:xfrm>
          <a:prstGeom prst="rect">
            <a:avLst/>
          </a:prstGeom>
          <a:noFill/>
        </p:spPr>
        <p:txBody>
          <a:bodyPr wrap="square" rtlCol="0">
            <a:spAutoFit/>
          </a:bodyPr>
          <a:lstStyle/>
          <a:p>
            <a:r>
              <a:rPr lang="de-LU" dirty="0">
                <a:solidFill>
                  <a:srgbClr val="C00000"/>
                </a:solidFill>
              </a:rPr>
              <a:t>Diskursethik</a:t>
            </a:r>
            <a:r>
              <a:rPr lang="de-LU" dirty="0"/>
              <a:t> – Ermittlung gemeinsamer Wertprämissen durch ethische Kommunikation</a:t>
            </a:r>
            <a:endParaRPr lang="en-GB" dirty="0"/>
          </a:p>
        </p:txBody>
      </p:sp>
    </p:spTree>
    <p:extLst>
      <p:ext uri="{BB962C8B-B14F-4D97-AF65-F5344CB8AC3E}">
        <p14:creationId xmlns:p14="http://schemas.microsoft.com/office/powerpoint/2010/main" val="258420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20688"/>
          </a:xfrm>
        </p:spPr>
        <p:txBody>
          <a:bodyPr>
            <a:normAutofit fontScale="90000"/>
          </a:bodyPr>
          <a:lstStyle/>
          <a:p>
            <a:r>
              <a:rPr lang="de-LU" dirty="0"/>
              <a:t>2.4. Definition</a:t>
            </a:r>
            <a:endParaRPr lang="en-GB" dirty="0"/>
          </a:p>
        </p:txBody>
      </p:sp>
      <p:sp>
        <p:nvSpPr>
          <p:cNvPr id="3" name="Content Placeholder 2"/>
          <p:cNvSpPr>
            <a:spLocks noGrp="1"/>
          </p:cNvSpPr>
          <p:nvPr>
            <p:ph idx="1"/>
          </p:nvPr>
        </p:nvSpPr>
        <p:spPr>
          <a:xfrm>
            <a:off x="498003" y="3466113"/>
            <a:ext cx="8229600" cy="2808312"/>
          </a:xfrm>
        </p:spPr>
        <p:txBody>
          <a:bodyPr/>
          <a:lstStyle/>
          <a:p>
            <a:r>
              <a:rPr lang="de-DE" dirty="0"/>
              <a:t>Ethik = Lehre vom „guten und richtigen Handeln“ </a:t>
            </a:r>
          </a:p>
          <a:p>
            <a:r>
              <a:rPr lang="de-DE" dirty="0"/>
              <a:t>Diskursethik = Die Suche nach dem </a:t>
            </a:r>
            <a:r>
              <a:rPr lang="de-DE" u="sng" dirty="0">
                <a:solidFill>
                  <a:srgbClr val="C00000"/>
                </a:solidFill>
              </a:rPr>
              <a:t>gerechten Diskussionsverfahren</a:t>
            </a:r>
            <a:r>
              <a:rPr lang="de-DE" dirty="0"/>
              <a:t>, um sich über das „gute und richtige Handeln“ zu</a:t>
            </a:r>
            <a:r>
              <a:rPr lang="de-DE" dirty="0">
                <a:solidFill>
                  <a:srgbClr val="C00000"/>
                </a:solidFill>
              </a:rPr>
              <a:t> einigen </a:t>
            </a:r>
            <a:endParaRPr lang="lb-LU" dirty="0">
              <a:solidFill>
                <a:srgbClr val="C00000"/>
              </a:solidFill>
            </a:endParaRPr>
          </a:p>
        </p:txBody>
      </p:sp>
      <p:pic>
        <p:nvPicPr>
          <p:cNvPr id="15" name="Picture 14"/>
          <p:cNvPicPr>
            <a:picLocks noChangeAspect="1"/>
          </p:cNvPicPr>
          <p:nvPr/>
        </p:nvPicPr>
        <p:blipFill rotWithShape="1">
          <a:blip r:embed="rId2"/>
          <a:srcRect t="19352" b="13222"/>
          <a:stretch/>
        </p:blipFill>
        <p:spPr>
          <a:xfrm>
            <a:off x="1660053" y="913584"/>
            <a:ext cx="5905500" cy="2376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7473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119"/>
            <a:ext cx="7772400" cy="903601"/>
          </a:xfrm>
        </p:spPr>
        <p:txBody>
          <a:bodyPr>
            <a:normAutofit/>
          </a:bodyPr>
          <a:lstStyle/>
          <a:p>
            <a:r>
              <a:rPr lang="de-LU" sz="3600" dirty="0"/>
              <a:t>3.1. Die Regeln des ethischen Diskurses</a:t>
            </a:r>
            <a:endParaRPr lang="en-GB" sz="3600" dirty="0"/>
          </a:p>
        </p:txBody>
      </p:sp>
      <p:sp>
        <p:nvSpPr>
          <p:cNvPr id="8" name="TextBox 7"/>
          <p:cNvSpPr txBox="1"/>
          <p:nvPr/>
        </p:nvSpPr>
        <p:spPr>
          <a:xfrm>
            <a:off x="683568" y="1340768"/>
            <a:ext cx="7916416" cy="830997"/>
          </a:xfrm>
          <a:prstGeom prst="rect">
            <a:avLst/>
          </a:prstGeom>
          <a:noFill/>
        </p:spPr>
        <p:txBody>
          <a:bodyPr wrap="square" rtlCol="0">
            <a:spAutoFit/>
          </a:bodyPr>
          <a:lstStyle/>
          <a:p>
            <a:pPr marL="342900" lvl="0" indent="-342900">
              <a:buFont typeface="Arial" panose="020B0604020202020204" pitchFamily="34" charset="0"/>
              <a:buChar char="•"/>
            </a:pPr>
            <a:r>
              <a:rPr lang="de-LU" sz="2400" b="1" dirty="0">
                <a:solidFill>
                  <a:srgbClr val="FF0000"/>
                </a:solidFill>
              </a:rPr>
              <a:t>Offenheit: </a:t>
            </a:r>
            <a:r>
              <a:rPr lang="de-LU" sz="2400" b="1" dirty="0"/>
              <a:t>Keiner kann daran gehindert werde an einem Diskursteilzunehmen</a:t>
            </a:r>
            <a:endParaRPr lang="lb-LU" sz="2400" dirty="0"/>
          </a:p>
        </p:txBody>
      </p:sp>
      <p:sp>
        <p:nvSpPr>
          <p:cNvPr id="5" name="TextBox 4"/>
          <p:cNvSpPr txBox="1"/>
          <p:nvPr/>
        </p:nvSpPr>
        <p:spPr>
          <a:xfrm>
            <a:off x="683569" y="2313747"/>
            <a:ext cx="7916416" cy="1200329"/>
          </a:xfrm>
          <a:prstGeom prst="rect">
            <a:avLst/>
          </a:prstGeom>
          <a:noFill/>
        </p:spPr>
        <p:txBody>
          <a:bodyPr wrap="square" rtlCol="0">
            <a:spAutoFit/>
          </a:bodyPr>
          <a:lstStyle/>
          <a:p>
            <a:pPr marL="342900" lvl="0" indent="-342900">
              <a:buFont typeface="Arial" panose="020B0604020202020204" pitchFamily="34" charset="0"/>
              <a:buChar char="•"/>
            </a:pPr>
            <a:r>
              <a:rPr lang="de-LU" sz="2400" b="1" dirty="0">
                <a:solidFill>
                  <a:srgbClr val="FF0000"/>
                </a:solidFill>
              </a:rPr>
              <a:t>Rationalität: </a:t>
            </a:r>
            <a:r>
              <a:rPr lang="de-LU" sz="2400" b="1" dirty="0"/>
              <a:t>Alle sind auf Verständlichkeit verpflichtet, die Argumente müssen nachvollziehbar sein</a:t>
            </a:r>
            <a:endParaRPr lang="lb-LU" sz="2400" dirty="0"/>
          </a:p>
          <a:p>
            <a:endParaRPr lang="lb-LU" sz="2400" dirty="0"/>
          </a:p>
        </p:txBody>
      </p:sp>
      <p:sp>
        <p:nvSpPr>
          <p:cNvPr id="6" name="TextBox 5"/>
          <p:cNvSpPr txBox="1"/>
          <p:nvPr/>
        </p:nvSpPr>
        <p:spPr>
          <a:xfrm>
            <a:off x="683568" y="3356992"/>
            <a:ext cx="7916416" cy="1200329"/>
          </a:xfrm>
          <a:prstGeom prst="rect">
            <a:avLst/>
          </a:prstGeom>
          <a:noFill/>
        </p:spPr>
        <p:txBody>
          <a:bodyPr wrap="square" rtlCol="0">
            <a:spAutoFit/>
          </a:bodyPr>
          <a:lstStyle/>
          <a:p>
            <a:pPr marL="342900" lvl="0" indent="-342900">
              <a:buFont typeface="Arial" panose="020B0604020202020204" pitchFamily="34" charset="0"/>
              <a:buChar char="•"/>
            </a:pPr>
            <a:r>
              <a:rPr lang="de-LU" sz="2400" b="1" dirty="0">
                <a:solidFill>
                  <a:srgbClr val="FF0000"/>
                </a:solidFill>
              </a:rPr>
              <a:t>Täuschungsverbot: </a:t>
            </a:r>
            <a:r>
              <a:rPr lang="de-LU" sz="2400" b="1" dirty="0"/>
              <a:t>Jeder darf nur das behaupten, was er für richtig hält</a:t>
            </a:r>
            <a:endParaRPr lang="lb-LU" sz="2400" dirty="0"/>
          </a:p>
          <a:p>
            <a:endParaRPr lang="lb-LU" sz="2400" dirty="0"/>
          </a:p>
        </p:txBody>
      </p:sp>
      <p:sp>
        <p:nvSpPr>
          <p:cNvPr id="9" name="TextBox 8"/>
          <p:cNvSpPr txBox="1"/>
          <p:nvPr/>
        </p:nvSpPr>
        <p:spPr>
          <a:xfrm>
            <a:off x="685183" y="4437406"/>
            <a:ext cx="7916416" cy="1200329"/>
          </a:xfrm>
          <a:prstGeom prst="rect">
            <a:avLst/>
          </a:prstGeom>
          <a:noFill/>
        </p:spPr>
        <p:txBody>
          <a:bodyPr wrap="square" rtlCol="0">
            <a:spAutoFit/>
          </a:bodyPr>
          <a:lstStyle/>
          <a:p>
            <a:pPr marL="285750" indent="-285750">
              <a:buFont typeface="Arial" panose="020B0604020202020204" pitchFamily="34" charset="0"/>
              <a:buChar char="•"/>
            </a:pPr>
            <a:r>
              <a:rPr lang="de-LU" sz="2400" b="1" dirty="0">
                <a:solidFill>
                  <a:srgbClr val="FF0000"/>
                </a:solidFill>
              </a:rPr>
              <a:t>Herrschaftsfreiheit: </a:t>
            </a:r>
            <a:r>
              <a:rPr lang="de-LU" sz="2400" b="1" dirty="0"/>
              <a:t>Es wird nach dem besten Argument entschieden</a:t>
            </a:r>
            <a:endParaRPr lang="lb-LU" sz="2400" dirty="0"/>
          </a:p>
          <a:p>
            <a:endParaRPr lang="lb-LU" sz="2400" dirty="0"/>
          </a:p>
        </p:txBody>
      </p:sp>
    </p:spTree>
    <p:extLst>
      <p:ext uri="{BB962C8B-B14F-4D97-AF65-F5344CB8AC3E}">
        <p14:creationId xmlns:p14="http://schemas.microsoft.com/office/powerpoint/2010/main" val="255003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119"/>
            <a:ext cx="7772400" cy="903601"/>
          </a:xfrm>
        </p:spPr>
        <p:txBody>
          <a:bodyPr>
            <a:normAutofit fontScale="90000"/>
          </a:bodyPr>
          <a:lstStyle/>
          <a:p>
            <a:r>
              <a:rPr lang="de-LU" sz="3600" dirty="0"/>
              <a:t>3.2. Problem des „zwanglosen Arguments“</a:t>
            </a:r>
            <a:endParaRPr lang="en-GB" sz="3600" dirty="0"/>
          </a:p>
        </p:txBody>
      </p:sp>
      <p:sp>
        <p:nvSpPr>
          <p:cNvPr id="8" name="TextBox 7"/>
          <p:cNvSpPr txBox="1"/>
          <p:nvPr/>
        </p:nvSpPr>
        <p:spPr>
          <a:xfrm>
            <a:off x="755575" y="4509120"/>
            <a:ext cx="7916416" cy="1569660"/>
          </a:xfrm>
          <a:prstGeom prst="rect">
            <a:avLst/>
          </a:prstGeom>
          <a:noFill/>
        </p:spPr>
        <p:txBody>
          <a:bodyPr wrap="square" rtlCol="0">
            <a:spAutoFit/>
          </a:bodyPr>
          <a:lstStyle/>
          <a:p>
            <a:pPr marL="342900" lvl="0" indent="-342900" algn="just">
              <a:buFont typeface="Arial" panose="020B0604020202020204" pitchFamily="34" charset="0"/>
              <a:buChar char="•"/>
            </a:pPr>
            <a:r>
              <a:rPr lang="de-LU" sz="2400" dirty="0"/>
              <a:t>Da die angeführten Argumente zwanglos sind und die Diskussion herrschaftsfrei geführt wird, gibt es keine Verpflichtung sich an die Vorgaben des besseren Arguments zu halten.</a:t>
            </a:r>
            <a:endParaRPr lang="lb-LU" sz="2400" dirty="0"/>
          </a:p>
        </p:txBody>
      </p:sp>
      <p:pic>
        <p:nvPicPr>
          <p:cNvPr id="3" name="Picture 2"/>
          <p:cNvPicPr>
            <a:picLocks noChangeAspect="1"/>
          </p:cNvPicPr>
          <p:nvPr/>
        </p:nvPicPr>
        <p:blipFill>
          <a:blip r:embed="rId2"/>
          <a:stretch>
            <a:fillRect/>
          </a:stretch>
        </p:blipFill>
        <p:spPr>
          <a:xfrm>
            <a:off x="2487650" y="929600"/>
            <a:ext cx="4452267" cy="3347965"/>
          </a:xfrm>
          <a:prstGeom prst="rect">
            <a:avLst/>
          </a:prstGeom>
        </p:spPr>
      </p:pic>
    </p:spTree>
    <p:extLst>
      <p:ext uri="{BB962C8B-B14F-4D97-AF65-F5344CB8AC3E}">
        <p14:creationId xmlns:p14="http://schemas.microsoft.com/office/powerpoint/2010/main" val="275804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119"/>
            <a:ext cx="7772400" cy="615569"/>
          </a:xfrm>
        </p:spPr>
        <p:txBody>
          <a:bodyPr>
            <a:normAutofit/>
          </a:bodyPr>
          <a:lstStyle/>
          <a:p>
            <a:r>
              <a:rPr lang="de-LU" sz="3200" dirty="0"/>
              <a:t>Diskursethisches Prüfungsschema</a:t>
            </a:r>
            <a:endParaRPr lang="en-GB" sz="3200" dirty="0"/>
          </a:p>
        </p:txBody>
      </p:sp>
      <p:graphicFrame>
        <p:nvGraphicFramePr>
          <p:cNvPr id="4" name="Table 3"/>
          <p:cNvGraphicFramePr>
            <a:graphicFrameLocks noGrp="1"/>
          </p:cNvGraphicFramePr>
          <p:nvPr/>
        </p:nvGraphicFramePr>
        <p:xfrm>
          <a:off x="179512" y="692696"/>
          <a:ext cx="8784975" cy="6170676"/>
        </p:xfrm>
        <a:graphic>
          <a:graphicData uri="http://schemas.openxmlformats.org/drawingml/2006/table">
            <a:tbl>
              <a:tblPr firstRow="1" firstCol="1" bandRow="1"/>
              <a:tblGrid>
                <a:gridCol w="2664295">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185273">
                <a:tc gridSpan="3">
                  <a:txBody>
                    <a:bodyPr/>
                    <a:lstStyle/>
                    <a:p>
                      <a:pPr algn="ctr">
                        <a:lnSpc>
                          <a:spcPct val="115000"/>
                        </a:lnSpc>
                        <a:spcAft>
                          <a:spcPts val="0"/>
                        </a:spcAft>
                      </a:pPr>
                      <a:r>
                        <a:rPr lang="de-LU" sz="1400" b="1" dirty="0">
                          <a:effectLst/>
                          <a:latin typeface="Calibri"/>
                          <a:ea typeface="Calibri"/>
                          <a:cs typeface="Times New Roman"/>
                        </a:rPr>
                        <a:t>Argument (pro/contra)</a:t>
                      </a:r>
                      <a:endParaRPr lang="en-GB" sz="1400" dirty="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45572">
                <a:tc>
                  <a:txBody>
                    <a:bodyPr/>
                    <a:lstStyle/>
                    <a:p>
                      <a:pPr algn="ctr">
                        <a:lnSpc>
                          <a:spcPct val="115000"/>
                        </a:lnSpc>
                        <a:spcAft>
                          <a:spcPts val="0"/>
                        </a:spcAft>
                      </a:pPr>
                      <a:r>
                        <a:rPr lang="de-LU" sz="1400" b="1">
                          <a:effectLst/>
                          <a:latin typeface="Calibri"/>
                          <a:ea typeface="Calibri"/>
                          <a:cs typeface="Times New Roman"/>
                        </a:rPr>
                        <a:t>Zweckrational</a:t>
                      </a:r>
                      <a:endParaRPr lang="en-GB" sz="140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LU" sz="1400" b="1" dirty="0">
                          <a:effectLst/>
                          <a:latin typeface="Calibri"/>
                          <a:ea typeface="Calibri"/>
                          <a:cs typeface="Times New Roman"/>
                        </a:rPr>
                        <a:t>oder</a:t>
                      </a:r>
                      <a:endParaRPr lang="en-GB" sz="1400" dirty="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LU" sz="1400" b="1" dirty="0">
                          <a:effectLst/>
                          <a:latin typeface="Calibri"/>
                          <a:ea typeface="Calibri"/>
                          <a:cs typeface="Times New Roman"/>
                        </a:rPr>
                        <a:t>Herrschaftsfrei</a:t>
                      </a:r>
                      <a:endParaRPr lang="en-GB" sz="1400" dirty="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1019003">
                <a:tc>
                  <a:txBody>
                    <a:bodyPr/>
                    <a:lstStyle/>
                    <a:p>
                      <a:pPr algn="r">
                        <a:lnSpc>
                          <a:spcPct val="115000"/>
                        </a:lnSpc>
                        <a:spcAft>
                          <a:spcPts val="0"/>
                        </a:spcAft>
                      </a:pPr>
                      <a:endParaRPr lang="en-GB" sz="1400" dirty="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LU" sz="1400" dirty="0">
                          <a:effectLst/>
                          <a:latin typeface="Calibri"/>
                          <a:ea typeface="Calibri"/>
                          <a:cs typeface="Times New Roman"/>
                        </a:rPr>
                        <a:t> Ist das Argument erklärend?</a:t>
                      </a:r>
                      <a:endParaRPr lang="en-GB" sz="1400" dirty="0">
                        <a:effectLst/>
                        <a:latin typeface="Calibri"/>
                        <a:ea typeface="Calibri"/>
                        <a:cs typeface="Times New Roman"/>
                      </a:endParaRPr>
                    </a:p>
                    <a:p>
                      <a:pPr>
                        <a:lnSpc>
                          <a:spcPct val="115000"/>
                        </a:lnSpc>
                        <a:spcAft>
                          <a:spcPts val="0"/>
                        </a:spcAft>
                      </a:pPr>
                      <a:r>
                        <a:rPr lang="de-LU" sz="1400" dirty="0">
                          <a:effectLst/>
                          <a:latin typeface="Calibri"/>
                          <a:ea typeface="Calibri"/>
                          <a:cs typeface="Times New Roman"/>
                        </a:rPr>
                        <a:t>  </a:t>
                      </a:r>
                    </a:p>
                    <a:p>
                      <a:pPr>
                        <a:lnSpc>
                          <a:spcPct val="115000"/>
                        </a:lnSpc>
                        <a:spcAft>
                          <a:spcPts val="0"/>
                        </a:spcAft>
                      </a:pPr>
                      <a:endParaRPr lang="en-GB" sz="1400" dirty="0">
                        <a:effectLst/>
                        <a:latin typeface="Calibri"/>
                        <a:ea typeface="Calibri"/>
                        <a:cs typeface="Times New Roman"/>
                      </a:endParaRPr>
                    </a:p>
                    <a:p>
                      <a:pPr algn="ctr">
                        <a:lnSpc>
                          <a:spcPct val="115000"/>
                        </a:lnSpc>
                        <a:spcAft>
                          <a:spcPts val="0"/>
                        </a:spcAft>
                      </a:pPr>
                      <a:r>
                        <a:rPr lang="de-LU" sz="1400" dirty="0">
                          <a:effectLst/>
                          <a:latin typeface="Calibri"/>
                          <a:ea typeface="Calibri"/>
                          <a:cs typeface="Times New Roman"/>
                        </a:rPr>
                        <a:t>Welche Ziele verfolgt das Argument?</a:t>
                      </a:r>
                      <a:endParaRPr lang="en-GB" sz="1400" dirty="0">
                        <a:effectLst/>
                        <a:latin typeface="Calibri"/>
                        <a:ea typeface="Calibri"/>
                        <a:cs typeface="Times New Roman"/>
                      </a:endParaRPr>
                    </a:p>
                    <a:p>
                      <a:pPr algn="ctr">
                        <a:lnSpc>
                          <a:spcPct val="115000"/>
                        </a:lnSpc>
                        <a:spcAft>
                          <a:spcPts val="0"/>
                        </a:spcAft>
                      </a:pPr>
                      <a:r>
                        <a:rPr lang="de-LU" sz="1400" dirty="0">
                          <a:effectLst/>
                          <a:latin typeface="Calibri"/>
                          <a:ea typeface="Calibri"/>
                          <a:cs typeface="Times New Roman"/>
                        </a:rPr>
                        <a:t> </a:t>
                      </a:r>
                    </a:p>
                    <a:p>
                      <a:pPr algn="ctr">
                        <a:lnSpc>
                          <a:spcPct val="115000"/>
                        </a:lnSpc>
                        <a:spcAft>
                          <a:spcPts val="0"/>
                        </a:spcAft>
                      </a:pPr>
                      <a:endParaRPr lang="en-GB" sz="1400" dirty="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nSpc>
                          <a:spcPct val="115000"/>
                        </a:lnSpc>
                        <a:spcAft>
                          <a:spcPts val="0"/>
                        </a:spcAft>
                        <a:buFont typeface="Wingdings" pitchFamily="2" charset="2"/>
                        <a:buNone/>
                      </a:pPr>
                      <a:endParaRPr lang="en-GB" sz="1400" dirty="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5273">
                <a:tc gridSpan="3">
                  <a:txBody>
                    <a:bodyPr/>
                    <a:lstStyle/>
                    <a:p>
                      <a:pPr algn="ctr">
                        <a:lnSpc>
                          <a:spcPct val="115000"/>
                        </a:lnSpc>
                        <a:spcAft>
                          <a:spcPts val="0"/>
                        </a:spcAft>
                      </a:pPr>
                      <a:r>
                        <a:rPr lang="de-LU" sz="1400" b="1">
                          <a:effectLst/>
                          <a:latin typeface="Calibri"/>
                          <a:ea typeface="Calibri"/>
                          <a:cs typeface="Times New Roman"/>
                        </a:rPr>
                        <a:t>Entscheidung</a:t>
                      </a:r>
                      <a:endParaRPr lang="en-GB" sz="140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145572">
                <a:tc>
                  <a:txBody>
                    <a:bodyPr/>
                    <a:lstStyle/>
                    <a:p>
                      <a:pPr algn="ctr">
                        <a:lnSpc>
                          <a:spcPct val="115000"/>
                        </a:lnSpc>
                        <a:spcAft>
                          <a:spcPts val="0"/>
                        </a:spcAft>
                      </a:pPr>
                      <a:r>
                        <a:rPr lang="de-LU" sz="1400" b="1">
                          <a:effectLst/>
                          <a:latin typeface="Calibri"/>
                          <a:ea typeface="Calibri"/>
                          <a:cs typeface="Times New Roman"/>
                        </a:rPr>
                        <a:t>Motivation</a:t>
                      </a:r>
                      <a:endParaRPr lang="en-GB" sz="140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LU" sz="1400" b="1" dirty="0">
                          <a:effectLst/>
                          <a:latin typeface="Calibri"/>
                          <a:ea typeface="Calibri"/>
                          <a:cs typeface="Times New Roman"/>
                        </a:rPr>
                        <a:t>und</a:t>
                      </a:r>
                      <a:endParaRPr lang="en-GB" sz="1400" dirty="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LU" sz="1400" b="1" dirty="0">
                          <a:effectLst/>
                          <a:latin typeface="Calibri"/>
                          <a:ea typeface="Calibri"/>
                          <a:cs typeface="Times New Roman"/>
                        </a:rPr>
                        <a:t>Konsequenz</a:t>
                      </a:r>
                      <a:endParaRPr lang="en-GB" sz="1400" dirty="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164575">
                <a:tc>
                  <a:txBody>
                    <a:bodyPr/>
                    <a:lstStyle/>
                    <a:p>
                      <a:pPr algn="r">
                        <a:lnSpc>
                          <a:spcPct val="115000"/>
                        </a:lnSpc>
                        <a:spcAft>
                          <a:spcPts val="0"/>
                        </a:spcAft>
                      </a:pPr>
                      <a:r>
                        <a:rPr lang="de-LU" sz="1400" dirty="0">
                          <a:effectLst/>
                          <a:latin typeface="Calibri"/>
                          <a:ea typeface="Calibri"/>
                          <a:cs typeface="Times New Roman"/>
                        </a:rPr>
                        <a:t>  </a:t>
                      </a:r>
                      <a:endParaRPr lang="en-GB" sz="1400" dirty="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LU" sz="1400" dirty="0">
                        <a:effectLst/>
                        <a:latin typeface="Calibri"/>
                        <a:ea typeface="Calibri"/>
                        <a:cs typeface="Times New Roman"/>
                      </a:endParaRPr>
                    </a:p>
                    <a:p>
                      <a:pPr algn="ctr">
                        <a:lnSpc>
                          <a:spcPct val="115000"/>
                        </a:lnSpc>
                        <a:spcAft>
                          <a:spcPts val="0"/>
                        </a:spcAft>
                      </a:pPr>
                      <a:r>
                        <a:rPr lang="de-LU" sz="1400" dirty="0">
                          <a:effectLst/>
                          <a:latin typeface="Calibri"/>
                          <a:ea typeface="Calibri"/>
                          <a:cs typeface="Times New Roman"/>
                        </a:rPr>
                        <a:t> Wird die Entscheidung begründet?</a:t>
                      </a:r>
                      <a:endParaRPr lang="en-GB" sz="1400" dirty="0">
                        <a:effectLst/>
                        <a:latin typeface="Calibri"/>
                        <a:ea typeface="Calibri"/>
                        <a:cs typeface="Times New Roman"/>
                      </a:endParaRPr>
                    </a:p>
                    <a:p>
                      <a:pPr algn="ctr">
                        <a:lnSpc>
                          <a:spcPct val="115000"/>
                        </a:lnSpc>
                        <a:spcAft>
                          <a:spcPts val="0"/>
                        </a:spcAft>
                      </a:pPr>
                      <a:r>
                        <a:rPr lang="de-LU" sz="1400" dirty="0">
                          <a:effectLst/>
                          <a:latin typeface="Calibri"/>
                          <a:ea typeface="Calibri"/>
                          <a:cs typeface="Times New Roman"/>
                        </a:rPr>
                        <a:t> </a:t>
                      </a:r>
                      <a:endParaRPr lang="en-GB" sz="1400" dirty="0">
                        <a:effectLst/>
                        <a:latin typeface="Calibri"/>
                        <a:ea typeface="Calibri"/>
                        <a:cs typeface="Times New Roman"/>
                      </a:endParaRPr>
                    </a:p>
                    <a:p>
                      <a:pPr algn="ctr">
                        <a:lnSpc>
                          <a:spcPct val="115000"/>
                        </a:lnSpc>
                        <a:spcAft>
                          <a:spcPts val="0"/>
                        </a:spcAft>
                      </a:pPr>
                      <a:r>
                        <a:rPr lang="de-LU" sz="1400" dirty="0">
                          <a:effectLst/>
                          <a:latin typeface="Calibri"/>
                          <a:ea typeface="Calibri"/>
                          <a:cs typeface="Times New Roman"/>
                        </a:rPr>
                        <a:t>  </a:t>
                      </a:r>
                      <a:endParaRPr lang="en-GB" sz="1400" dirty="0">
                        <a:effectLst/>
                        <a:latin typeface="Calibri"/>
                        <a:ea typeface="Calibri"/>
                        <a:cs typeface="Times New Roman"/>
                      </a:endParaRPr>
                    </a:p>
                    <a:p>
                      <a:pPr algn="ctr">
                        <a:lnSpc>
                          <a:spcPct val="115000"/>
                        </a:lnSpc>
                        <a:spcAft>
                          <a:spcPts val="0"/>
                        </a:spcAft>
                      </a:pPr>
                      <a:r>
                        <a:rPr lang="de-LU" sz="1400" dirty="0">
                          <a:effectLst/>
                          <a:latin typeface="Calibri"/>
                          <a:ea typeface="Calibri"/>
                          <a:cs typeface="Times New Roman"/>
                        </a:rPr>
                        <a:t>Wird ein Konsens angestrebt?</a:t>
                      </a:r>
                    </a:p>
                    <a:p>
                      <a:pPr algn="ctr">
                        <a:lnSpc>
                          <a:spcPct val="115000"/>
                        </a:lnSpc>
                        <a:spcAft>
                          <a:spcPts val="0"/>
                        </a:spcAft>
                      </a:pPr>
                      <a:endParaRPr lang="de-LU" sz="1400" dirty="0">
                        <a:effectLst/>
                        <a:latin typeface="Calibri"/>
                        <a:ea typeface="Calibri"/>
                        <a:cs typeface="Times New Roman"/>
                      </a:endParaRPr>
                    </a:p>
                    <a:p>
                      <a:pPr algn="ctr">
                        <a:lnSpc>
                          <a:spcPct val="115000"/>
                        </a:lnSpc>
                        <a:spcAft>
                          <a:spcPts val="0"/>
                        </a:spcAft>
                      </a:pPr>
                      <a:endParaRPr lang="en-GB" sz="1400" dirty="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LU" sz="1400" dirty="0">
                          <a:effectLst/>
                          <a:latin typeface="Calibri"/>
                          <a:ea typeface="Calibri"/>
                          <a:cs typeface="Times New Roman"/>
                        </a:rPr>
                        <a:t> </a:t>
                      </a:r>
                      <a:endParaRPr lang="en-GB" sz="1400" dirty="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0547">
                <a:tc gridSpan="3">
                  <a:txBody>
                    <a:bodyPr/>
                    <a:lstStyle/>
                    <a:p>
                      <a:pPr algn="ctr">
                        <a:lnSpc>
                          <a:spcPct val="115000"/>
                        </a:lnSpc>
                        <a:spcAft>
                          <a:spcPts val="0"/>
                        </a:spcAft>
                      </a:pPr>
                      <a:r>
                        <a:rPr lang="de-LU" sz="1400" b="1" dirty="0">
                          <a:effectLst/>
                          <a:latin typeface="Calibri"/>
                          <a:ea typeface="Calibri"/>
                          <a:cs typeface="Times New Roman"/>
                        </a:rPr>
                        <a:t>Argumentationsrahmen</a:t>
                      </a:r>
                      <a:endParaRPr lang="en-GB" sz="1400" dirty="0">
                        <a:effectLst/>
                        <a:latin typeface="Calibri"/>
                        <a:ea typeface="Calibri"/>
                        <a:cs typeface="Times New Roman"/>
                      </a:endParaRPr>
                    </a:p>
                    <a:p>
                      <a:pPr algn="ctr">
                        <a:lnSpc>
                          <a:spcPct val="115000"/>
                        </a:lnSpc>
                        <a:spcAft>
                          <a:spcPts val="0"/>
                        </a:spcAft>
                      </a:pPr>
                      <a:r>
                        <a:rPr lang="de-LU" sz="1400" b="1" dirty="0">
                          <a:effectLst/>
                          <a:latin typeface="Calibri"/>
                          <a:ea typeface="Calibri"/>
                          <a:cs typeface="Times New Roman"/>
                        </a:rPr>
                        <a:t>(Regeln der idealen Sprechsituation)</a:t>
                      </a:r>
                      <a:endParaRPr lang="en-GB" sz="1400" dirty="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310147">
                <a:tc gridSpan="3">
                  <a:txBody>
                    <a:bodyPr/>
                    <a:lstStyle/>
                    <a:p>
                      <a:pPr algn="ctr">
                        <a:lnSpc>
                          <a:spcPct val="100000"/>
                        </a:lnSpc>
                        <a:spcAft>
                          <a:spcPts val="0"/>
                        </a:spcAft>
                      </a:pPr>
                      <a:r>
                        <a:rPr lang="de-LU" sz="1400" dirty="0">
                          <a:effectLst/>
                          <a:latin typeface="Calibri"/>
                          <a:ea typeface="Calibri"/>
                          <a:cs typeface="Times New Roman"/>
                        </a:rPr>
                        <a:t> </a:t>
                      </a:r>
                    </a:p>
                    <a:p>
                      <a:pPr algn="ctr">
                        <a:lnSpc>
                          <a:spcPct val="100000"/>
                        </a:lnSpc>
                        <a:spcAft>
                          <a:spcPts val="0"/>
                        </a:spcAft>
                      </a:pPr>
                      <a:r>
                        <a:rPr lang="de-LU" sz="1400" dirty="0">
                          <a:effectLst/>
                          <a:latin typeface="Calibri"/>
                          <a:ea typeface="Calibri"/>
                          <a:cs typeface="Times New Roman"/>
                        </a:rPr>
                        <a:t>Werden alle Betroffenen an der Diskussion beteiligt (Offenheit)? </a:t>
                      </a:r>
                      <a:endParaRPr lang="en-GB" sz="1400" dirty="0">
                        <a:effectLst/>
                        <a:latin typeface="Calibri"/>
                        <a:ea typeface="Calibri"/>
                        <a:cs typeface="Times New Roman"/>
                      </a:endParaRPr>
                    </a:p>
                    <a:p>
                      <a:pPr algn="ctr">
                        <a:lnSpc>
                          <a:spcPct val="150000"/>
                        </a:lnSpc>
                        <a:spcAft>
                          <a:spcPts val="0"/>
                        </a:spcAft>
                      </a:pPr>
                      <a:r>
                        <a:rPr lang="de-LU" sz="1400" dirty="0">
                          <a:effectLst/>
                          <a:latin typeface="Calibri"/>
                          <a:ea typeface="Calibri"/>
                          <a:cs typeface="Times New Roman"/>
                        </a:rPr>
                        <a:t>Sind die angeführten Argumente klar und widerspruchsfrei (Rationalität)? </a:t>
                      </a:r>
                      <a:endParaRPr lang="en-GB" sz="1400" dirty="0">
                        <a:effectLst/>
                        <a:latin typeface="Calibri"/>
                        <a:ea typeface="Calibri"/>
                        <a:cs typeface="Times New Roman"/>
                      </a:endParaRPr>
                    </a:p>
                    <a:p>
                      <a:pPr algn="ctr">
                        <a:lnSpc>
                          <a:spcPct val="150000"/>
                        </a:lnSpc>
                        <a:spcAft>
                          <a:spcPts val="0"/>
                        </a:spcAft>
                      </a:pPr>
                      <a:r>
                        <a:rPr lang="de-LU" sz="1400" dirty="0">
                          <a:effectLst/>
                          <a:latin typeface="Calibri"/>
                          <a:ea typeface="Calibri"/>
                          <a:cs typeface="Times New Roman"/>
                        </a:rPr>
                        <a:t>Werden die Argumente geprüft (Täuschungsverbot)? </a:t>
                      </a:r>
                      <a:endParaRPr lang="en-GB" sz="1400" dirty="0">
                        <a:effectLst/>
                        <a:latin typeface="Calibri"/>
                        <a:ea typeface="Calibri"/>
                        <a:cs typeface="Times New Roman"/>
                      </a:endParaRPr>
                    </a:p>
                    <a:p>
                      <a:pPr algn="ctr">
                        <a:lnSpc>
                          <a:spcPct val="150000"/>
                        </a:lnSpc>
                        <a:spcAft>
                          <a:spcPts val="0"/>
                        </a:spcAft>
                      </a:pPr>
                      <a:r>
                        <a:rPr lang="de-LU" sz="1400" dirty="0">
                          <a:effectLst/>
                          <a:latin typeface="Calibri"/>
                          <a:ea typeface="Calibri"/>
                          <a:cs typeface="Times New Roman"/>
                        </a:rPr>
                        <a:t>Wird nach dem besten Argument entschieden (Herrschaftsfreiheit)?</a:t>
                      </a:r>
                    </a:p>
                    <a:p>
                      <a:pPr algn="ctr">
                        <a:lnSpc>
                          <a:spcPct val="100000"/>
                        </a:lnSpc>
                        <a:spcAft>
                          <a:spcPts val="0"/>
                        </a:spcAft>
                      </a:pPr>
                      <a:endParaRPr lang="de-LU" sz="800" dirty="0">
                        <a:effectLst/>
                        <a:latin typeface="Calibri"/>
                        <a:ea typeface="Calibri"/>
                        <a:cs typeface="Times New Roman"/>
                      </a:endParaRPr>
                    </a:p>
                  </a:txBody>
                  <a:tcPr marL="51784" marR="5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179512" y="1268760"/>
            <a:ext cx="2664296" cy="1083374"/>
          </a:xfrm>
          <a:prstGeom prst="rect">
            <a:avLst/>
          </a:prstGeom>
          <a:noFill/>
        </p:spPr>
        <p:txBody>
          <a:bodyPr wrap="square" rtlCol="0">
            <a:spAutoFit/>
          </a:bodyPr>
          <a:lstStyle/>
          <a:p>
            <a:pPr algn="r">
              <a:lnSpc>
                <a:spcPct val="115000"/>
              </a:lnSpc>
              <a:spcAft>
                <a:spcPts val="0"/>
              </a:spcAft>
            </a:pPr>
            <a:r>
              <a:rPr lang="de-LU" sz="1400" dirty="0">
                <a:ea typeface="Calibri"/>
                <a:cs typeface="Times New Roman"/>
              </a:rPr>
              <a:t> Das Argument ist täuschend </a:t>
            </a:r>
            <a:r>
              <a:rPr lang="de-LU" sz="1400" dirty="0">
                <a:ea typeface="Calibri"/>
                <a:cs typeface="Times New Roman"/>
                <a:sym typeface="Wingdings"/>
              </a:rPr>
              <a:t></a:t>
            </a:r>
          </a:p>
          <a:p>
            <a:pPr algn="r">
              <a:lnSpc>
                <a:spcPct val="115000"/>
              </a:lnSpc>
              <a:spcAft>
                <a:spcPts val="0"/>
              </a:spcAft>
            </a:pPr>
            <a:endParaRPr lang="en-GB" sz="1400" dirty="0">
              <a:ea typeface="Calibri"/>
              <a:cs typeface="Times New Roman"/>
            </a:endParaRPr>
          </a:p>
          <a:p>
            <a:pPr algn="r">
              <a:lnSpc>
                <a:spcPct val="115000"/>
              </a:lnSpc>
              <a:spcAft>
                <a:spcPts val="0"/>
              </a:spcAft>
            </a:pPr>
            <a:r>
              <a:rPr lang="de-LU" sz="1400" dirty="0">
                <a:ea typeface="Calibri"/>
                <a:cs typeface="Times New Roman"/>
              </a:rPr>
              <a:t> Das Argument verfolgt Einzelinteressen</a:t>
            </a:r>
            <a:r>
              <a:rPr lang="de-LU" sz="1400" dirty="0">
                <a:ea typeface="Calibri"/>
                <a:cs typeface="Times New Roman"/>
                <a:sym typeface="Wingdings"/>
              </a:rPr>
              <a:t></a:t>
            </a:r>
            <a:endParaRPr lang="en-GB" sz="1400" dirty="0">
              <a:ea typeface="Calibri"/>
              <a:cs typeface="Times New Roman"/>
            </a:endParaRPr>
          </a:p>
        </p:txBody>
      </p:sp>
      <p:sp>
        <p:nvSpPr>
          <p:cNvPr id="6" name="TextBox 5"/>
          <p:cNvSpPr txBox="1"/>
          <p:nvPr/>
        </p:nvSpPr>
        <p:spPr>
          <a:xfrm>
            <a:off x="6156175" y="1196752"/>
            <a:ext cx="2808313" cy="1331134"/>
          </a:xfrm>
          <a:prstGeom prst="rect">
            <a:avLst/>
          </a:prstGeom>
          <a:noFill/>
        </p:spPr>
        <p:txBody>
          <a:bodyPr wrap="square" rtlCol="0">
            <a:spAutoFit/>
          </a:bodyPr>
          <a:lstStyle/>
          <a:p>
            <a:pPr>
              <a:lnSpc>
                <a:spcPct val="115000"/>
              </a:lnSpc>
              <a:spcAft>
                <a:spcPts val="0"/>
              </a:spcAft>
            </a:pPr>
            <a:r>
              <a:rPr lang="de-LU" sz="1400" dirty="0">
                <a:ea typeface="Calibri"/>
                <a:cs typeface="Times New Roman"/>
              </a:rPr>
              <a:t> </a:t>
            </a:r>
            <a:r>
              <a:rPr lang="de-LU" sz="1400" dirty="0">
                <a:ea typeface="Calibri"/>
                <a:cs typeface="Times New Roman"/>
                <a:sym typeface="Wingdings"/>
              </a:rPr>
              <a:t></a:t>
            </a:r>
            <a:r>
              <a:rPr lang="de-LU" sz="1400" dirty="0">
                <a:ea typeface="Calibri"/>
                <a:cs typeface="Times New Roman"/>
              </a:rPr>
              <a:t> Das Argument ist nachvollziehbar</a:t>
            </a:r>
          </a:p>
          <a:p>
            <a:pPr>
              <a:lnSpc>
                <a:spcPct val="115000"/>
              </a:lnSpc>
              <a:spcAft>
                <a:spcPts val="0"/>
              </a:spcAft>
            </a:pPr>
            <a:endParaRPr lang="en-GB" sz="1400" dirty="0">
              <a:ea typeface="Calibri"/>
              <a:cs typeface="Times New Roman"/>
            </a:endParaRPr>
          </a:p>
          <a:p>
            <a:pPr marL="285750" indent="-285750">
              <a:lnSpc>
                <a:spcPct val="115000"/>
              </a:lnSpc>
              <a:spcAft>
                <a:spcPts val="0"/>
              </a:spcAft>
              <a:buFont typeface="Wingdings" pitchFamily="2" charset="2"/>
              <a:buChar char="è"/>
            </a:pPr>
            <a:r>
              <a:rPr lang="de-LU" sz="1400" dirty="0">
                <a:ea typeface="Calibri"/>
                <a:cs typeface="Times New Roman"/>
              </a:rPr>
              <a:t>Das Argument berücksichtigt gemeinschaftliche Interessen</a:t>
            </a:r>
          </a:p>
        </p:txBody>
      </p:sp>
      <p:sp>
        <p:nvSpPr>
          <p:cNvPr id="7" name="TextBox 6"/>
          <p:cNvSpPr txBox="1"/>
          <p:nvPr/>
        </p:nvSpPr>
        <p:spPr>
          <a:xfrm>
            <a:off x="179512" y="3178567"/>
            <a:ext cx="2664296" cy="1546577"/>
          </a:xfrm>
          <a:prstGeom prst="rect">
            <a:avLst/>
          </a:prstGeom>
          <a:noFill/>
        </p:spPr>
        <p:txBody>
          <a:bodyPr wrap="square" rtlCol="0">
            <a:spAutoFit/>
          </a:bodyPr>
          <a:lstStyle/>
          <a:p>
            <a:pPr algn="r">
              <a:lnSpc>
                <a:spcPct val="115000"/>
              </a:lnSpc>
              <a:spcAft>
                <a:spcPts val="0"/>
              </a:spcAft>
            </a:pPr>
            <a:r>
              <a:rPr lang="de-LU" sz="1400" dirty="0">
                <a:ea typeface="Calibri"/>
                <a:cs typeface="Times New Roman"/>
              </a:rPr>
              <a:t>Die Entscheidung beruht auf einem allgemeinen Handlungsprinzip </a:t>
            </a:r>
            <a:r>
              <a:rPr lang="de-LU" sz="1400" dirty="0">
                <a:ea typeface="Calibri"/>
                <a:cs typeface="Times New Roman"/>
                <a:sym typeface="Wingdings"/>
              </a:rPr>
              <a:t></a:t>
            </a:r>
            <a:endParaRPr lang="en-GB" sz="1400" dirty="0">
              <a:ea typeface="Calibri"/>
              <a:cs typeface="Times New Roman"/>
            </a:endParaRPr>
          </a:p>
          <a:p>
            <a:pPr>
              <a:spcAft>
                <a:spcPts val="0"/>
              </a:spcAft>
            </a:pPr>
            <a:r>
              <a:rPr lang="de-LU" sz="1400" dirty="0">
                <a:ea typeface="Calibri"/>
                <a:cs typeface="Times New Roman"/>
              </a:rPr>
              <a:t> </a:t>
            </a:r>
            <a:endParaRPr lang="en-GB" sz="1400" dirty="0">
              <a:ea typeface="Calibri"/>
              <a:cs typeface="Times New Roman"/>
            </a:endParaRPr>
          </a:p>
          <a:p>
            <a:pPr algn="r">
              <a:lnSpc>
                <a:spcPct val="115000"/>
              </a:lnSpc>
              <a:spcAft>
                <a:spcPts val="0"/>
              </a:spcAft>
            </a:pPr>
            <a:r>
              <a:rPr lang="de-LU" sz="1400" dirty="0">
                <a:ea typeface="Calibri"/>
                <a:cs typeface="Times New Roman"/>
              </a:rPr>
              <a:t>Die Entscheidung kann als allgemeines Prinzip gelten</a:t>
            </a:r>
            <a:r>
              <a:rPr lang="de-LU" sz="1400" dirty="0">
                <a:ea typeface="Calibri"/>
                <a:cs typeface="Times New Roman"/>
                <a:sym typeface="Wingdings"/>
              </a:rPr>
              <a:t></a:t>
            </a:r>
            <a:endParaRPr lang="en-GB" sz="1400" dirty="0">
              <a:ea typeface="Calibri"/>
              <a:cs typeface="Times New Roman"/>
            </a:endParaRPr>
          </a:p>
        </p:txBody>
      </p:sp>
      <p:sp>
        <p:nvSpPr>
          <p:cNvPr id="8" name="TextBox 7"/>
          <p:cNvSpPr txBox="1"/>
          <p:nvPr/>
        </p:nvSpPr>
        <p:spPr>
          <a:xfrm>
            <a:off x="6156175" y="3140968"/>
            <a:ext cx="2808313" cy="1575816"/>
          </a:xfrm>
          <a:prstGeom prst="rect">
            <a:avLst/>
          </a:prstGeom>
          <a:noFill/>
        </p:spPr>
        <p:txBody>
          <a:bodyPr wrap="square" rtlCol="0">
            <a:spAutoFit/>
          </a:bodyPr>
          <a:lstStyle/>
          <a:p>
            <a:pPr>
              <a:lnSpc>
                <a:spcPct val="115000"/>
              </a:lnSpc>
              <a:spcAft>
                <a:spcPts val="0"/>
              </a:spcAft>
            </a:pPr>
            <a:r>
              <a:rPr lang="de-LU" sz="1400" dirty="0">
                <a:ea typeface="Calibri"/>
                <a:cs typeface="Times New Roman"/>
                <a:sym typeface="Wingdings"/>
              </a:rPr>
              <a:t></a:t>
            </a:r>
            <a:r>
              <a:rPr lang="de-LU" sz="1400" dirty="0">
                <a:ea typeface="Calibri"/>
                <a:cs typeface="Times New Roman"/>
              </a:rPr>
              <a:t>Die Folgen der Entscheidung werden erwägt</a:t>
            </a:r>
            <a:endParaRPr lang="en-GB" sz="1400" dirty="0">
              <a:ea typeface="Calibri"/>
              <a:cs typeface="Times New Roman"/>
            </a:endParaRPr>
          </a:p>
          <a:p>
            <a:pPr>
              <a:spcAft>
                <a:spcPts val="0"/>
              </a:spcAft>
            </a:pPr>
            <a:endParaRPr lang="de-LU" sz="800" dirty="0">
              <a:ea typeface="Calibri"/>
              <a:cs typeface="Times New Roman"/>
            </a:endParaRPr>
          </a:p>
          <a:p>
            <a:pPr>
              <a:spcAft>
                <a:spcPts val="0"/>
              </a:spcAft>
            </a:pPr>
            <a:endParaRPr lang="de-LU" sz="800" dirty="0">
              <a:ea typeface="Calibri"/>
              <a:cs typeface="Times New Roman"/>
            </a:endParaRPr>
          </a:p>
          <a:p>
            <a:pPr>
              <a:spcAft>
                <a:spcPts val="0"/>
              </a:spcAft>
            </a:pPr>
            <a:endParaRPr lang="de-LU" sz="800" dirty="0">
              <a:ea typeface="Calibri"/>
              <a:cs typeface="Times New Roman"/>
            </a:endParaRPr>
          </a:p>
          <a:p>
            <a:pPr>
              <a:spcAft>
                <a:spcPts val="0"/>
              </a:spcAft>
            </a:pPr>
            <a:endParaRPr lang="en-GB" sz="800" dirty="0">
              <a:ea typeface="Calibri"/>
              <a:cs typeface="Times New Roman"/>
            </a:endParaRPr>
          </a:p>
          <a:p>
            <a:pPr>
              <a:lnSpc>
                <a:spcPct val="115000"/>
              </a:lnSpc>
              <a:spcAft>
                <a:spcPts val="0"/>
              </a:spcAft>
            </a:pPr>
            <a:r>
              <a:rPr lang="de-LU" sz="1400" dirty="0">
                <a:ea typeface="Calibri"/>
                <a:cs typeface="Times New Roman"/>
                <a:sym typeface="Wingdings"/>
              </a:rPr>
              <a:t></a:t>
            </a:r>
            <a:r>
              <a:rPr lang="de-LU" sz="1400" dirty="0">
                <a:ea typeface="Calibri"/>
                <a:cs typeface="Times New Roman"/>
              </a:rPr>
              <a:t> Alle Betroffenen können mit der Entscheidung leben</a:t>
            </a:r>
          </a:p>
        </p:txBody>
      </p:sp>
    </p:spTree>
    <p:extLst>
      <p:ext uri="{BB962C8B-B14F-4D97-AF65-F5344CB8AC3E}">
        <p14:creationId xmlns:p14="http://schemas.microsoft.com/office/powerpoint/2010/main" val="226475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40"/>
          <a:ext cx="9144000" cy="6857961"/>
        </p:xfrm>
        <a:graphic>
          <a:graphicData uri="http://schemas.openxmlformats.org/drawingml/2006/table">
            <a:tbl>
              <a:tblPr firstRow="1" firstCol="1" bandRow="1">
                <a:tableStyleId>{5C22544A-7EE6-4342-B048-85BDC9FD1C3A}</a:tableStyleId>
              </a:tblPr>
              <a:tblGrid>
                <a:gridCol w="4476851">
                  <a:extLst>
                    <a:ext uri="{9D8B030D-6E8A-4147-A177-3AD203B41FA5}">
                      <a16:colId xmlns:a16="http://schemas.microsoft.com/office/drawing/2014/main" val="1943837122"/>
                    </a:ext>
                  </a:extLst>
                </a:gridCol>
                <a:gridCol w="196082">
                  <a:extLst>
                    <a:ext uri="{9D8B030D-6E8A-4147-A177-3AD203B41FA5}">
                      <a16:colId xmlns:a16="http://schemas.microsoft.com/office/drawing/2014/main" val="1703520695"/>
                    </a:ext>
                  </a:extLst>
                </a:gridCol>
                <a:gridCol w="4471067">
                  <a:extLst>
                    <a:ext uri="{9D8B030D-6E8A-4147-A177-3AD203B41FA5}">
                      <a16:colId xmlns:a16="http://schemas.microsoft.com/office/drawing/2014/main" val="1838059791"/>
                    </a:ext>
                  </a:extLst>
                </a:gridCol>
              </a:tblGrid>
              <a:tr h="219523">
                <a:tc gridSpan="2">
                  <a:txBody>
                    <a:bodyPr/>
                    <a:lstStyle/>
                    <a:p>
                      <a:pPr algn="ctr">
                        <a:lnSpc>
                          <a:spcPct val="115000"/>
                        </a:lnSpc>
                        <a:spcAft>
                          <a:spcPts val="0"/>
                        </a:spcAft>
                      </a:pPr>
                      <a:r>
                        <a:rPr lang="de-LU" sz="1200" dirty="0">
                          <a:effectLst/>
                        </a:rPr>
                        <a:t>Parlament</a:t>
                      </a:r>
                      <a:endParaRPr lang="lb-L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56" marR="34256" marT="0" marB="0"/>
                </a:tc>
                <a:tc hMerge="1">
                  <a:txBody>
                    <a:bodyPr/>
                    <a:lstStyle/>
                    <a:p>
                      <a:endParaRPr lang="lb-LU"/>
                    </a:p>
                  </a:txBody>
                  <a:tcPr/>
                </a:tc>
                <a:tc>
                  <a:txBody>
                    <a:bodyPr/>
                    <a:lstStyle/>
                    <a:p>
                      <a:pPr algn="ctr">
                        <a:lnSpc>
                          <a:spcPct val="115000"/>
                        </a:lnSpc>
                        <a:spcAft>
                          <a:spcPts val="0"/>
                        </a:spcAft>
                      </a:pPr>
                      <a:r>
                        <a:rPr lang="de-LU" sz="1200">
                          <a:effectLst/>
                        </a:rPr>
                        <a:t>Internetforen / soz. Netzwerke</a:t>
                      </a:r>
                      <a:endParaRPr lang="lb-LU" sz="1200">
                        <a:effectLst/>
                        <a:latin typeface="Calibri" panose="020F0502020204030204" pitchFamily="34" charset="0"/>
                        <a:ea typeface="Calibri" panose="020F0502020204030204" pitchFamily="34" charset="0"/>
                        <a:cs typeface="Times New Roman" panose="02020603050405020304" pitchFamily="18" charset="0"/>
                      </a:endParaRPr>
                    </a:p>
                  </a:txBody>
                  <a:tcPr marL="34256" marR="34256" marT="0" marB="0"/>
                </a:tc>
                <a:extLst>
                  <a:ext uri="{0D108BD9-81ED-4DB2-BD59-A6C34878D82A}">
                    <a16:rowId xmlns:a16="http://schemas.microsoft.com/office/drawing/2014/main" val="800503439"/>
                  </a:ext>
                </a:extLst>
              </a:tr>
              <a:tr h="219523">
                <a:tc gridSpan="3">
                  <a:txBody>
                    <a:bodyPr/>
                    <a:lstStyle/>
                    <a:p>
                      <a:pPr algn="ctr">
                        <a:lnSpc>
                          <a:spcPct val="115000"/>
                        </a:lnSpc>
                        <a:spcAft>
                          <a:spcPts val="0"/>
                        </a:spcAft>
                      </a:pPr>
                      <a:r>
                        <a:rPr lang="de-LU" sz="1200">
                          <a:effectLst/>
                        </a:rPr>
                        <a:t>Argumente</a:t>
                      </a:r>
                      <a:endParaRPr lang="lb-LU" sz="1200">
                        <a:effectLst/>
                        <a:latin typeface="Calibri" panose="020F0502020204030204" pitchFamily="34" charset="0"/>
                        <a:ea typeface="Calibri" panose="020F0502020204030204" pitchFamily="34" charset="0"/>
                        <a:cs typeface="Times New Roman" panose="02020603050405020304" pitchFamily="18" charset="0"/>
                      </a:endParaRPr>
                    </a:p>
                  </a:txBody>
                  <a:tcPr marL="34256" marR="34256" marT="0" marB="0"/>
                </a:tc>
                <a:tc hMerge="1">
                  <a:txBody>
                    <a:bodyPr/>
                    <a:lstStyle/>
                    <a:p>
                      <a:endParaRPr lang="lb-LU"/>
                    </a:p>
                  </a:txBody>
                  <a:tcPr/>
                </a:tc>
                <a:tc hMerge="1">
                  <a:txBody>
                    <a:bodyPr/>
                    <a:lstStyle/>
                    <a:p>
                      <a:endParaRPr lang="lb-LU"/>
                    </a:p>
                  </a:txBody>
                  <a:tcPr/>
                </a:tc>
                <a:extLst>
                  <a:ext uri="{0D108BD9-81ED-4DB2-BD59-A6C34878D82A}">
                    <a16:rowId xmlns:a16="http://schemas.microsoft.com/office/drawing/2014/main" val="3521974977"/>
                  </a:ext>
                </a:extLst>
              </a:tr>
              <a:tr h="1317136">
                <a:tc>
                  <a:txBody>
                    <a:bodyPr/>
                    <a:lstStyle/>
                    <a:p>
                      <a:pPr marL="228600" algn="just">
                        <a:lnSpc>
                          <a:spcPct val="115000"/>
                        </a:lnSpc>
                        <a:spcAft>
                          <a:spcPts val="0"/>
                        </a:spcAft>
                      </a:pPr>
                      <a:r>
                        <a:rPr lang="de-LU" sz="1200" dirty="0">
                          <a:effectLst/>
                        </a:rPr>
                        <a:t> </a:t>
                      </a:r>
                      <a:endParaRPr lang="lb-LU" sz="1200" dirty="0">
                        <a:effectLst/>
                      </a:endParaRPr>
                    </a:p>
                    <a:p>
                      <a:pPr marL="342900" lvl="0" indent="-342900" algn="just">
                        <a:lnSpc>
                          <a:spcPct val="115000"/>
                        </a:lnSpc>
                        <a:spcAft>
                          <a:spcPts val="0"/>
                        </a:spcAft>
                        <a:buFont typeface="Symbol" panose="05050102010706020507" pitchFamily="18" charset="2"/>
                        <a:buChar char=""/>
                      </a:pPr>
                      <a:r>
                        <a:rPr lang="de-LU" sz="1200" dirty="0">
                          <a:effectLst/>
                        </a:rPr>
                        <a:t>Transparenz: Beweggründe werden in der Regel erläutert  (Exposé des </a:t>
                      </a:r>
                      <a:r>
                        <a:rPr lang="de-LU" sz="1200" dirty="0" err="1">
                          <a:effectLst/>
                        </a:rPr>
                        <a:t>motifs</a:t>
                      </a:r>
                      <a:r>
                        <a:rPr lang="de-LU" sz="1200" dirty="0">
                          <a:effectLst/>
                        </a:rPr>
                        <a:t>)</a:t>
                      </a:r>
                      <a:endParaRPr lang="lb-LU" sz="1200" dirty="0">
                        <a:effectLst/>
                      </a:endParaRPr>
                    </a:p>
                    <a:p>
                      <a:pPr marL="342900" lvl="0" indent="-342900" algn="just">
                        <a:lnSpc>
                          <a:spcPct val="115000"/>
                        </a:lnSpc>
                        <a:spcAft>
                          <a:spcPts val="0"/>
                        </a:spcAft>
                        <a:buFont typeface="Symbol" panose="05050102010706020507" pitchFamily="18" charset="2"/>
                        <a:buChar char=""/>
                      </a:pPr>
                      <a:r>
                        <a:rPr lang="de-LU" sz="1200" dirty="0">
                          <a:effectLst/>
                        </a:rPr>
                        <a:t>Interessenvertretung: Politiker verpflichten sich dazu, die Interessen ihrer Bürger zu vertreten </a:t>
                      </a:r>
                      <a:endParaRPr lang="lb-LU" sz="1200" dirty="0">
                        <a:effectLst/>
                      </a:endParaRPr>
                    </a:p>
                    <a:p>
                      <a:pPr>
                        <a:lnSpc>
                          <a:spcPct val="115000"/>
                        </a:lnSpc>
                        <a:spcAft>
                          <a:spcPts val="0"/>
                        </a:spcAft>
                      </a:pPr>
                      <a:r>
                        <a:rPr lang="de-LU" sz="1200" dirty="0">
                          <a:effectLst/>
                        </a:rPr>
                        <a:t> </a:t>
                      </a:r>
                      <a:endParaRPr lang="lb-L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56" marR="34256" marT="0" marB="0"/>
                </a:tc>
                <a:tc gridSpan="2">
                  <a:txBody>
                    <a:bodyPr/>
                    <a:lstStyle/>
                    <a:p>
                      <a:pPr>
                        <a:lnSpc>
                          <a:spcPct val="115000"/>
                        </a:lnSpc>
                        <a:spcAft>
                          <a:spcPts val="0"/>
                        </a:spcAft>
                      </a:pPr>
                      <a:r>
                        <a:rPr lang="de-LU" sz="1200">
                          <a:effectLst/>
                        </a:rPr>
                        <a:t> </a:t>
                      </a:r>
                      <a:endParaRPr lang="lb-LU" sz="1200">
                        <a:effectLst/>
                      </a:endParaRPr>
                    </a:p>
                    <a:p>
                      <a:pPr marL="342900" lvl="0" indent="-342900">
                        <a:lnSpc>
                          <a:spcPct val="115000"/>
                        </a:lnSpc>
                        <a:spcAft>
                          <a:spcPts val="0"/>
                        </a:spcAft>
                        <a:buFont typeface="Symbol" panose="05050102010706020507" pitchFamily="18" charset="2"/>
                        <a:buChar char=""/>
                      </a:pPr>
                      <a:r>
                        <a:rPr lang="de-LU" sz="1200">
                          <a:effectLst/>
                        </a:rPr>
                        <a:t>Intransparenz: Beweggründe sind nicht immer einsehbar</a:t>
                      </a:r>
                      <a:endParaRPr lang="lb-LU" sz="1200">
                        <a:effectLst/>
                      </a:endParaRPr>
                    </a:p>
                    <a:p>
                      <a:pPr marL="228600">
                        <a:lnSpc>
                          <a:spcPct val="115000"/>
                        </a:lnSpc>
                        <a:spcAft>
                          <a:spcPts val="0"/>
                        </a:spcAft>
                      </a:pPr>
                      <a:r>
                        <a:rPr lang="de-LU" sz="1200">
                          <a:effectLst/>
                        </a:rPr>
                        <a:t> </a:t>
                      </a:r>
                      <a:endParaRPr lang="lb-LU" sz="1200">
                        <a:effectLst/>
                      </a:endParaRPr>
                    </a:p>
                    <a:p>
                      <a:pPr marL="342900" lvl="0" indent="-342900">
                        <a:lnSpc>
                          <a:spcPct val="115000"/>
                        </a:lnSpc>
                        <a:spcAft>
                          <a:spcPts val="0"/>
                        </a:spcAft>
                        <a:buFont typeface="Symbol" panose="05050102010706020507" pitchFamily="18" charset="2"/>
                        <a:buChar char=""/>
                      </a:pPr>
                      <a:r>
                        <a:rPr lang="de-LU" sz="1200">
                          <a:effectLst/>
                        </a:rPr>
                        <a:t>Einzelinteressen: Argumente beziehen sich meist auf die persönliche Situation</a:t>
                      </a:r>
                      <a:endParaRPr lang="lb-LU" sz="1200">
                        <a:effectLst/>
                        <a:latin typeface="Calibri" panose="020F0502020204030204" pitchFamily="34" charset="0"/>
                        <a:ea typeface="Calibri" panose="020F0502020204030204" pitchFamily="34" charset="0"/>
                        <a:cs typeface="Times New Roman" panose="02020603050405020304" pitchFamily="18" charset="0"/>
                      </a:endParaRPr>
                    </a:p>
                  </a:txBody>
                  <a:tcPr marL="34256" marR="34256" marT="0" marB="0"/>
                </a:tc>
                <a:tc hMerge="1">
                  <a:txBody>
                    <a:bodyPr/>
                    <a:lstStyle/>
                    <a:p>
                      <a:endParaRPr lang="lb-LU"/>
                    </a:p>
                  </a:txBody>
                  <a:tcPr/>
                </a:tc>
                <a:extLst>
                  <a:ext uri="{0D108BD9-81ED-4DB2-BD59-A6C34878D82A}">
                    <a16:rowId xmlns:a16="http://schemas.microsoft.com/office/drawing/2014/main" val="658602752"/>
                  </a:ext>
                </a:extLst>
              </a:tr>
              <a:tr h="219523">
                <a:tc gridSpan="3">
                  <a:txBody>
                    <a:bodyPr/>
                    <a:lstStyle/>
                    <a:p>
                      <a:pPr algn="ctr">
                        <a:lnSpc>
                          <a:spcPct val="115000"/>
                        </a:lnSpc>
                        <a:spcAft>
                          <a:spcPts val="0"/>
                        </a:spcAft>
                      </a:pPr>
                      <a:r>
                        <a:rPr lang="de-LU" sz="1200">
                          <a:effectLst/>
                        </a:rPr>
                        <a:t>Entscheidung</a:t>
                      </a:r>
                      <a:endParaRPr lang="lb-LU" sz="1200">
                        <a:effectLst/>
                        <a:latin typeface="Calibri" panose="020F0502020204030204" pitchFamily="34" charset="0"/>
                        <a:ea typeface="Calibri" panose="020F0502020204030204" pitchFamily="34" charset="0"/>
                        <a:cs typeface="Times New Roman" panose="02020603050405020304" pitchFamily="18" charset="0"/>
                      </a:endParaRPr>
                    </a:p>
                  </a:txBody>
                  <a:tcPr marL="34256" marR="34256" marT="0" marB="0"/>
                </a:tc>
                <a:tc hMerge="1">
                  <a:txBody>
                    <a:bodyPr/>
                    <a:lstStyle/>
                    <a:p>
                      <a:endParaRPr lang="lb-LU"/>
                    </a:p>
                  </a:txBody>
                  <a:tcPr/>
                </a:tc>
                <a:tc hMerge="1">
                  <a:txBody>
                    <a:bodyPr/>
                    <a:lstStyle/>
                    <a:p>
                      <a:endParaRPr lang="lb-LU"/>
                    </a:p>
                  </a:txBody>
                  <a:tcPr/>
                </a:tc>
                <a:extLst>
                  <a:ext uri="{0D108BD9-81ED-4DB2-BD59-A6C34878D82A}">
                    <a16:rowId xmlns:a16="http://schemas.microsoft.com/office/drawing/2014/main" val="3263494992"/>
                  </a:ext>
                </a:extLst>
              </a:tr>
              <a:tr h="1975705">
                <a:tc>
                  <a:txBody>
                    <a:bodyPr/>
                    <a:lstStyle/>
                    <a:p>
                      <a:pPr>
                        <a:lnSpc>
                          <a:spcPct val="115000"/>
                        </a:lnSpc>
                        <a:spcAft>
                          <a:spcPts val="0"/>
                        </a:spcAft>
                      </a:pPr>
                      <a:r>
                        <a:rPr lang="de-LU" sz="1200" dirty="0">
                          <a:effectLst/>
                        </a:rPr>
                        <a:t>Motivation:</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Verfassungstreue: Entscheidungen dürfen die Verfassung nicht verletzen (z.B. Demokratie und Menschenrechte)</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Musterfallprinzip: Entscheidungen setzen Präzedenzfälle, die für alle gelten</a:t>
                      </a:r>
                      <a:endParaRPr lang="lb-LU" sz="1200" dirty="0">
                        <a:effectLst/>
                      </a:endParaRPr>
                    </a:p>
                    <a:p>
                      <a:pPr>
                        <a:lnSpc>
                          <a:spcPct val="115000"/>
                        </a:lnSpc>
                        <a:spcAft>
                          <a:spcPts val="0"/>
                        </a:spcAft>
                      </a:pPr>
                      <a:r>
                        <a:rPr lang="de-LU" sz="1200" dirty="0">
                          <a:effectLst/>
                        </a:rPr>
                        <a:t>Konsequenz:</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Folgen werden überprüft (z.B. Pilotprojekte oder Studien)</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Mehrheitsprinzip: Entscheidungen sind nur gültig, wenn die Mehrheit zustimmt</a:t>
                      </a:r>
                      <a:endParaRPr lang="lb-LU" sz="1200" dirty="0">
                        <a:effectLst/>
                      </a:endParaRPr>
                    </a:p>
                  </a:txBody>
                  <a:tcPr marL="34256" marR="34256" marT="0" marB="0"/>
                </a:tc>
                <a:tc gridSpan="2">
                  <a:txBody>
                    <a:bodyPr/>
                    <a:lstStyle/>
                    <a:p>
                      <a:pPr>
                        <a:lnSpc>
                          <a:spcPct val="115000"/>
                        </a:lnSpc>
                        <a:spcAft>
                          <a:spcPts val="0"/>
                        </a:spcAft>
                      </a:pPr>
                      <a:r>
                        <a:rPr lang="de-LU" sz="1200" dirty="0">
                          <a:effectLst/>
                        </a:rPr>
                        <a:t>Motivation:</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Keine festgelegten Handlungs- und Entscheidungsprinzipien</a:t>
                      </a:r>
                      <a:endParaRPr lang="lb-LU" sz="1200" dirty="0">
                        <a:effectLst/>
                      </a:endParaRPr>
                    </a:p>
                    <a:p>
                      <a:pPr marL="342900" lvl="0" indent="-342900">
                        <a:lnSpc>
                          <a:spcPct val="115000"/>
                        </a:lnSpc>
                        <a:spcAft>
                          <a:spcPts val="0"/>
                        </a:spcAft>
                        <a:buFont typeface="Symbol" panose="05050102010706020507" pitchFamily="18" charset="2"/>
                        <a:buChar char=""/>
                      </a:pP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Entscheidungen sind nicht verbindlich oder allgemeingültig</a:t>
                      </a:r>
                      <a:endParaRPr lang="lb-LU" sz="1200" dirty="0">
                        <a:effectLst/>
                      </a:endParaRPr>
                    </a:p>
                    <a:p>
                      <a:pPr>
                        <a:lnSpc>
                          <a:spcPct val="115000"/>
                        </a:lnSpc>
                        <a:spcAft>
                          <a:spcPts val="0"/>
                        </a:spcAft>
                      </a:pPr>
                      <a:r>
                        <a:rPr lang="de-LU" sz="1200" dirty="0">
                          <a:effectLst/>
                        </a:rPr>
                        <a:t> </a:t>
                      </a:r>
                      <a:endParaRPr lang="lb-LU" sz="1200" dirty="0">
                        <a:effectLst/>
                      </a:endParaRPr>
                    </a:p>
                    <a:p>
                      <a:pPr>
                        <a:lnSpc>
                          <a:spcPct val="115000"/>
                        </a:lnSpc>
                        <a:spcAft>
                          <a:spcPts val="0"/>
                        </a:spcAft>
                      </a:pPr>
                      <a:r>
                        <a:rPr lang="de-LU" sz="1200" dirty="0">
                          <a:effectLst/>
                        </a:rPr>
                        <a:t>Konsequenz:</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Folgen werden nur selten berücksichtigt</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Konflikt von Einzelinteressen: Jeder will für sich das Meiste herausholen</a:t>
                      </a:r>
                      <a:endParaRPr lang="lb-L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56" marR="34256" marT="0" marB="0"/>
                </a:tc>
                <a:tc hMerge="1">
                  <a:txBody>
                    <a:bodyPr/>
                    <a:lstStyle/>
                    <a:p>
                      <a:endParaRPr lang="lb-LU"/>
                    </a:p>
                  </a:txBody>
                  <a:tcPr/>
                </a:tc>
                <a:extLst>
                  <a:ext uri="{0D108BD9-81ED-4DB2-BD59-A6C34878D82A}">
                    <a16:rowId xmlns:a16="http://schemas.microsoft.com/office/drawing/2014/main" val="28751277"/>
                  </a:ext>
                </a:extLst>
              </a:tr>
              <a:tr h="219523">
                <a:tc gridSpan="3">
                  <a:txBody>
                    <a:bodyPr/>
                    <a:lstStyle/>
                    <a:p>
                      <a:pPr algn="ctr">
                        <a:lnSpc>
                          <a:spcPct val="115000"/>
                        </a:lnSpc>
                        <a:spcAft>
                          <a:spcPts val="0"/>
                        </a:spcAft>
                      </a:pPr>
                      <a:r>
                        <a:rPr lang="de-LU" sz="1200">
                          <a:effectLst/>
                        </a:rPr>
                        <a:t>Argumentationsrahmen</a:t>
                      </a:r>
                      <a:endParaRPr lang="lb-LU" sz="1200">
                        <a:effectLst/>
                        <a:latin typeface="Calibri" panose="020F0502020204030204" pitchFamily="34" charset="0"/>
                        <a:ea typeface="Calibri" panose="020F0502020204030204" pitchFamily="34" charset="0"/>
                        <a:cs typeface="Times New Roman" panose="02020603050405020304" pitchFamily="18" charset="0"/>
                      </a:endParaRPr>
                    </a:p>
                  </a:txBody>
                  <a:tcPr marL="34256" marR="34256" marT="0" marB="0"/>
                </a:tc>
                <a:tc hMerge="1">
                  <a:txBody>
                    <a:bodyPr/>
                    <a:lstStyle/>
                    <a:p>
                      <a:endParaRPr lang="lb-LU"/>
                    </a:p>
                  </a:txBody>
                  <a:tcPr/>
                </a:tc>
                <a:tc hMerge="1">
                  <a:txBody>
                    <a:bodyPr/>
                    <a:lstStyle/>
                    <a:p>
                      <a:endParaRPr lang="lb-LU"/>
                    </a:p>
                  </a:txBody>
                  <a:tcPr/>
                </a:tc>
                <a:extLst>
                  <a:ext uri="{0D108BD9-81ED-4DB2-BD59-A6C34878D82A}">
                    <a16:rowId xmlns:a16="http://schemas.microsoft.com/office/drawing/2014/main" val="3269655223"/>
                  </a:ext>
                </a:extLst>
              </a:tr>
              <a:tr h="2687028">
                <a:tc>
                  <a:txBody>
                    <a:bodyPr/>
                    <a:lstStyle/>
                    <a:p>
                      <a:pPr>
                        <a:lnSpc>
                          <a:spcPct val="115000"/>
                        </a:lnSpc>
                        <a:spcAft>
                          <a:spcPts val="0"/>
                        </a:spcAft>
                      </a:pPr>
                      <a:r>
                        <a:rPr lang="de-LU" sz="1200" dirty="0">
                          <a:effectLst/>
                        </a:rPr>
                        <a:t> Offenheit:</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Sitzungen des Parlaments sind öffentlich</a:t>
                      </a:r>
                      <a:endParaRPr lang="lb-LU" sz="1200" dirty="0">
                        <a:effectLst/>
                      </a:endParaRPr>
                    </a:p>
                    <a:p>
                      <a:pPr>
                        <a:lnSpc>
                          <a:spcPct val="115000"/>
                        </a:lnSpc>
                        <a:spcAft>
                          <a:spcPts val="0"/>
                        </a:spcAft>
                      </a:pPr>
                      <a:r>
                        <a:rPr lang="de-LU" sz="1200" dirty="0">
                          <a:effectLst/>
                        </a:rPr>
                        <a:t>Rationalität:</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Argumente basieren auf überprüfbaren Fakten und Studien</a:t>
                      </a:r>
                      <a:endParaRPr lang="lb-LU" sz="1200" dirty="0">
                        <a:effectLst/>
                      </a:endParaRPr>
                    </a:p>
                    <a:p>
                      <a:pPr>
                        <a:lnSpc>
                          <a:spcPct val="115000"/>
                        </a:lnSpc>
                        <a:spcAft>
                          <a:spcPts val="0"/>
                        </a:spcAft>
                      </a:pPr>
                      <a:r>
                        <a:rPr lang="de-LU" sz="1200" dirty="0">
                          <a:effectLst/>
                        </a:rPr>
                        <a:t>Täuschungsverbot:</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Überprüfung der Argumente und Entscheidungen durch zuständige Kommissionen und Staatsrat</a:t>
                      </a:r>
                      <a:endParaRPr lang="lb-LU" sz="1200" dirty="0">
                        <a:effectLst/>
                      </a:endParaRPr>
                    </a:p>
                    <a:p>
                      <a:pPr>
                        <a:lnSpc>
                          <a:spcPct val="115000"/>
                        </a:lnSpc>
                        <a:spcAft>
                          <a:spcPts val="0"/>
                        </a:spcAft>
                      </a:pPr>
                      <a:r>
                        <a:rPr lang="de-LU" sz="1200" dirty="0">
                          <a:effectLst/>
                        </a:rPr>
                        <a:t>Herrschaftsfreiheit:</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Abstimmung: Keine Herstellung eines Konsenses</a:t>
                      </a:r>
                      <a:endParaRPr lang="lb-LU" sz="1200" dirty="0">
                        <a:effectLst/>
                      </a:endParaRPr>
                    </a:p>
                    <a:p>
                      <a:pPr>
                        <a:lnSpc>
                          <a:spcPct val="115000"/>
                        </a:lnSpc>
                        <a:spcAft>
                          <a:spcPts val="0"/>
                        </a:spcAft>
                      </a:pPr>
                      <a:r>
                        <a:rPr lang="de-LU" sz="1200" dirty="0">
                          <a:effectLst/>
                        </a:rPr>
                        <a:t> </a:t>
                      </a:r>
                      <a:endParaRPr lang="lb-LU" sz="1200" dirty="0">
                        <a:effectLst/>
                      </a:endParaRPr>
                    </a:p>
                    <a:p>
                      <a:pPr marL="342900" lvl="0" indent="-342900">
                        <a:lnSpc>
                          <a:spcPct val="115000"/>
                        </a:lnSpc>
                        <a:spcAft>
                          <a:spcPts val="0"/>
                        </a:spcAft>
                        <a:buFont typeface="Wingdings" panose="05000000000000000000" pitchFamily="2" charset="2"/>
                        <a:buChar char=""/>
                      </a:pPr>
                      <a:r>
                        <a:rPr lang="de-LU" sz="1200" dirty="0">
                          <a:effectLst/>
                        </a:rPr>
                        <a:t>Diskussion wird durch festgelegte Verfahren geregelt</a:t>
                      </a:r>
                      <a:endParaRPr lang="lb-L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56" marR="34256" marT="0" marB="0"/>
                </a:tc>
                <a:tc gridSpan="2">
                  <a:txBody>
                    <a:bodyPr/>
                    <a:lstStyle/>
                    <a:p>
                      <a:pPr>
                        <a:lnSpc>
                          <a:spcPct val="115000"/>
                        </a:lnSpc>
                        <a:spcAft>
                          <a:spcPts val="0"/>
                        </a:spcAft>
                      </a:pPr>
                      <a:r>
                        <a:rPr lang="de-LU" sz="1200" dirty="0">
                          <a:effectLst/>
                        </a:rPr>
                        <a:t> Offenheit:</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Freier Zugang ist nicht garantiert</a:t>
                      </a:r>
                      <a:endParaRPr lang="lb-LU" sz="1200" dirty="0">
                        <a:effectLst/>
                      </a:endParaRPr>
                    </a:p>
                    <a:p>
                      <a:pPr>
                        <a:lnSpc>
                          <a:spcPct val="115000"/>
                        </a:lnSpc>
                        <a:spcAft>
                          <a:spcPts val="0"/>
                        </a:spcAft>
                      </a:pPr>
                      <a:r>
                        <a:rPr lang="de-LU" sz="1200" dirty="0">
                          <a:effectLst/>
                        </a:rPr>
                        <a:t>Rationalität:</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Argumente basieren meist auf </a:t>
                      </a:r>
                      <a:r>
                        <a:rPr lang="de-LU" sz="1200" dirty="0" err="1">
                          <a:effectLst/>
                        </a:rPr>
                        <a:t>Einzelerfahrunge</a:t>
                      </a:r>
                      <a:r>
                        <a:rPr lang="de-LU" sz="1200" dirty="0">
                          <a:effectLst/>
                        </a:rPr>
                        <a:t> </a:t>
                      </a:r>
                      <a:endParaRPr lang="lb-LU" sz="1200" dirty="0">
                        <a:effectLst/>
                      </a:endParaRPr>
                    </a:p>
                    <a:p>
                      <a:pPr>
                        <a:lnSpc>
                          <a:spcPct val="115000"/>
                        </a:lnSpc>
                        <a:spcAft>
                          <a:spcPts val="0"/>
                        </a:spcAft>
                      </a:pPr>
                      <a:r>
                        <a:rPr lang="de-LU" sz="1200" dirty="0">
                          <a:effectLst/>
                        </a:rPr>
                        <a:t>Täuschungsverbot:</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Keine Kontrollinstanzen</a:t>
                      </a:r>
                      <a:endParaRPr lang="lb-LU" sz="1200" dirty="0">
                        <a:effectLst/>
                      </a:endParaRPr>
                    </a:p>
                    <a:p>
                      <a:pPr>
                        <a:lnSpc>
                          <a:spcPct val="115000"/>
                        </a:lnSpc>
                        <a:spcAft>
                          <a:spcPts val="0"/>
                        </a:spcAft>
                      </a:pPr>
                      <a:r>
                        <a:rPr lang="de-LU" sz="1200" dirty="0">
                          <a:effectLst/>
                        </a:rPr>
                        <a:t> </a:t>
                      </a:r>
                      <a:endParaRPr lang="lb-LU" sz="1200" dirty="0">
                        <a:effectLst/>
                      </a:endParaRPr>
                    </a:p>
                    <a:p>
                      <a:pPr marL="457200">
                        <a:lnSpc>
                          <a:spcPct val="115000"/>
                        </a:lnSpc>
                        <a:spcAft>
                          <a:spcPts val="0"/>
                        </a:spcAft>
                      </a:pPr>
                      <a:r>
                        <a:rPr lang="de-LU" sz="1200" dirty="0">
                          <a:effectLst/>
                        </a:rPr>
                        <a:t>  </a:t>
                      </a:r>
                      <a:endParaRPr lang="lb-LU" sz="1200" dirty="0">
                        <a:effectLst/>
                      </a:endParaRPr>
                    </a:p>
                    <a:p>
                      <a:pPr>
                        <a:lnSpc>
                          <a:spcPct val="115000"/>
                        </a:lnSpc>
                        <a:spcAft>
                          <a:spcPts val="0"/>
                        </a:spcAft>
                      </a:pPr>
                      <a:r>
                        <a:rPr lang="de-LU" sz="1200" dirty="0">
                          <a:effectLst/>
                        </a:rPr>
                        <a:t>Herrschaftsfreiheit:</a:t>
                      </a:r>
                      <a:endParaRPr lang="lb-LU" sz="1200" dirty="0">
                        <a:effectLst/>
                      </a:endParaRPr>
                    </a:p>
                    <a:p>
                      <a:pPr marL="342900" lvl="0" indent="-342900">
                        <a:lnSpc>
                          <a:spcPct val="115000"/>
                        </a:lnSpc>
                        <a:spcAft>
                          <a:spcPts val="0"/>
                        </a:spcAft>
                        <a:buFont typeface="Symbol" panose="05050102010706020507" pitchFamily="18" charset="2"/>
                        <a:buChar char=""/>
                      </a:pPr>
                      <a:r>
                        <a:rPr lang="de-LU" sz="1200" dirty="0">
                          <a:effectLst/>
                        </a:rPr>
                        <a:t>Kein geregeltes Entscheidungsverfahren</a:t>
                      </a:r>
                      <a:endParaRPr lang="lb-LU" sz="1200" dirty="0">
                        <a:effectLst/>
                      </a:endParaRPr>
                    </a:p>
                    <a:p>
                      <a:pPr>
                        <a:lnSpc>
                          <a:spcPct val="115000"/>
                        </a:lnSpc>
                        <a:spcAft>
                          <a:spcPts val="0"/>
                        </a:spcAft>
                      </a:pPr>
                      <a:endParaRPr lang="lb-LU" sz="1200" dirty="0">
                        <a:effectLst/>
                      </a:endParaRPr>
                    </a:p>
                    <a:p>
                      <a:pPr marL="342900" lvl="0" indent="-342900">
                        <a:lnSpc>
                          <a:spcPct val="115000"/>
                        </a:lnSpc>
                        <a:spcAft>
                          <a:spcPts val="0"/>
                        </a:spcAft>
                        <a:buFont typeface="Wingdings" panose="05000000000000000000" pitchFamily="2" charset="2"/>
                        <a:buChar char=""/>
                      </a:pPr>
                      <a:r>
                        <a:rPr lang="de-LU" sz="1200" dirty="0">
                          <a:effectLst/>
                        </a:rPr>
                        <a:t>Keine einheitliche Verfahrensregelung</a:t>
                      </a:r>
                      <a:endParaRPr lang="lb-L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56" marR="34256" marT="0" marB="0"/>
                </a:tc>
                <a:tc hMerge="1">
                  <a:txBody>
                    <a:bodyPr/>
                    <a:lstStyle/>
                    <a:p>
                      <a:endParaRPr lang="lb-LU"/>
                    </a:p>
                  </a:txBody>
                  <a:tcPr/>
                </a:tc>
                <a:extLst>
                  <a:ext uri="{0D108BD9-81ED-4DB2-BD59-A6C34878D82A}">
                    <a16:rowId xmlns:a16="http://schemas.microsoft.com/office/drawing/2014/main" val="2199587606"/>
                  </a:ext>
                </a:extLst>
              </a:tr>
            </a:tbl>
          </a:graphicData>
        </a:graphic>
      </p:graphicFrame>
    </p:spTree>
    <p:extLst>
      <p:ext uri="{BB962C8B-B14F-4D97-AF65-F5344CB8AC3E}">
        <p14:creationId xmlns:p14="http://schemas.microsoft.com/office/powerpoint/2010/main" val="2282305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LU" dirty="0"/>
              <a:t>Die Diskursethik</a:t>
            </a:r>
            <a:endParaRPr lang="en-GB" dirty="0"/>
          </a:p>
        </p:txBody>
      </p:sp>
      <p:sp>
        <p:nvSpPr>
          <p:cNvPr id="3" name="Subtitle 2"/>
          <p:cNvSpPr>
            <a:spLocks noGrp="1"/>
          </p:cNvSpPr>
          <p:nvPr>
            <p:ph type="subTitle" idx="1"/>
          </p:nvPr>
        </p:nvSpPr>
        <p:spPr/>
        <p:txBody>
          <a:bodyPr/>
          <a:lstStyle/>
          <a:p>
            <a:r>
              <a:rPr lang="de-LU" dirty="0">
                <a:solidFill>
                  <a:schemeClr val="tx1">
                    <a:lumMod val="65000"/>
                    <a:lumOff val="35000"/>
                  </a:schemeClr>
                </a:solidFill>
              </a:rPr>
              <a:t>und der kategorische Imperativ</a:t>
            </a:r>
            <a:endParaRPr lang="en-GB" dirty="0">
              <a:solidFill>
                <a:schemeClr val="tx1">
                  <a:lumMod val="65000"/>
                  <a:lumOff val="35000"/>
                </a:schemeClr>
              </a:solidFill>
            </a:endParaRPr>
          </a:p>
        </p:txBody>
      </p:sp>
    </p:spTree>
    <p:extLst>
      <p:ext uri="{BB962C8B-B14F-4D97-AF65-F5344CB8AC3E}">
        <p14:creationId xmlns:p14="http://schemas.microsoft.com/office/powerpoint/2010/main" val="1005681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119"/>
            <a:ext cx="7772400" cy="903601"/>
          </a:xfrm>
        </p:spPr>
        <p:txBody>
          <a:bodyPr>
            <a:normAutofit/>
          </a:bodyPr>
          <a:lstStyle/>
          <a:p>
            <a:r>
              <a:rPr lang="de-LU" dirty="0"/>
              <a:t>Der kategorische Imperativ</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07" y="1124744"/>
            <a:ext cx="1944217" cy="2501560"/>
          </a:xfrm>
          <a:prstGeom prst="rect">
            <a:avLst/>
          </a:prstGeom>
        </p:spPr>
      </p:pic>
      <p:sp>
        <p:nvSpPr>
          <p:cNvPr id="9" name="TextBox 8"/>
          <p:cNvSpPr txBox="1"/>
          <p:nvPr/>
        </p:nvSpPr>
        <p:spPr>
          <a:xfrm>
            <a:off x="2476196" y="1268760"/>
            <a:ext cx="3896004" cy="584775"/>
          </a:xfrm>
          <a:prstGeom prst="rect">
            <a:avLst/>
          </a:prstGeom>
          <a:noFill/>
        </p:spPr>
        <p:txBody>
          <a:bodyPr wrap="square" rtlCol="0">
            <a:spAutoFit/>
          </a:bodyPr>
          <a:lstStyle/>
          <a:p>
            <a:r>
              <a:rPr lang="de-LU" sz="1600" dirty="0">
                <a:sym typeface="Wingdings" pitchFamily="2" charset="2"/>
              </a:rPr>
              <a:t> </a:t>
            </a:r>
            <a:r>
              <a:rPr lang="de-LU" sz="1600" dirty="0"/>
              <a:t>Der Zweck heiligt die Mittel</a:t>
            </a:r>
          </a:p>
          <a:p>
            <a:r>
              <a:rPr lang="de-LU" sz="1600" dirty="0">
                <a:sym typeface="Wingdings" pitchFamily="2" charset="2"/>
              </a:rPr>
              <a:t>Instrumentalisierung des Menschen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950685"/>
            <a:ext cx="2016223" cy="246285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1268760"/>
            <a:ext cx="2605759" cy="2182323"/>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r="56155"/>
          <a:stretch/>
        </p:blipFill>
        <p:spPr>
          <a:xfrm>
            <a:off x="6925017" y="3978807"/>
            <a:ext cx="2052942" cy="2401470"/>
          </a:xfrm>
          <a:prstGeom prst="rect">
            <a:avLst/>
          </a:prstGeom>
        </p:spPr>
      </p:pic>
      <p:sp>
        <p:nvSpPr>
          <p:cNvPr id="13" name="TextBox 12"/>
          <p:cNvSpPr txBox="1"/>
          <p:nvPr/>
        </p:nvSpPr>
        <p:spPr>
          <a:xfrm>
            <a:off x="2511828" y="2276872"/>
            <a:ext cx="3860372" cy="1077218"/>
          </a:xfrm>
          <a:prstGeom prst="rect">
            <a:avLst/>
          </a:prstGeom>
          <a:noFill/>
        </p:spPr>
        <p:txBody>
          <a:bodyPr wrap="square" rtlCol="0">
            <a:spAutoFit/>
          </a:bodyPr>
          <a:lstStyle/>
          <a:p>
            <a:pPr algn="r"/>
            <a:r>
              <a:rPr lang="de-LU" sz="1600" dirty="0"/>
              <a:t>Die Instrumentalisierung führt zu </a:t>
            </a:r>
            <a:r>
              <a:rPr lang="de-LU" sz="1600" dirty="0">
                <a:sym typeface="Wingdings" pitchFamily="2" charset="2"/>
              </a:rPr>
              <a:t></a:t>
            </a:r>
            <a:endParaRPr lang="de-LU" sz="1600" dirty="0"/>
          </a:p>
          <a:p>
            <a:pPr algn="r"/>
            <a:r>
              <a:rPr lang="de-LU" sz="1600" dirty="0"/>
              <a:t>einer Entwürdigung des Menschen</a:t>
            </a:r>
          </a:p>
          <a:p>
            <a:pPr algn="r"/>
            <a:r>
              <a:rPr lang="de-LU" sz="1600" dirty="0">
                <a:sym typeface="Wingdings" pitchFamily="2" charset="2"/>
              </a:rPr>
              <a:t>(Der Mensch wird zu einem Mittel zum Zweck)</a:t>
            </a:r>
            <a:endParaRPr lang="en-GB" sz="1600" dirty="0"/>
          </a:p>
        </p:txBody>
      </p:sp>
      <p:sp>
        <p:nvSpPr>
          <p:cNvPr id="14" name="TextBox 13"/>
          <p:cNvSpPr txBox="1"/>
          <p:nvPr/>
        </p:nvSpPr>
        <p:spPr>
          <a:xfrm>
            <a:off x="2535889" y="4077072"/>
            <a:ext cx="4268359" cy="830997"/>
          </a:xfrm>
          <a:prstGeom prst="rect">
            <a:avLst/>
          </a:prstGeom>
          <a:noFill/>
        </p:spPr>
        <p:txBody>
          <a:bodyPr wrap="square" rtlCol="0">
            <a:spAutoFit/>
          </a:bodyPr>
          <a:lstStyle/>
          <a:p>
            <a:r>
              <a:rPr lang="de-DE" sz="1600" dirty="0">
                <a:sym typeface="Wingdings" pitchFamily="2" charset="2"/>
              </a:rPr>
              <a:t> Zweckrationalität: Die eigenen Interessen stehen im Vordergrund</a:t>
            </a:r>
          </a:p>
          <a:p>
            <a:r>
              <a:rPr lang="de-DE" sz="1600" dirty="0">
                <a:sym typeface="Wingdings" pitchFamily="2" charset="2"/>
              </a:rPr>
              <a:t>(Ichbezogenes Argument/Handlungsprinzip)</a:t>
            </a:r>
          </a:p>
        </p:txBody>
      </p:sp>
      <p:sp>
        <p:nvSpPr>
          <p:cNvPr id="23" name="TextBox 22"/>
          <p:cNvSpPr txBox="1"/>
          <p:nvPr/>
        </p:nvSpPr>
        <p:spPr>
          <a:xfrm>
            <a:off x="2627784" y="5334307"/>
            <a:ext cx="4320480" cy="830997"/>
          </a:xfrm>
          <a:prstGeom prst="rect">
            <a:avLst/>
          </a:prstGeom>
          <a:noFill/>
        </p:spPr>
        <p:txBody>
          <a:bodyPr wrap="square" rtlCol="0">
            <a:spAutoFit/>
          </a:bodyPr>
          <a:lstStyle/>
          <a:p>
            <a:pPr algn="r"/>
            <a:r>
              <a:rPr lang="de-DE" sz="1600" dirty="0"/>
              <a:t>Maximen ( persönliche Handlungsprinzipien)</a:t>
            </a:r>
            <a:r>
              <a:rPr lang="de-DE" sz="1600" dirty="0">
                <a:sym typeface="Wingdings" pitchFamily="2" charset="2"/>
              </a:rPr>
              <a:t></a:t>
            </a:r>
            <a:r>
              <a:rPr lang="de-DE" sz="1600" dirty="0"/>
              <a:t> </a:t>
            </a:r>
          </a:p>
          <a:p>
            <a:pPr algn="r"/>
            <a:r>
              <a:rPr lang="de-DE" sz="1600" dirty="0"/>
              <a:t>sind nur dann gültig, wenn sie alle gleichermaßen betreffen (zu einem allgemeinen Gesetz werden)</a:t>
            </a:r>
          </a:p>
        </p:txBody>
      </p:sp>
    </p:spTree>
    <p:extLst>
      <p:ext uri="{BB962C8B-B14F-4D97-AF65-F5344CB8AC3E}">
        <p14:creationId xmlns:p14="http://schemas.microsoft.com/office/powerpoint/2010/main" val="239037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903601"/>
          </a:xfrm>
        </p:spPr>
        <p:txBody>
          <a:bodyPr>
            <a:normAutofit fontScale="90000"/>
          </a:bodyPr>
          <a:lstStyle/>
          <a:p>
            <a:r>
              <a:rPr lang="de-LU" b="1" dirty="0"/>
              <a:t>Formulierung des kategorischen Imperativs</a:t>
            </a:r>
          </a:p>
        </p:txBody>
      </p:sp>
      <p:sp>
        <p:nvSpPr>
          <p:cNvPr id="3" name="TextBox 2"/>
          <p:cNvSpPr txBox="1"/>
          <p:nvPr/>
        </p:nvSpPr>
        <p:spPr>
          <a:xfrm>
            <a:off x="251520" y="1561469"/>
            <a:ext cx="8568952"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GB" dirty="0"/>
          </a:p>
          <a:p>
            <a:pPr algn="ctr"/>
            <a:r>
              <a:rPr lang="de-DE" sz="2400" i="1" dirty="0"/>
              <a:t>„Handle nur nach derjenigen Maxime, durch die du zugleich wollen kannst, dass sie ein allgemeines Gesetz werde.“</a:t>
            </a:r>
          </a:p>
          <a:p>
            <a:endParaRPr lang="de-DE" sz="2400" i="1" dirty="0"/>
          </a:p>
          <a:p>
            <a:pPr algn="r"/>
            <a:r>
              <a:rPr lang="de-LU" dirty="0"/>
              <a:t>- </a:t>
            </a:r>
            <a:r>
              <a:rPr lang="de-LU" i="1" dirty="0"/>
              <a:t>Immanuel Kant: </a:t>
            </a:r>
            <a:r>
              <a:rPr lang="de-DE" i="1" dirty="0"/>
              <a:t>Grundlegung zur Metaphysik der Sitten, 1785</a:t>
            </a:r>
            <a:endParaRPr lang="en-GB" i="1" dirty="0"/>
          </a:p>
        </p:txBody>
      </p:sp>
      <p:sp>
        <p:nvSpPr>
          <p:cNvPr id="4" name="TextBox 3"/>
          <p:cNvSpPr txBox="1"/>
          <p:nvPr/>
        </p:nvSpPr>
        <p:spPr>
          <a:xfrm>
            <a:off x="255530" y="3645024"/>
            <a:ext cx="8564942" cy="2308324"/>
          </a:xfrm>
          <a:prstGeom prst="rect">
            <a:avLst/>
          </a:prstGeom>
          <a:noFill/>
        </p:spPr>
        <p:txBody>
          <a:bodyPr wrap="square" rtlCol="0">
            <a:spAutoFit/>
          </a:bodyPr>
          <a:lstStyle/>
          <a:p>
            <a:r>
              <a:rPr lang="de-DE" b="1" dirty="0"/>
              <a:t>Nicht zu verwechseln mit der „Goldenen Regel“:</a:t>
            </a:r>
          </a:p>
          <a:p>
            <a:endParaRPr lang="de-DE" b="1" dirty="0"/>
          </a:p>
          <a:p>
            <a:pPr algn="ctr"/>
            <a:r>
              <a:rPr lang="de-DE" dirty="0"/>
              <a:t> „Behandle andere so, wie du von ihnen behandelt werden willst.“</a:t>
            </a:r>
          </a:p>
          <a:p>
            <a:pPr algn="ctr"/>
            <a:endParaRPr lang="de-DE" dirty="0"/>
          </a:p>
          <a:p>
            <a:pPr algn="ctr"/>
            <a:r>
              <a:rPr lang="de-DE" dirty="0"/>
              <a:t>oder</a:t>
            </a:r>
          </a:p>
          <a:p>
            <a:pPr algn="ctr"/>
            <a:endParaRPr lang="de-DE" dirty="0"/>
          </a:p>
          <a:p>
            <a:pPr algn="ctr"/>
            <a:r>
              <a:rPr lang="de-DE" dirty="0"/>
              <a:t>„Was du nicht willst, das man dir tu', das füg' auch keinem andern zu.“</a:t>
            </a:r>
          </a:p>
          <a:p>
            <a:endParaRPr lang="en-GB" dirty="0"/>
          </a:p>
        </p:txBody>
      </p:sp>
    </p:spTree>
    <p:extLst>
      <p:ext uri="{BB962C8B-B14F-4D97-AF65-F5344CB8AC3E}">
        <p14:creationId xmlns:p14="http://schemas.microsoft.com/office/powerpoint/2010/main" val="38616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r-CH" dirty="0"/>
              <a:t>La maïeutique</a:t>
            </a:r>
            <a:endParaRPr lang="en-GB" dirty="0"/>
          </a:p>
        </p:txBody>
      </p:sp>
      <p:sp>
        <p:nvSpPr>
          <p:cNvPr id="3" name="Content Placeholder 2"/>
          <p:cNvSpPr>
            <a:spLocks noGrp="1"/>
          </p:cNvSpPr>
          <p:nvPr>
            <p:ph idx="1"/>
          </p:nvPr>
        </p:nvSpPr>
        <p:spPr>
          <a:xfrm>
            <a:off x="3779912" y="1628800"/>
            <a:ext cx="4906888" cy="4525963"/>
          </a:xfrm>
        </p:spPr>
        <p:txBody>
          <a:bodyPr>
            <a:noAutofit/>
          </a:bodyPr>
          <a:lstStyle/>
          <a:p>
            <a:pPr algn="just"/>
            <a:r>
              <a:rPr lang="fr-BE" sz="1800" dirty="0"/>
              <a:t>La </a:t>
            </a:r>
            <a:r>
              <a:rPr lang="fr-BE" sz="1800" u="sng" dirty="0"/>
              <a:t>maïeutique</a:t>
            </a:r>
            <a:r>
              <a:rPr lang="fr-BE" sz="1800" dirty="0"/>
              <a:t> du mot grec </a:t>
            </a:r>
            <a:r>
              <a:rPr lang="fr-BE" sz="1800" dirty="0" err="1"/>
              <a:t>maieutikê</a:t>
            </a:r>
            <a:r>
              <a:rPr lang="fr-BE" sz="1800" dirty="0"/>
              <a:t> signifie « l’art de faire accoucher » (</a:t>
            </a:r>
            <a:r>
              <a:rPr lang="fr-BE" sz="1800" dirty="0" err="1"/>
              <a:t>Hebammenkunst</a:t>
            </a:r>
            <a:r>
              <a:rPr lang="fr-BE" sz="1800" dirty="0"/>
              <a:t>)</a:t>
            </a:r>
          </a:p>
          <a:p>
            <a:pPr algn="just"/>
            <a:endParaRPr lang="fr-BE" sz="1800" dirty="0"/>
          </a:p>
          <a:p>
            <a:pPr algn="just"/>
            <a:r>
              <a:rPr lang="fr-BE" sz="1800" dirty="0"/>
              <a:t>Elle désigne la façon dont l’interrogation socratique amène l’interlocuteur à retrouver la vérité par ses propres forces</a:t>
            </a:r>
          </a:p>
          <a:p>
            <a:pPr marL="0" indent="0" algn="just">
              <a:buNone/>
            </a:pPr>
            <a:endParaRPr lang="en-GB" sz="1800" dirty="0"/>
          </a:p>
          <a:p>
            <a:pPr algn="just"/>
            <a:r>
              <a:rPr lang="fr-CH" sz="1800" dirty="0"/>
              <a:t>Repose sur </a:t>
            </a:r>
            <a:r>
              <a:rPr lang="fr-CH" sz="1800" b="1" dirty="0"/>
              <a:t>l’art du dialogue contradictoire </a:t>
            </a:r>
            <a:r>
              <a:rPr lang="fr-CH" sz="1800" dirty="0"/>
              <a:t>– la </a:t>
            </a:r>
            <a:r>
              <a:rPr lang="fr-CH" sz="1800" i="1" u="sng" dirty="0"/>
              <a:t>dialectique</a:t>
            </a:r>
            <a:r>
              <a:rPr lang="fr-CH" sz="1800" i="1" dirty="0"/>
              <a:t>. </a:t>
            </a:r>
          </a:p>
          <a:p>
            <a:pPr algn="just"/>
            <a:endParaRPr lang="en-GB" sz="1800" dirty="0"/>
          </a:p>
          <a:p>
            <a:pPr algn="just"/>
            <a:r>
              <a:rPr lang="fr-BE" sz="1800" dirty="0"/>
              <a:t>La dialectique (du mot grec </a:t>
            </a:r>
            <a:r>
              <a:rPr lang="fr-BE" sz="1800" dirty="0" err="1"/>
              <a:t>dialegein</a:t>
            </a:r>
            <a:r>
              <a:rPr lang="fr-BE" sz="1800" dirty="0"/>
              <a:t>, « parler l’un avec l’autre ») est une méthode d’argumentation et de réfutation par questions et réponses.</a:t>
            </a:r>
            <a:endParaRPr lang="en-GB"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66" y="1381856"/>
            <a:ext cx="351093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43608" y="5083784"/>
            <a:ext cx="2592288" cy="830997"/>
          </a:xfrm>
          <a:prstGeom prst="rect">
            <a:avLst/>
          </a:prstGeom>
          <a:noFill/>
        </p:spPr>
        <p:txBody>
          <a:bodyPr wrap="square" rtlCol="0">
            <a:spAutoFit/>
          </a:bodyPr>
          <a:lstStyle/>
          <a:p>
            <a:r>
              <a:rPr lang="fr-BE" sz="1600" dirty="0"/>
              <a:t>Platon et Aristote discutent - Détail d'un bas-relief (XVe siècle, Florence, Italie)</a:t>
            </a:r>
            <a:endParaRPr lang="en-GB" sz="1600" dirty="0"/>
          </a:p>
        </p:txBody>
      </p:sp>
      <p:sp>
        <p:nvSpPr>
          <p:cNvPr id="5" name="Bent-Up Arrow 4"/>
          <p:cNvSpPr/>
          <p:nvPr/>
        </p:nvSpPr>
        <p:spPr>
          <a:xfrm rot="5215048">
            <a:off x="812669" y="5074808"/>
            <a:ext cx="216024" cy="246944"/>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8458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903601"/>
          </a:xfrm>
        </p:spPr>
        <p:txBody>
          <a:bodyPr>
            <a:noAutofit/>
          </a:bodyPr>
          <a:lstStyle/>
          <a:p>
            <a:r>
              <a:rPr lang="de-LU" sz="3200" b="1" dirty="0"/>
              <a:t>Erweiterung des kategorischen Imperativs</a:t>
            </a:r>
          </a:p>
        </p:txBody>
      </p:sp>
      <p:graphicFrame>
        <p:nvGraphicFramePr>
          <p:cNvPr id="5" name="Table 4"/>
          <p:cNvGraphicFramePr>
            <a:graphicFrameLocks noGrp="1"/>
          </p:cNvGraphicFramePr>
          <p:nvPr/>
        </p:nvGraphicFramePr>
        <p:xfrm>
          <a:off x="827584" y="1196752"/>
          <a:ext cx="7772400" cy="5227336"/>
        </p:xfrm>
        <a:graphic>
          <a:graphicData uri="http://schemas.openxmlformats.org/drawingml/2006/table">
            <a:tbl>
              <a:tblPr firstRow="1" firstCol="1" bandRow="1"/>
              <a:tblGrid>
                <a:gridCol w="3886200">
                  <a:extLst>
                    <a:ext uri="{9D8B030D-6E8A-4147-A177-3AD203B41FA5}">
                      <a16:colId xmlns:a16="http://schemas.microsoft.com/office/drawing/2014/main" val="1452772168"/>
                    </a:ext>
                  </a:extLst>
                </a:gridCol>
                <a:gridCol w="3886200">
                  <a:extLst>
                    <a:ext uri="{9D8B030D-6E8A-4147-A177-3AD203B41FA5}">
                      <a16:colId xmlns:a16="http://schemas.microsoft.com/office/drawing/2014/main" val="2589243492"/>
                    </a:ext>
                  </a:extLst>
                </a:gridCol>
              </a:tblGrid>
              <a:tr h="302530">
                <a:tc>
                  <a:txBody>
                    <a:bodyPr/>
                    <a:lstStyle/>
                    <a:p>
                      <a:pPr algn="ctr">
                        <a:lnSpc>
                          <a:spcPct val="115000"/>
                        </a:lnSpc>
                        <a:spcAft>
                          <a:spcPts val="0"/>
                        </a:spcAft>
                      </a:pPr>
                      <a:r>
                        <a:rPr lang="de-LU"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Kategorischer Imperativ</a:t>
                      </a:r>
                      <a:endParaRPr lang="lb-LU"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Diskursethische Erweiterung</a:t>
                      </a:r>
                      <a:endParaRPr lang="lb-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39725136"/>
                  </a:ext>
                </a:extLst>
              </a:tr>
              <a:tr h="3327829">
                <a:tc>
                  <a:txBody>
                    <a:bodyPr/>
                    <a:lstStyle/>
                    <a:p>
                      <a:pPr algn="just">
                        <a:lnSpc>
                          <a:spcPct val="115000"/>
                        </a:lnSpc>
                        <a:spcAft>
                          <a:spcPts val="0"/>
                        </a:spcAft>
                      </a:pPr>
                      <a:r>
                        <a:rPr lang="de-LU" sz="1100" dirty="0">
                          <a:effectLst/>
                          <a:latin typeface="Calibri" panose="020F0502020204030204" pitchFamily="34" charset="0"/>
                          <a:ea typeface="Calibri" panose="020F0502020204030204" pitchFamily="34" charset="0"/>
                          <a:cs typeface="Times New Roman" panose="02020603050405020304" pitchFamily="18" charset="0"/>
                        </a:rPr>
                        <a:t> </a:t>
                      </a:r>
                      <a:endParaRPr lang="lb-L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Allgemeines Gesetz: </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Handle nur nach derjenigen Maxime, durch die </a:t>
                      </a:r>
                      <a:r>
                        <a:rPr lang="de-LU"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a:t>
                      </a: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wollen kannst, dass sie zum allgemeinen Gesetz wird.</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FF0000"/>
                        </a:buClr>
                        <a:buFont typeface="Wingdings" panose="05000000000000000000" pitchFamily="2" charset="2"/>
                        <a:buChar char=""/>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Vernunft ist bei allen Menschen identisch</a:t>
                      </a:r>
                    </a:p>
                    <a:p>
                      <a:pPr marL="0" lvl="0" indent="0" algn="just">
                        <a:lnSpc>
                          <a:spcPct val="115000"/>
                        </a:lnSpc>
                        <a:spcAft>
                          <a:spcPts val="0"/>
                        </a:spcAft>
                        <a:buClr>
                          <a:srgbClr val="FF0000"/>
                        </a:buClr>
                        <a:buFont typeface="Wingdings" panose="05000000000000000000" pitchFamily="2" charset="2"/>
                        <a:buNone/>
                      </a:pP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FF0000"/>
                        </a:buClr>
                        <a:buFont typeface="Wingdings" panose="05000000000000000000" pitchFamily="2" charset="2"/>
                        <a:buChar char=""/>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Richtig und Falsch sind </a:t>
                      </a:r>
                      <a:r>
                        <a:rPr lang="de-LU"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objektive</a:t>
                      </a: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Kriterien, also für jeden gleich</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100" dirty="0">
                          <a:effectLst/>
                          <a:latin typeface="Calibri" panose="020F0502020204030204" pitchFamily="34" charset="0"/>
                          <a:ea typeface="Calibri" panose="020F0502020204030204" pitchFamily="34" charset="0"/>
                          <a:cs typeface="Times New Roman" panose="02020603050405020304" pitchFamily="18" charset="0"/>
                        </a:rPr>
                        <a:t> </a:t>
                      </a:r>
                      <a:endParaRPr lang="lb-L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LU" sz="1100" dirty="0">
                          <a:effectLst/>
                          <a:latin typeface="Calibri" panose="020F0502020204030204" pitchFamily="34" charset="0"/>
                          <a:ea typeface="Calibri" panose="020F0502020204030204" pitchFamily="34" charset="0"/>
                          <a:cs typeface="Times New Roman" panose="02020603050405020304" pitchFamily="18" charset="0"/>
                        </a:rPr>
                        <a:t> </a:t>
                      </a:r>
                      <a:endParaRPr lang="lb-L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Allgemeines Gesetz:</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Nur diejenigen Maximen dürfen Geltung beanspruchen, die die Zustimmung </a:t>
                      </a:r>
                      <a:r>
                        <a:rPr lang="de-LU"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aller</a:t>
                      </a: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Betroffenen in einem Diskurs erzielen können.</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FF0000"/>
                        </a:buClr>
                        <a:buFont typeface="Wingdings" panose="05000000000000000000" pitchFamily="2" charset="2"/>
                        <a:buChar char=""/>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Vernunft ist individuell verschieden (abhängig von Erfahrung und Lebenswelt)</a:t>
                      </a:r>
                    </a:p>
                    <a:p>
                      <a:pPr marL="0" lvl="0" indent="0" algn="just">
                        <a:lnSpc>
                          <a:spcPct val="115000"/>
                        </a:lnSpc>
                        <a:spcAft>
                          <a:spcPts val="0"/>
                        </a:spcAft>
                        <a:buClr>
                          <a:srgbClr val="FF0000"/>
                        </a:buClr>
                        <a:buFont typeface="Wingdings" panose="05000000000000000000" pitchFamily="2" charset="2"/>
                        <a:buNone/>
                      </a:pP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FF0000"/>
                        </a:buClr>
                        <a:buFont typeface="Wingdings" panose="05000000000000000000" pitchFamily="2" charset="2"/>
                        <a:buChar char=""/>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Richtig und Falsch sind intersubjektiv und müssen in der Gemeinschaft ermittelt werden</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176284"/>
                  </a:ext>
                </a:extLst>
              </a:tr>
            </a:tbl>
          </a:graphicData>
        </a:graphic>
      </p:graphicFrame>
      <p:cxnSp>
        <p:nvCxnSpPr>
          <p:cNvPr id="6" name="Straight Arrow Connector 5"/>
          <p:cNvCxnSpPr/>
          <p:nvPr/>
        </p:nvCxnSpPr>
        <p:spPr>
          <a:xfrm>
            <a:off x="2250634" y="9963150"/>
            <a:ext cx="37657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9175" y="9800486"/>
            <a:ext cx="0" cy="4484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32291" y="10248900"/>
            <a:ext cx="83724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274289" y="9963150"/>
            <a:ext cx="4027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66150" y="9800486"/>
            <a:ext cx="0" cy="44841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99592" y="2348880"/>
            <a:ext cx="3744416" cy="9361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27" name="Rectangle 26"/>
          <p:cNvSpPr/>
          <p:nvPr/>
        </p:nvSpPr>
        <p:spPr>
          <a:xfrm>
            <a:off x="899592" y="3356992"/>
            <a:ext cx="3744416" cy="9361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28" name="Rectangle 27"/>
          <p:cNvSpPr/>
          <p:nvPr/>
        </p:nvSpPr>
        <p:spPr>
          <a:xfrm>
            <a:off x="899592" y="4365104"/>
            <a:ext cx="3744416" cy="9361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29" name="Rectangle 28"/>
          <p:cNvSpPr/>
          <p:nvPr/>
        </p:nvSpPr>
        <p:spPr>
          <a:xfrm>
            <a:off x="4788024" y="2348880"/>
            <a:ext cx="3744416" cy="122413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30" name="Rectangle 29"/>
          <p:cNvSpPr/>
          <p:nvPr/>
        </p:nvSpPr>
        <p:spPr>
          <a:xfrm>
            <a:off x="4788024" y="3677526"/>
            <a:ext cx="3744416" cy="11916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31" name="Rectangle 30"/>
          <p:cNvSpPr/>
          <p:nvPr/>
        </p:nvSpPr>
        <p:spPr>
          <a:xfrm>
            <a:off x="4788024" y="5041536"/>
            <a:ext cx="3744416" cy="11916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Tree>
    <p:extLst>
      <p:ext uri="{BB962C8B-B14F-4D97-AF65-F5344CB8AC3E}">
        <p14:creationId xmlns:p14="http://schemas.microsoft.com/office/powerpoint/2010/main" val="39779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903601"/>
          </a:xfrm>
        </p:spPr>
        <p:txBody>
          <a:bodyPr>
            <a:noAutofit/>
          </a:bodyPr>
          <a:lstStyle/>
          <a:p>
            <a:r>
              <a:rPr lang="de-LU" sz="3200" b="1" dirty="0"/>
              <a:t>Erweiterung des kategorischen Imperativs</a:t>
            </a:r>
          </a:p>
        </p:txBody>
      </p:sp>
      <p:cxnSp>
        <p:nvCxnSpPr>
          <p:cNvPr id="6" name="Straight Arrow Connector 5"/>
          <p:cNvCxnSpPr/>
          <p:nvPr/>
        </p:nvCxnSpPr>
        <p:spPr>
          <a:xfrm>
            <a:off x="2250634" y="9963150"/>
            <a:ext cx="37657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9175" y="9800486"/>
            <a:ext cx="0" cy="4484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32291" y="10248900"/>
            <a:ext cx="83724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274289" y="9963150"/>
            <a:ext cx="4027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66150" y="9800486"/>
            <a:ext cx="0" cy="44841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93750" y="1540655"/>
            <a:ext cx="7772400" cy="916854"/>
          </a:xfrm>
          <a:prstGeom prst="rect">
            <a:avLst/>
          </a:prstGeom>
        </p:spPr>
        <p:txBody>
          <a:bodyPr wrap="square">
            <a:spAutoFit/>
          </a:bodyPr>
          <a:lstStyle/>
          <a:p>
            <a:pPr marL="342900" indent="-342900" algn="just">
              <a:lnSpc>
                <a:spcPct val="115000"/>
              </a:lnSpc>
              <a:spcAft>
                <a:spcPts val="1000"/>
              </a:spcAft>
              <a:buFont typeface="Arial" panose="020B0604020202020204" pitchFamily="34" charset="0"/>
              <a:buChar char="•"/>
            </a:pPr>
            <a:r>
              <a:rPr lang="de-LU" sz="2400" b="1" dirty="0">
                <a:latin typeface="Calibri" panose="020F0502020204030204" pitchFamily="34" charset="0"/>
                <a:ea typeface="Calibri" panose="020F0502020204030204" pitchFamily="34" charset="0"/>
                <a:cs typeface="Times New Roman" panose="02020603050405020304" pitchFamily="18" charset="0"/>
              </a:rPr>
              <a:t>Wie werden Normen und Prinzipien in der Diskursethik legitimiert? </a:t>
            </a:r>
            <a:endParaRPr lang="lb-LU"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115616" y="2905923"/>
            <a:ext cx="7378526" cy="1623008"/>
          </a:xfrm>
          <a:prstGeom prst="rect">
            <a:avLst/>
          </a:prstGeom>
        </p:spPr>
        <p:txBody>
          <a:bodyPr wrap="square">
            <a:spAutoFit/>
          </a:bodyPr>
          <a:lstStyle/>
          <a:p>
            <a:pPr algn="just">
              <a:lnSpc>
                <a:spcPct val="115000"/>
              </a:lnSpc>
              <a:spcAft>
                <a:spcPts val="1000"/>
              </a:spcAft>
            </a:pPr>
            <a:r>
              <a:rPr lang="de-LU" sz="2400" b="1" dirty="0">
                <a:latin typeface="Calibri" panose="020F0502020204030204" pitchFamily="34" charset="0"/>
                <a:ea typeface="Calibri" panose="020F0502020204030204" pitchFamily="34" charset="0"/>
                <a:cs typeface="Times New Roman" panose="02020603050405020304" pitchFamily="18" charset="0"/>
              </a:rPr>
              <a:t>Legitim sind jene Normen und Prinzipien, die…</a:t>
            </a:r>
          </a:p>
          <a:p>
            <a:pPr marL="457200" indent="-457200" algn="just">
              <a:lnSpc>
                <a:spcPct val="115000"/>
              </a:lnSpc>
              <a:spcAft>
                <a:spcPts val="1000"/>
              </a:spcAft>
              <a:buAutoNum type="alphaLcPeriod"/>
            </a:pPr>
            <a:r>
              <a:rPr lang="de-LU"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nach den Regeln eines herrschaftsfreien </a:t>
            </a:r>
            <a:r>
              <a:rPr lang="de-LU" sz="2400" b="1" dirty="0">
                <a:latin typeface="Calibri" panose="020F0502020204030204" pitchFamily="34" charset="0"/>
                <a:ea typeface="Calibri" panose="020F0502020204030204" pitchFamily="34" charset="0"/>
                <a:cs typeface="Times New Roman" panose="02020603050405020304" pitchFamily="18" charset="0"/>
              </a:rPr>
              <a:t>Diskurses, </a:t>
            </a:r>
          </a:p>
          <a:p>
            <a:pPr marL="457200" indent="-457200" algn="just">
              <a:lnSpc>
                <a:spcPct val="115000"/>
              </a:lnSpc>
              <a:spcAft>
                <a:spcPts val="1000"/>
              </a:spcAft>
              <a:buAutoNum type="alphaLcPeriod"/>
            </a:pPr>
            <a:r>
              <a:rPr lang="de-LU"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die Zustimmung aller Beteiligten </a:t>
            </a:r>
            <a:r>
              <a:rPr lang="de-LU" sz="2400" b="1" dirty="0">
                <a:latin typeface="Calibri" panose="020F0502020204030204" pitchFamily="34" charset="0"/>
                <a:ea typeface="Calibri" panose="020F0502020204030204" pitchFamily="34" charset="0"/>
                <a:cs typeface="Times New Roman" panose="02020603050405020304" pitchFamily="18" charset="0"/>
              </a:rPr>
              <a:t>erzielen.</a:t>
            </a:r>
            <a:endParaRPr lang="lb-LU"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117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903601"/>
          </a:xfrm>
        </p:spPr>
        <p:txBody>
          <a:bodyPr>
            <a:noAutofit/>
          </a:bodyPr>
          <a:lstStyle/>
          <a:p>
            <a:r>
              <a:rPr lang="de-LU" sz="3200" b="1" dirty="0"/>
              <a:t>Erweiterung des kategorischen Imperativs</a:t>
            </a:r>
          </a:p>
        </p:txBody>
      </p:sp>
      <p:graphicFrame>
        <p:nvGraphicFramePr>
          <p:cNvPr id="5" name="Table 4"/>
          <p:cNvGraphicFramePr>
            <a:graphicFrameLocks noGrp="1"/>
          </p:cNvGraphicFramePr>
          <p:nvPr/>
        </p:nvGraphicFramePr>
        <p:xfrm>
          <a:off x="827584" y="1196752"/>
          <a:ext cx="7772400" cy="5402596"/>
        </p:xfrm>
        <a:graphic>
          <a:graphicData uri="http://schemas.openxmlformats.org/drawingml/2006/table">
            <a:tbl>
              <a:tblPr firstRow="1" firstCol="1" bandRow="1"/>
              <a:tblGrid>
                <a:gridCol w="3886200">
                  <a:extLst>
                    <a:ext uri="{9D8B030D-6E8A-4147-A177-3AD203B41FA5}">
                      <a16:colId xmlns:a16="http://schemas.microsoft.com/office/drawing/2014/main" val="1452772168"/>
                    </a:ext>
                  </a:extLst>
                </a:gridCol>
                <a:gridCol w="3886200">
                  <a:extLst>
                    <a:ext uri="{9D8B030D-6E8A-4147-A177-3AD203B41FA5}">
                      <a16:colId xmlns:a16="http://schemas.microsoft.com/office/drawing/2014/main" val="2589243492"/>
                    </a:ext>
                  </a:extLst>
                </a:gridCol>
              </a:tblGrid>
              <a:tr h="302530">
                <a:tc>
                  <a:txBody>
                    <a:bodyPr/>
                    <a:lstStyle/>
                    <a:p>
                      <a:pPr algn="ctr">
                        <a:lnSpc>
                          <a:spcPct val="115000"/>
                        </a:lnSpc>
                        <a:spcAft>
                          <a:spcPts val="0"/>
                        </a:spcAft>
                      </a:pPr>
                      <a:r>
                        <a:rPr lang="de-LU"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Kategorischer Imperativ</a:t>
                      </a:r>
                      <a:endParaRPr lang="lb-LU"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Diskursethische Erweiterung</a:t>
                      </a:r>
                      <a:endParaRPr lang="lb-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39725136"/>
                  </a:ext>
                </a:extLst>
              </a:tr>
              <a:tr h="3327829">
                <a:tc>
                  <a:txBody>
                    <a:bodyPr/>
                    <a:lstStyle/>
                    <a:p>
                      <a:pPr algn="just">
                        <a:lnSpc>
                          <a:spcPct val="115000"/>
                        </a:lnSpc>
                        <a:spcAft>
                          <a:spcPts val="0"/>
                        </a:spcAft>
                      </a:pPr>
                      <a:r>
                        <a:rPr lang="de-LU" sz="1100" dirty="0">
                          <a:effectLst/>
                          <a:latin typeface="Calibri" panose="020F0502020204030204" pitchFamily="34" charset="0"/>
                          <a:ea typeface="Calibri" panose="020F0502020204030204" pitchFamily="34" charset="0"/>
                          <a:cs typeface="Times New Roman" panose="02020603050405020304" pitchFamily="18" charset="0"/>
                        </a:rPr>
                        <a:t> </a:t>
                      </a:r>
                      <a:endParaRPr lang="lb-L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Allgemeines Gesetz: </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Handle nur nach derjenigen Maxime, durch die </a:t>
                      </a:r>
                      <a:r>
                        <a:rPr lang="de-LU" sz="36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a:t>
                      </a: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wollen kannst, dass sie zum allgemeinen Gesetz wird.</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FF0000"/>
                        </a:buClr>
                        <a:buFont typeface="Wingdings" panose="05000000000000000000" pitchFamily="2" charset="2"/>
                        <a:buChar char=""/>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Vernunft ist bei allen Menschen identisch</a:t>
                      </a:r>
                    </a:p>
                    <a:p>
                      <a:pPr marL="0" lvl="0" indent="0" algn="just">
                        <a:lnSpc>
                          <a:spcPct val="115000"/>
                        </a:lnSpc>
                        <a:spcAft>
                          <a:spcPts val="0"/>
                        </a:spcAft>
                        <a:buClr>
                          <a:srgbClr val="FF0000"/>
                        </a:buClr>
                        <a:buFont typeface="Wingdings" panose="05000000000000000000" pitchFamily="2" charset="2"/>
                        <a:buNone/>
                      </a:pP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FF0000"/>
                        </a:buClr>
                        <a:buFont typeface="Wingdings" panose="05000000000000000000" pitchFamily="2" charset="2"/>
                        <a:buChar char=""/>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Richtig und Falsch sind </a:t>
                      </a:r>
                      <a:r>
                        <a:rPr lang="de-LU"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objektive</a:t>
                      </a: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Kriterien, also für jeden gleich</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100" dirty="0">
                          <a:effectLst/>
                          <a:latin typeface="Calibri" panose="020F0502020204030204" pitchFamily="34" charset="0"/>
                          <a:ea typeface="Calibri" panose="020F0502020204030204" pitchFamily="34" charset="0"/>
                          <a:cs typeface="Times New Roman" panose="02020603050405020304" pitchFamily="18" charset="0"/>
                        </a:rPr>
                        <a:t> </a:t>
                      </a:r>
                      <a:endParaRPr lang="lb-L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LU" sz="1100" dirty="0">
                          <a:effectLst/>
                          <a:latin typeface="Calibri" panose="020F0502020204030204" pitchFamily="34" charset="0"/>
                          <a:ea typeface="Calibri" panose="020F0502020204030204" pitchFamily="34" charset="0"/>
                          <a:cs typeface="Times New Roman" panose="02020603050405020304" pitchFamily="18" charset="0"/>
                        </a:rPr>
                        <a:t> </a:t>
                      </a:r>
                      <a:endParaRPr lang="lb-L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Allgemeines Gesetz:</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Nur diejenigen Maximen dürfen Geltung beanspruchen, die die Zustimmung </a:t>
                      </a:r>
                      <a:r>
                        <a:rPr lang="de-LU" sz="28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aller</a:t>
                      </a:r>
                      <a:r>
                        <a:rPr lang="de-LU"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Betroffenen </a:t>
                      </a: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einem Diskurs erzielen können.</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FF0000"/>
                        </a:buClr>
                        <a:buFont typeface="Wingdings" panose="05000000000000000000" pitchFamily="2" charset="2"/>
                        <a:buChar char=""/>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Vernunft ist individuell verschieden (abhängig von Erfahrung und Lebenswelt)</a:t>
                      </a:r>
                    </a:p>
                    <a:p>
                      <a:pPr marL="0" lvl="0" indent="0" algn="just">
                        <a:lnSpc>
                          <a:spcPct val="115000"/>
                        </a:lnSpc>
                        <a:spcAft>
                          <a:spcPts val="0"/>
                        </a:spcAft>
                        <a:buClr>
                          <a:srgbClr val="FF0000"/>
                        </a:buClr>
                        <a:buFont typeface="Wingdings" panose="05000000000000000000" pitchFamily="2" charset="2"/>
                        <a:buNone/>
                      </a:pP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FF0000"/>
                        </a:buClr>
                        <a:buFont typeface="Wingdings" panose="05000000000000000000" pitchFamily="2" charset="2"/>
                        <a:buChar char=""/>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Richtig und Falsch sind intersubjektiv und müssen in der Gemeinschaft ermittelt werden</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de-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176284"/>
                  </a:ext>
                </a:extLst>
              </a:tr>
            </a:tbl>
          </a:graphicData>
        </a:graphic>
      </p:graphicFrame>
      <p:cxnSp>
        <p:nvCxnSpPr>
          <p:cNvPr id="6" name="Straight Arrow Connector 5"/>
          <p:cNvCxnSpPr/>
          <p:nvPr/>
        </p:nvCxnSpPr>
        <p:spPr>
          <a:xfrm>
            <a:off x="2250634" y="9963150"/>
            <a:ext cx="37657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9175" y="9800486"/>
            <a:ext cx="0" cy="4484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32291" y="10248900"/>
            <a:ext cx="83724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274289" y="9963150"/>
            <a:ext cx="4027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66150" y="9800486"/>
            <a:ext cx="0" cy="448414"/>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67544" y="2852936"/>
            <a:ext cx="8352928" cy="936104"/>
            <a:chOff x="467544" y="2852936"/>
            <a:chExt cx="8352928" cy="936104"/>
          </a:xfrm>
        </p:grpSpPr>
        <p:cxnSp>
          <p:nvCxnSpPr>
            <p:cNvPr id="4" name="Straight Arrow Connector 3"/>
            <p:cNvCxnSpPr/>
            <p:nvPr/>
          </p:nvCxnSpPr>
          <p:spPr>
            <a:xfrm>
              <a:off x="467544" y="2852936"/>
              <a:ext cx="1368152"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467544" y="2852936"/>
              <a:ext cx="0" cy="93610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67544" y="3789040"/>
              <a:ext cx="835292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8820472" y="3068960"/>
              <a:ext cx="0" cy="72008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flipH="1">
              <a:off x="8104856" y="3068960"/>
              <a:ext cx="715616"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85131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903601"/>
          </a:xfrm>
        </p:spPr>
        <p:txBody>
          <a:bodyPr>
            <a:noAutofit/>
          </a:bodyPr>
          <a:lstStyle/>
          <a:p>
            <a:r>
              <a:rPr lang="de-LU" sz="3200" b="1" dirty="0"/>
              <a:t>Begriffserklärung</a:t>
            </a:r>
          </a:p>
        </p:txBody>
      </p:sp>
      <p:cxnSp>
        <p:nvCxnSpPr>
          <p:cNvPr id="6" name="Straight Arrow Connector 5"/>
          <p:cNvCxnSpPr/>
          <p:nvPr/>
        </p:nvCxnSpPr>
        <p:spPr>
          <a:xfrm>
            <a:off x="2250634" y="9963150"/>
            <a:ext cx="37657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9175" y="9800486"/>
            <a:ext cx="0" cy="4484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32291" y="10248900"/>
            <a:ext cx="83724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274289" y="9963150"/>
            <a:ext cx="4027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66150" y="9800486"/>
            <a:ext cx="0" cy="44841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54785" y="1540655"/>
            <a:ext cx="7917997" cy="1384995"/>
          </a:xfrm>
          <a:prstGeom prst="rect">
            <a:avLst/>
          </a:prstGeom>
        </p:spPr>
        <p:txBody>
          <a:bodyPr wrap="square">
            <a:spAutoFit/>
          </a:bodyPr>
          <a:lstStyle/>
          <a:p>
            <a:r>
              <a:rPr lang="de-DE" sz="2800" b="1" dirty="0">
                <a:solidFill>
                  <a:srgbClr val="FF0000"/>
                </a:solidFill>
              </a:rPr>
              <a:t>Objektivität: </a:t>
            </a:r>
            <a:r>
              <a:rPr lang="de-DE" sz="2800" dirty="0"/>
              <a:t>Sachverhalte sind prinzipiell jedem zugänglich und bedürfen keiner zwischenmenschlichen Einigung</a:t>
            </a:r>
          </a:p>
        </p:txBody>
      </p:sp>
      <p:sp>
        <p:nvSpPr>
          <p:cNvPr id="11" name="Rectangle 10"/>
          <p:cNvSpPr/>
          <p:nvPr/>
        </p:nvSpPr>
        <p:spPr>
          <a:xfrm>
            <a:off x="899592" y="3837161"/>
            <a:ext cx="7845198" cy="1384995"/>
          </a:xfrm>
          <a:prstGeom prst="rect">
            <a:avLst/>
          </a:prstGeom>
        </p:spPr>
        <p:txBody>
          <a:bodyPr wrap="square">
            <a:spAutoFit/>
          </a:bodyPr>
          <a:lstStyle/>
          <a:p>
            <a:r>
              <a:rPr lang="de-DE" sz="2800" b="1" dirty="0">
                <a:solidFill>
                  <a:srgbClr val="FF0000"/>
                </a:solidFill>
              </a:rPr>
              <a:t>Intersubjektivität: </a:t>
            </a:r>
            <a:r>
              <a:rPr lang="de-DE" sz="2800" dirty="0"/>
              <a:t>Sachverhalte beruhen auf zwischenmenschlicher Konvention und können nur im gegenseitigen Austausch ermittelt werden</a:t>
            </a:r>
          </a:p>
        </p:txBody>
      </p:sp>
      <p:cxnSp>
        <p:nvCxnSpPr>
          <p:cNvPr id="14" name="Elbow Connector 13"/>
          <p:cNvCxnSpPr/>
          <p:nvPr/>
        </p:nvCxnSpPr>
        <p:spPr>
          <a:xfrm>
            <a:off x="899592" y="2982708"/>
            <a:ext cx="475416" cy="265798"/>
          </a:xfrm>
          <a:prstGeom prst="bentConnector3">
            <a:avLst>
              <a:gd name="adj1" fmla="val -8"/>
            </a:avLst>
          </a:prstGeom>
          <a:ln w="28575">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1432291" y="3049940"/>
            <a:ext cx="6972614" cy="461665"/>
          </a:xfrm>
          <a:prstGeom prst="rect">
            <a:avLst/>
          </a:prstGeom>
          <a:noFill/>
        </p:spPr>
        <p:txBody>
          <a:bodyPr wrap="none" rtlCol="0">
            <a:spAutoFit/>
          </a:bodyPr>
          <a:lstStyle/>
          <a:p>
            <a:r>
              <a:rPr lang="de-DE" sz="2400" dirty="0"/>
              <a:t>z.B. mathematische Beweise, wissenschaftliche Fakten</a:t>
            </a:r>
          </a:p>
        </p:txBody>
      </p:sp>
      <p:cxnSp>
        <p:nvCxnSpPr>
          <p:cNvPr id="27" name="Elbow Connector 26"/>
          <p:cNvCxnSpPr/>
          <p:nvPr/>
        </p:nvCxnSpPr>
        <p:spPr>
          <a:xfrm>
            <a:off x="899592" y="5391853"/>
            <a:ext cx="475416" cy="265798"/>
          </a:xfrm>
          <a:prstGeom prst="bentConnector3">
            <a:avLst>
              <a:gd name="adj1" fmla="val -8"/>
            </a:avLst>
          </a:prstGeom>
          <a:ln w="28575">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1432290" y="5459085"/>
            <a:ext cx="7240492" cy="830997"/>
          </a:xfrm>
          <a:prstGeom prst="rect">
            <a:avLst/>
          </a:prstGeom>
          <a:noFill/>
        </p:spPr>
        <p:txBody>
          <a:bodyPr wrap="square" rtlCol="0">
            <a:spAutoFit/>
          </a:bodyPr>
          <a:lstStyle/>
          <a:p>
            <a:r>
              <a:rPr lang="de-DE" sz="2400" dirty="0"/>
              <a:t>z.B. Meinungen, Interpretationen, </a:t>
            </a:r>
          </a:p>
          <a:p>
            <a:r>
              <a:rPr lang="de-DE" sz="2400" dirty="0"/>
              <a:t>        moralische Überzeugungen</a:t>
            </a:r>
          </a:p>
        </p:txBody>
      </p:sp>
    </p:spTree>
    <p:extLst>
      <p:ext uri="{BB962C8B-B14F-4D97-AF65-F5344CB8AC3E}">
        <p14:creationId xmlns:p14="http://schemas.microsoft.com/office/powerpoint/2010/main" val="181293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26"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903601"/>
          </a:xfrm>
        </p:spPr>
        <p:txBody>
          <a:bodyPr>
            <a:normAutofit/>
          </a:bodyPr>
          <a:lstStyle/>
          <a:p>
            <a:r>
              <a:rPr lang="de-LU" sz="3600" b="1" dirty="0"/>
              <a:t>Die Diskursethik als Idealvorstellung</a:t>
            </a:r>
          </a:p>
        </p:txBody>
      </p:sp>
      <p:sp>
        <p:nvSpPr>
          <p:cNvPr id="3" name="TextBox 2"/>
          <p:cNvSpPr txBox="1"/>
          <p:nvPr/>
        </p:nvSpPr>
        <p:spPr>
          <a:xfrm>
            <a:off x="251520" y="1062553"/>
            <a:ext cx="8568952" cy="5539978"/>
          </a:xfrm>
          <a:prstGeom prst="rect">
            <a:avLst/>
          </a:prstGeom>
          <a:noFill/>
        </p:spPr>
        <p:txBody>
          <a:bodyPr wrap="square" rtlCol="0">
            <a:spAutoFit/>
          </a:bodyPr>
          <a:lstStyle/>
          <a:p>
            <a:pPr lvl="1"/>
            <a:endParaRPr lang="en-GB" dirty="0"/>
          </a:p>
          <a:p>
            <a:r>
              <a:rPr lang="de-LU" b="1" dirty="0"/>
              <a:t>Die Diskursethik ist eine Idealvorstellung der zwischenmenschlichen Kommunikation:</a:t>
            </a:r>
          </a:p>
          <a:p>
            <a:endParaRPr lang="de-LU" dirty="0"/>
          </a:p>
          <a:p>
            <a:endParaRPr lang="en-GB" dirty="0"/>
          </a:p>
          <a:p>
            <a:pPr marL="285750" lvl="0" indent="-285750">
              <a:buFont typeface="Arial" pitchFamily="34" charset="0"/>
              <a:buChar char="•"/>
            </a:pPr>
            <a:r>
              <a:rPr lang="de-LU" sz="2400" dirty="0"/>
              <a:t>Sie beschreibt einen theoretischen Sollzustand der ethischen Entscheidungsfindung.</a:t>
            </a:r>
          </a:p>
          <a:p>
            <a:pPr lvl="0"/>
            <a:endParaRPr lang="en-GB" sz="2400" dirty="0"/>
          </a:p>
          <a:p>
            <a:pPr marL="285750" lvl="0" indent="-285750">
              <a:buFont typeface="Arial" pitchFamily="34" charset="0"/>
              <a:buChar char="•"/>
            </a:pPr>
            <a:r>
              <a:rPr lang="de-LU" sz="2400" dirty="0"/>
              <a:t>Die ideale Sprechsituation kann in der Realität nur schwierig umgesetzt werden.</a:t>
            </a:r>
          </a:p>
          <a:p>
            <a:pPr lvl="0"/>
            <a:endParaRPr lang="en-GB" sz="2400" dirty="0"/>
          </a:p>
          <a:p>
            <a:pPr marL="285750" lvl="0" indent="-285750">
              <a:buFont typeface="Arial" pitchFamily="34" charset="0"/>
              <a:buChar char="•"/>
            </a:pPr>
            <a:r>
              <a:rPr lang="de-LU" sz="2400" dirty="0"/>
              <a:t>Die Regeln des Diskurses sind letztlich nicht universell begründbar und somit nicht verbindlich.</a:t>
            </a:r>
          </a:p>
          <a:p>
            <a:pPr lvl="0"/>
            <a:endParaRPr lang="en-GB" sz="2400" dirty="0"/>
          </a:p>
          <a:p>
            <a:pPr marL="285750" lvl="0" indent="-285750">
              <a:buFont typeface="Arial" pitchFamily="34" charset="0"/>
              <a:buChar char="•"/>
            </a:pPr>
            <a:r>
              <a:rPr lang="de-LU" sz="2400" dirty="0"/>
              <a:t>Die Diskursethik ist als eine Kritik am Istzustand der zwischenmenschlichen Kommunikation zu verstehen.</a:t>
            </a:r>
            <a:endParaRPr lang="en-GB" sz="2400" dirty="0"/>
          </a:p>
          <a:p>
            <a:endParaRPr lang="en-GB" dirty="0"/>
          </a:p>
        </p:txBody>
      </p:sp>
    </p:spTree>
    <p:extLst>
      <p:ext uri="{BB962C8B-B14F-4D97-AF65-F5344CB8AC3E}">
        <p14:creationId xmlns:p14="http://schemas.microsoft.com/office/powerpoint/2010/main" val="1579627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903601"/>
          </a:xfrm>
        </p:spPr>
        <p:txBody>
          <a:bodyPr>
            <a:normAutofit/>
          </a:bodyPr>
          <a:lstStyle/>
          <a:p>
            <a:r>
              <a:rPr lang="de-LU" sz="3600" b="1" dirty="0"/>
              <a:t>Die Diskursethik als Idealvorstellung</a:t>
            </a:r>
          </a:p>
        </p:txBody>
      </p:sp>
      <p:graphicFrame>
        <p:nvGraphicFramePr>
          <p:cNvPr id="4" name="Table 3"/>
          <p:cNvGraphicFramePr>
            <a:graphicFrameLocks noGrp="1"/>
          </p:cNvGraphicFramePr>
          <p:nvPr/>
        </p:nvGraphicFramePr>
        <p:xfrm>
          <a:off x="592145" y="2098182"/>
          <a:ext cx="8136904" cy="4303776"/>
        </p:xfrm>
        <a:graphic>
          <a:graphicData uri="http://schemas.openxmlformats.org/drawingml/2006/table">
            <a:tbl>
              <a:tblPr firstRow="1" firstCol="1" bandRow="1"/>
              <a:tblGrid>
                <a:gridCol w="4068452">
                  <a:extLst>
                    <a:ext uri="{9D8B030D-6E8A-4147-A177-3AD203B41FA5}">
                      <a16:colId xmlns:a16="http://schemas.microsoft.com/office/drawing/2014/main" val="3710434426"/>
                    </a:ext>
                  </a:extLst>
                </a:gridCol>
                <a:gridCol w="4068452">
                  <a:extLst>
                    <a:ext uri="{9D8B030D-6E8A-4147-A177-3AD203B41FA5}">
                      <a16:colId xmlns:a16="http://schemas.microsoft.com/office/drawing/2014/main" val="3691888528"/>
                    </a:ext>
                  </a:extLst>
                </a:gridCol>
              </a:tblGrid>
              <a:tr h="0">
                <a:tc>
                  <a:txBody>
                    <a:bodyPr/>
                    <a:lstStyle/>
                    <a:p>
                      <a:pPr algn="ctr">
                        <a:lnSpc>
                          <a:spcPct val="115000"/>
                        </a:lnSpc>
                        <a:spcAft>
                          <a:spcPts val="0"/>
                        </a:spcAft>
                      </a:pPr>
                      <a:r>
                        <a:rPr lang="de-LU" sz="1600">
                          <a:effectLst/>
                          <a:latin typeface="Calibri" panose="020F0502020204030204" pitchFamily="34" charset="0"/>
                          <a:ea typeface="Calibri" panose="020F0502020204030204" pitchFamily="34" charset="0"/>
                          <a:cs typeface="Times New Roman" panose="02020603050405020304" pitchFamily="18" charset="0"/>
                        </a:rPr>
                        <a:t>Vorteile</a:t>
                      </a:r>
                      <a:endParaRPr lang="lb-L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e-LU" sz="1600">
                          <a:effectLst/>
                          <a:latin typeface="Calibri" panose="020F0502020204030204" pitchFamily="34" charset="0"/>
                          <a:ea typeface="Calibri" panose="020F0502020204030204" pitchFamily="34" charset="0"/>
                          <a:cs typeface="Times New Roman" panose="02020603050405020304" pitchFamily="18" charset="0"/>
                        </a:rPr>
                        <a:t>Nachteile</a:t>
                      </a:r>
                      <a:endParaRPr lang="lb-L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41150926"/>
                  </a:ext>
                </a:extLst>
              </a:tr>
              <a:tr h="0">
                <a:tc>
                  <a:txBody>
                    <a:bodyPr/>
                    <a:lstStyle/>
                    <a:p>
                      <a:pPr algn="l">
                        <a:lnSpc>
                          <a:spcPct val="150000"/>
                        </a:lnSpc>
                        <a:spcAft>
                          <a:spcPts val="0"/>
                        </a:spcAft>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 gibt gemeinsame Kommunikationsregeln</a:t>
                      </a:r>
                      <a:endParaRPr lang="lb-L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Entscheidungen werden vernünftig diskutiert</a:t>
                      </a:r>
                      <a:endParaRPr lang="lb-L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Alle Betroffenen dürfen ihre Argumente darlegen</a:t>
                      </a:r>
                      <a:endParaRPr lang="lb-L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lb-L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Idealvorstellung der zwischenmenschlichen Kommunikation</a:t>
                      </a:r>
                      <a:endParaRPr lang="lb-L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ideale Sprechsituation kann in der Realität nur schwierig umgesetzt werden</a:t>
                      </a:r>
                      <a:endParaRPr lang="lb-L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de-LU"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Regeln des Diskurses sind letztlich nicht universell begründbar und somit nicht verbindlich</a:t>
                      </a:r>
                      <a:endParaRPr lang="lb-L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442837"/>
                  </a:ext>
                </a:extLst>
              </a:tr>
            </a:tbl>
          </a:graphicData>
        </a:graphic>
      </p:graphicFrame>
      <p:sp>
        <p:nvSpPr>
          <p:cNvPr id="5" name="Rectangle 1"/>
          <p:cNvSpPr>
            <a:spLocks noChangeArrowheads="1"/>
          </p:cNvSpPr>
          <p:nvPr/>
        </p:nvSpPr>
        <p:spPr bwMode="auto">
          <a:xfrm>
            <a:off x="611561" y="1340768"/>
            <a:ext cx="81174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LU" altLang="lb-LU"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Welche Vor- bzw. Nachteile könnte man bei der Anwendung der Diskursethik sehen?</a:t>
            </a:r>
            <a:endParaRPr kumimoji="0" lang="de-LU" altLang="lb-LU"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LU" altLang="lb-L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616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La maïeutique</a:t>
            </a:r>
            <a:endParaRPr lang="en-GB" dirty="0"/>
          </a:p>
        </p:txBody>
      </p:sp>
      <p:sp>
        <p:nvSpPr>
          <p:cNvPr id="3" name="Content Placeholder 2"/>
          <p:cNvSpPr>
            <a:spLocks noGrp="1"/>
          </p:cNvSpPr>
          <p:nvPr>
            <p:ph idx="1"/>
          </p:nvPr>
        </p:nvSpPr>
        <p:spPr/>
        <p:txBody>
          <a:bodyPr/>
          <a:lstStyle/>
          <a:p>
            <a:pPr marL="0" indent="0">
              <a:buNone/>
            </a:pPr>
            <a:r>
              <a:rPr lang="de-LU" b="1" u="sng" dirty="0" err="1"/>
              <a:t>Définition</a:t>
            </a:r>
            <a:r>
              <a:rPr lang="de-LU" b="1" u="sng" dirty="0"/>
              <a:t>:</a:t>
            </a:r>
          </a:p>
          <a:p>
            <a:pPr marL="0" indent="0">
              <a:buNone/>
            </a:pPr>
            <a:endParaRPr lang="en-GB" b="1" u="sng" dirty="0"/>
          </a:p>
          <a:p>
            <a:pPr marL="0" indent="0">
              <a:buNone/>
            </a:pPr>
            <a:r>
              <a:rPr lang="fr-CH" dirty="0"/>
              <a:t>La maïeutique (du grec </a:t>
            </a:r>
            <a:r>
              <a:rPr lang="fr-CH" dirty="0" err="1"/>
              <a:t>maieutikê</a:t>
            </a:r>
            <a:r>
              <a:rPr lang="fr-CH" dirty="0"/>
              <a:t>, « l’art de faire accoucher ») désigne la façon dont l’interrogation socratique amène l’interlocuteur à retrouver la vérité par ses propres forces.</a:t>
            </a:r>
            <a:endParaRPr lang="de-LU" b="1" dirty="0"/>
          </a:p>
          <a:p>
            <a:endParaRPr lang="en-GB" dirty="0"/>
          </a:p>
        </p:txBody>
      </p:sp>
    </p:spTree>
    <p:extLst>
      <p:ext uri="{BB962C8B-B14F-4D97-AF65-F5344CB8AC3E}">
        <p14:creationId xmlns:p14="http://schemas.microsoft.com/office/powerpoint/2010/main" val="138824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544" y="-234280"/>
            <a:ext cx="8229600" cy="1143000"/>
          </a:xfrm>
        </p:spPr>
        <p:txBody>
          <a:bodyPr/>
          <a:lstStyle/>
          <a:p>
            <a:r>
              <a:rPr lang="de-LU" dirty="0" err="1"/>
              <a:t>Socrate</a:t>
            </a:r>
            <a:r>
              <a:rPr lang="de-LU" dirty="0"/>
              <a:t> et les </a:t>
            </a:r>
            <a:r>
              <a:rPr lang="de-LU" dirty="0" err="1"/>
              <a:t>sophistes</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108444"/>
            <a:ext cx="2880320" cy="3578401"/>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Bent-Up Arrow 7"/>
          <p:cNvSpPr/>
          <p:nvPr/>
        </p:nvSpPr>
        <p:spPr>
          <a:xfrm rot="5400000">
            <a:off x="827584" y="4941168"/>
            <a:ext cx="216024" cy="216024"/>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15616" y="4941169"/>
            <a:ext cx="2664296" cy="954107"/>
          </a:xfrm>
          <a:prstGeom prst="rect">
            <a:avLst/>
          </a:prstGeom>
          <a:noFill/>
        </p:spPr>
        <p:txBody>
          <a:bodyPr wrap="square" rtlCol="0">
            <a:spAutoFit/>
          </a:bodyPr>
          <a:lstStyle/>
          <a:p>
            <a:r>
              <a:rPr lang="fr-CH" sz="1400" dirty="0"/>
              <a:t>Xanthippe, la femme de Socrate, </a:t>
            </a:r>
          </a:p>
          <a:p>
            <a:r>
              <a:rPr lang="fr-CH" sz="1400" dirty="0"/>
              <a:t>vidant le pot de chambre sur la </a:t>
            </a:r>
          </a:p>
          <a:p>
            <a:r>
              <a:rPr lang="fr-CH" sz="1400" dirty="0"/>
              <a:t>tête de Socrate, gravure d'Otto </a:t>
            </a:r>
          </a:p>
          <a:p>
            <a:r>
              <a:rPr lang="fr-CH" sz="1400" dirty="0"/>
              <a:t>van </a:t>
            </a:r>
            <a:r>
              <a:rPr lang="fr-CH" sz="1400" dirty="0" err="1"/>
              <a:t>Veen</a:t>
            </a:r>
            <a:r>
              <a:rPr lang="fr-CH" sz="1400" dirty="0"/>
              <a:t>, 1607</a:t>
            </a:r>
            <a:endParaRPr lang="en-GB" sz="1400" dirty="0"/>
          </a:p>
        </p:txBody>
      </p:sp>
      <p:sp>
        <p:nvSpPr>
          <p:cNvPr id="10" name="TextBox 9"/>
          <p:cNvSpPr txBox="1"/>
          <p:nvPr/>
        </p:nvSpPr>
        <p:spPr>
          <a:xfrm>
            <a:off x="3707904" y="1052736"/>
            <a:ext cx="5184576" cy="5355312"/>
          </a:xfrm>
          <a:prstGeom prst="rect">
            <a:avLst/>
          </a:prstGeom>
          <a:noFill/>
        </p:spPr>
        <p:txBody>
          <a:bodyPr wrap="square" rtlCol="0">
            <a:spAutoFit/>
          </a:bodyPr>
          <a:lstStyle/>
          <a:p>
            <a:pPr marL="285750" indent="-285750">
              <a:buFont typeface="Arial" pitchFamily="34" charset="0"/>
              <a:buChar char="•"/>
            </a:pPr>
            <a:r>
              <a:rPr lang="fr-FR" dirty="0"/>
              <a:t>Socrate traversait les rues pour sensibiliser et éveiller les consciences</a:t>
            </a:r>
          </a:p>
          <a:p>
            <a:endParaRPr lang="fr-FR" dirty="0"/>
          </a:p>
          <a:p>
            <a:pPr marL="285750" indent="-285750">
              <a:buFont typeface="Arial" pitchFamily="34" charset="0"/>
              <a:buChar char="•"/>
            </a:pPr>
            <a:r>
              <a:rPr lang="fr-FR" dirty="0"/>
              <a:t>À l‘aide de sa méthode socratique il cherchait à dévoiler le faux savoir de ses concitoyens</a:t>
            </a:r>
          </a:p>
          <a:p>
            <a:pPr marL="285750" indent="-285750">
              <a:buFont typeface="Arial" pitchFamily="34" charset="0"/>
              <a:buChar char="•"/>
            </a:pPr>
            <a:endParaRPr lang="fr-FR" dirty="0"/>
          </a:p>
          <a:p>
            <a:pPr marL="285750" indent="-285750">
              <a:buFont typeface="Arial" pitchFamily="34" charset="0"/>
              <a:buChar char="•"/>
            </a:pPr>
            <a:r>
              <a:rPr lang="fr-CH" dirty="0"/>
              <a:t>L’attitude de Socrate lui attirait beaucoup d’ennemis, parmi lesquels se trouvent les sophistes</a:t>
            </a:r>
          </a:p>
          <a:p>
            <a:pPr marL="285750" indent="-285750">
              <a:buFont typeface="Arial" pitchFamily="34" charset="0"/>
              <a:buChar char="•"/>
            </a:pPr>
            <a:endParaRPr lang="fr-CH" dirty="0"/>
          </a:p>
          <a:p>
            <a:pPr marL="285750" indent="-285750">
              <a:buFont typeface="Arial" pitchFamily="34" charset="0"/>
              <a:buChar char="•"/>
            </a:pPr>
            <a:r>
              <a:rPr lang="fr-CH" dirty="0"/>
              <a:t>Les sophistes sont des professeurs itinérants qui enseignaient contre rétribution l’art d’argumenter</a:t>
            </a:r>
          </a:p>
          <a:p>
            <a:endParaRPr lang="fr-CH" dirty="0"/>
          </a:p>
          <a:p>
            <a:pPr algn="ctr"/>
            <a:r>
              <a:rPr lang="fr-CH" b="1" i="1" u="sng" dirty="0"/>
              <a:t>Un « sophisme », est un raisonnement faux présentant une apparence de vérité</a:t>
            </a:r>
          </a:p>
          <a:p>
            <a:pPr marL="285750" indent="-285750">
              <a:buFont typeface="Arial" pitchFamily="34" charset="0"/>
              <a:buChar char="•"/>
            </a:pPr>
            <a:endParaRPr lang="fr-CH" dirty="0"/>
          </a:p>
          <a:p>
            <a:pPr marL="285750" indent="-285750">
              <a:buFont typeface="Arial" pitchFamily="34" charset="0"/>
              <a:buChar char="•"/>
            </a:pPr>
            <a:r>
              <a:rPr lang="fr-CH" dirty="0"/>
              <a:t>Très intelligents et influents, ils se présentaient comme des « marchands de savoir »</a:t>
            </a:r>
          </a:p>
          <a:p>
            <a:endParaRPr lang="en-GB" dirty="0"/>
          </a:p>
        </p:txBody>
      </p:sp>
    </p:spTree>
    <p:extLst>
      <p:ext uri="{BB962C8B-B14F-4D97-AF65-F5344CB8AC3E}">
        <p14:creationId xmlns:p14="http://schemas.microsoft.com/office/powerpoint/2010/main" val="122224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L’apologie de Socrate</a:t>
            </a:r>
            <a:endParaRPr lang="en-GB" dirty="0"/>
          </a:p>
        </p:txBody>
      </p:sp>
      <p:sp>
        <p:nvSpPr>
          <p:cNvPr id="3" name="Content Placeholder 2"/>
          <p:cNvSpPr>
            <a:spLocks noGrp="1"/>
          </p:cNvSpPr>
          <p:nvPr>
            <p:ph idx="1"/>
          </p:nvPr>
        </p:nvSpPr>
        <p:spPr>
          <a:xfrm>
            <a:off x="4499992" y="1600200"/>
            <a:ext cx="4186808" cy="4525963"/>
          </a:xfrm>
        </p:spPr>
        <p:txBody>
          <a:bodyPr>
            <a:normAutofit fontScale="70000" lnSpcReduction="20000"/>
          </a:bodyPr>
          <a:lstStyle/>
          <a:p>
            <a:r>
              <a:rPr lang="fr-CH" b="1" dirty="0" err="1">
                <a:solidFill>
                  <a:srgbClr val="92D050"/>
                </a:solidFill>
              </a:rPr>
              <a:t>Mélétos</a:t>
            </a:r>
            <a:r>
              <a:rPr lang="fr-CH" b="1" dirty="0">
                <a:solidFill>
                  <a:srgbClr val="92D050"/>
                </a:solidFill>
              </a:rPr>
              <a:t>, </a:t>
            </a:r>
            <a:r>
              <a:rPr lang="fr-CH" b="1" dirty="0" err="1">
                <a:solidFill>
                  <a:srgbClr val="92D050"/>
                </a:solidFill>
              </a:rPr>
              <a:t>Anytos</a:t>
            </a:r>
            <a:r>
              <a:rPr lang="fr-CH" b="1" dirty="0">
                <a:solidFill>
                  <a:srgbClr val="92D050"/>
                </a:solidFill>
              </a:rPr>
              <a:t> et </a:t>
            </a:r>
            <a:r>
              <a:rPr lang="fr-CH" b="1" dirty="0" err="1">
                <a:solidFill>
                  <a:srgbClr val="92D050"/>
                </a:solidFill>
              </a:rPr>
              <a:t>Lycon</a:t>
            </a:r>
            <a:r>
              <a:rPr lang="fr-CH" b="1" dirty="0">
                <a:solidFill>
                  <a:srgbClr val="92D050"/>
                </a:solidFill>
              </a:rPr>
              <a:t> </a:t>
            </a:r>
            <a:r>
              <a:rPr lang="fr-CH" dirty="0"/>
              <a:t>accusaient Socrate de </a:t>
            </a:r>
            <a:r>
              <a:rPr lang="fr-CH" dirty="0">
                <a:solidFill>
                  <a:srgbClr val="FFFF00"/>
                </a:solidFill>
              </a:rPr>
              <a:t>corrompre les mœurs des jeunes gens et de les rendre mauvais</a:t>
            </a:r>
          </a:p>
          <a:p>
            <a:pPr marL="0" indent="0">
              <a:buNone/>
            </a:pPr>
            <a:endParaRPr lang="en-GB" dirty="0">
              <a:solidFill>
                <a:srgbClr val="FFFF00"/>
              </a:solidFill>
            </a:endParaRPr>
          </a:p>
          <a:p>
            <a:r>
              <a:rPr lang="fr-CH" dirty="0"/>
              <a:t>Aussi on l’accusait de de </a:t>
            </a:r>
            <a:r>
              <a:rPr lang="fr-CH" dirty="0">
                <a:solidFill>
                  <a:srgbClr val="FFFF00"/>
                </a:solidFill>
              </a:rPr>
              <a:t>ne pas reconnaître les </a:t>
            </a:r>
            <a:r>
              <a:rPr lang="en-GB" dirty="0">
                <a:solidFill>
                  <a:srgbClr val="FFFF00"/>
                </a:solidFill>
              </a:rPr>
              <a:t>memes </a:t>
            </a:r>
            <a:r>
              <a:rPr lang="fr-CH" dirty="0">
                <a:solidFill>
                  <a:srgbClr val="FFFF00"/>
                </a:solidFill>
              </a:rPr>
              <a:t>dieux (</a:t>
            </a:r>
            <a:r>
              <a:rPr lang="fr-CH" dirty="0" err="1">
                <a:solidFill>
                  <a:srgbClr val="FFFF00"/>
                </a:solidFill>
              </a:rPr>
              <a:t>asébie</a:t>
            </a:r>
            <a:r>
              <a:rPr lang="fr-CH" dirty="0">
                <a:solidFill>
                  <a:srgbClr val="FFFF00"/>
                </a:solidFill>
              </a:rPr>
              <a:t>) </a:t>
            </a:r>
            <a:endParaRPr lang="en-GB" dirty="0">
              <a:solidFill>
                <a:srgbClr val="FFFF00"/>
              </a:solidFill>
            </a:endParaRPr>
          </a:p>
          <a:p>
            <a:endParaRPr lang="en-GB" dirty="0"/>
          </a:p>
          <a:p>
            <a:r>
              <a:rPr lang="fr-CH" dirty="0"/>
              <a:t>En bref on le considérait comme </a:t>
            </a:r>
            <a:r>
              <a:rPr lang="fr-CH" dirty="0">
                <a:solidFill>
                  <a:srgbClr val="FFFF00"/>
                </a:solidFill>
              </a:rPr>
              <a:t>dangereux pour l’ordre public</a:t>
            </a:r>
            <a:r>
              <a:rPr lang="fr-CH" dirty="0"/>
              <a:t>. Socrate a agacé tout le monde à travers ses </a:t>
            </a:r>
            <a:r>
              <a:rPr lang="fr-CH" dirty="0">
                <a:solidFill>
                  <a:srgbClr val="FFFF00"/>
                </a:solidFill>
              </a:rPr>
              <a:t>questionnements</a:t>
            </a:r>
            <a:r>
              <a:rPr lang="fr-CH" dirty="0"/>
              <a:t> incessants.</a:t>
            </a:r>
            <a:endParaRPr lang="en-GB" dirty="0"/>
          </a:p>
          <a:p>
            <a:pPr marL="0" indent="0">
              <a:buNone/>
            </a:pPr>
            <a:endParaRPr lang="en-GB" dirty="0"/>
          </a:p>
        </p:txBody>
      </p:sp>
      <p:pic>
        <p:nvPicPr>
          <p:cNvPr id="1026" name="Picture 2" descr="Related image">
            <a:extLst>
              <a:ext uri="{FF2B5EF4-FFF2-40B4-BE49-F238E27FC236}">
                <a16:creationId xmlns:a16="http://schemas.microsoft.com/office/drawing/2014/main" id="{0D6604FB-D43C-4D12-B856-2F948FF3C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4198747" cy="2664296"/>
          </a:xfrm>
          <a:prstGeom prst="rect">
            <a:avLst/>
          </a:prstGeom>
          <a:solidFill>
            <a:srgbClr val="FFFFFF">
              <a:shade val="85000"/>
            </a:srgbClr>
          </a:solidFill>
          <a:ln w="5715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spTree>
    <p:extLst>
      <p:ext uri="{BB962C8B-B14F-4D97-AF65-F5344CB8AC3E}">
        <p14:creationId xmlns:p14="http://schemas.microsoft.com/office/powerpoint/2010/main" val="335242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LU" dirty="0"/>
              <a:t>La </a:t>
            </a:r>
            <a:r>
              <a:rPr lang="de-LU" dirty="0" err="1"/>
              <a:t>défense</a:t>
            </a:r>
            <a:r>
              <a:rPr lang="de-LU" dirty="0"/>
              <a:t> de </a:t>
            </a:r>
            <a:r>
              <a:rPr lang="de-LU" dirty="0" err="1"/>
              <a:t>Socrate</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de-LU" dirty="0"/>
              <a:t>Comment </a:t>
            </a:r>
            <a:r>
              <a:rPr lang="de-LU" dirty="0" err="1"/>
              <a:t>Socrate</a:t>
            </a:r>
            <a:r>
              <a:rPr lang="de-LU" dirty="0"/>
              <a:t> </a:t>
            </a:r>
            <a:r>
              <a:rPr lang="de-LU" dirty="0" err="1"/>
              <a:t>argumente</a:t>
            </a:r>
            <a:r>
              <a:rPr lang="de-LU" dirty="0"/>
              <a:t>-t-</a:t>
            </a:r>
            <a:r>
              <a:rPr lang="de-LU" dirty="0" err="1"/>
              <a:t>il</a:t>
            </a:r>
            <a:r>
              <a:rPr lang="de-LU" dirty="0"/>
              <a:t> </a:t>
            </a:r>
            <a:r>
              <a:rPr lang="de-LU" dirty="0" err="1"/>
              <a:t>sa</a:t>
            </a:r>
            <a:r>
              <a:rPr lang="de-LU" dirty="0"/>
              <a:t> </a:t>
            </a:r>
            <a:r>
              <a:rPr lang="de-LU" dirty="0" err="1"/>
              <a:t>position</a:t>
            </a:r>
            <a:r>
              <a:rPr lang="de-LU" dirty="0"/>
              <a:t> ?</a:t>
            </a:r>
          </a:p>
          <a:p>
            <a:endParaRPr lang="de-LU" dirty="0"/>
          </a:p>
          <a:p>
            <a:r>
              <a:rPr lang="de-LU" dirty="0"/>
              <a:t>Il ne </a:t>
            </a:r>
            <a:r>
              <a:rPr lang="de-LU" dirty="0" err="1"/>
              <a:t>s‘avoue</a:t>
            </a:r>
            <a:r>
              <a:rPr lang="de-LU" dirty="0"/>
              <a:t> </a:t>
            </a:r>
            <a:r>
              <a:rPr lang="de-LU" dirty="0" err="1"/>
              <a:t>pas</a:t>
            </a:r>
            <a:r>
              <a:rPr lang="de-LU" dirty="0"/>
              <a:t> </a:t>
            </a:r>
            <a:r>
              <a:rPr lang="de-LU" dirty="0" err="1"/>
              <a:t>coupable</a:t>
            </a:r>
            <a:endParaRPr lang="en-GB" dirty="0"/>
          </a:p>
          <a:p>
            <a:pPr marL="0" indent="0">
              <a:buNone/>
            </a:pPr>
            <a:endParaRPr lang="de-LU" dirty="0"/>
          </a:p>
          <a:p>
            <a:r>
              <a:rPr lang="de-LU" dirty="0" err="1"/>
              <a:t>Socrate</a:t>
            </a:r>
            <a:r>
              <a:rPr lang="de-LU" dirty="0"/>
              <a:t> </a:t>
            </a:r>
            <a:r>
              <a:rPr lang="de-LU" dirty="0" err="1"/>
              <a:t>veut</a:t>
            </a:r>
            <a:r>
              <a:rPr lang="de-LU" dirty="0"/>
              <a:t> </a:t>
            </a:r>
            <a:r>
              <a:rPr lang="de-LU" dirty="0" err="1"/>
              <a:t>discerner</a:t>
            </a:r>
            <a:r>
              <a:rPr lang="de-LU" dirty="0"/>
              <a:t> le </a:t>
            </a:r>
            <a:r>
              <a:rPr lang="de-LU" dirty="0" err="1"/>
              <a:t>faux</a:t>
            </a:r>
            <a:r>
              <a:rPr lang="de-LU" dirty="0"/>
              <a:t> du </a:t>
            </a:r>
            <a:r>
              <a:rPr lang="de-LU" dirty="0" err="1"/>
              <a:t>vrai</a:t>
            </a:r>
            <a:r>
              <a:rPr lang="de-LU" dirty="0"/>
              <a:t> </a:t>
            </a:r>
            <a:r>
              <a:rPr lang="de-LU" dirty="0" err="1"/>
              <a:t>savoir</a:t>
            </a:r>
            <a:endParaRPr lang="de-LU" dirty="0"/>
          </a:p>
          <a:p>
            <a:endParaRPr lang="de-LU" dirty="0"/>
          </a:p>
          <a:p>
            <a:r>
              <a:rPr lang="de-LU" dirty="0" err="1"/>
              <a:t>Améliorer</a:t>
            </a:r>
            <a:r>
              <a:rPr lang="de-LU" dirty="0"/>
              <a:t> </a:t>
            </a:r>
            <a:r>
              <a:rPr lang="de-LU" dirty="0" err="1"/>
              <a:t>son</a:t>
            </a:r>
            <a:r>
              <a:rPr lang="de-LU" dirty="0"/>
              <a:t> </a:t>
            </a:r>
            <a:r>
              <a:rPr lang="de-LU" dirty="0" err="1"/>
              <a:t>âme</a:t>
            </a:r>
            <a:r>
              <a:rPr lang="de-LU" dirty="0"/>
              <a:t> (</a:t>
            </a:r>
            <a:r>
              <a:rPr lang="de-LU" dirty="0" err="1"/>
              <a:t>valeurs</a:t>
            </a:r>
            <a:r>
              <a:rPr lang="de-LU" dirty="0"/>
              <a:t> </a:t>
            </a:r>
            <a:r>
              <a:rPr lang="de-LU" dirty="0" err="1"/>
              <a:t>immatérielles</a:t>
            </a:r>
            <a:r>
              <a:rPr lang="de-LU" dirty="0"/>
              <a:t>) </a:t>
            </a:r>
            <a:r>
              <a:rPr lang="de-LU" dirty="0" err="1"/>
              <a:t>est</a:t>
            </a:r>
            <a:r>
              <a:rPr lang="de-LU" dirty="0"/>
              <a:t> plus </a:t>
            </a:r>
            <a:r>
              <a:rPr lang="de-LU" dirty="0" err="1"/>
              <a:t>important</a:t>
            </a:r>
            <a:r>
              <a:rPr lang="de-LU" dirty="0"/>
              <a:t> </a:t>
            </a:r>
            <a:r>
              <a:rPr lang="de-LU" dirty="0" err="1"/>
              <a:t>que</a:t>
            </a:r>
            <a:r>
              <a:rPr lang="de-LU" dirty="0"/>
              <a:t> </a:t>
            </a:r>
            <a:r>
              <a:rPr lang="de-LU" dirty="0" err="1"/>
              <a:t>amasser</a:t>
            </a:r>
            <a:r>
              <a:rPr lang="de-LU" dirty="0"/>
              <a:t> </a:t>
            </a:r>
            <a:r>
              <a:rPr lang="de-LU" dirty="0" err="1"/>
              <a:t>une</a:t>
            </a:r>
            <a:r>
              <a:rPr lang="de-LU" dirty="0"/>
              <a:t> </a:t>
            </a:r>
            <a:r>
              <a:rPr lang="de-LU" dirty="0" err="1"/>
              <a:t>fortune</a:t>
            </a:r>
            <a:r>
              <a:rPr lang="de-LU" dirty="0"/>
              <a:t> (</a:t>
            </a:r>
            <a:r>
              <a:rPr lang="de-LU" dirty="0" err="1"/>
              <a:t>valeurs</a:t>
            </a:r>
            <a:r>
              <a:rPr lang="de-LU" dirty="0"/>
              <a:t> </a:t>
            </a:r>
            <a:r>
              <a:rPr lang="de-LU" dirty="0" err="1"/>
              <a:t>matérielles</a:t>
            </a:r>
            <a:r>
              <a:rPr lang="de-LU" dirty="0"/>
              <a:t>)</a:t>
            </a:r>
            <a:endParaRPr lang="en-GB" dirty="0"/>
          </a:p>
        </p:txBody>
      </p:sp>
    </p:spTree>
    <p:extLst>
      <p:ext uri="{BB962C8B-B14F-4D97-AF65-F5344CB8AC3E}">
        <p14:creationId xmlns:p14="http://schemas.microsoft.com/office/powerpoint/2010/main" val="428449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LU" dirty="0"/>
              <a:t>La </a:t>
            </a:r>
            <a:r>
              <a:rPr lang="de-LU" dirty="0" err="1"/>
              <a:t>défense</a:t>
            </a:r>
            <a:r>
              <a:rPr lang="de-LU" dirty="0"/>
              <a:t> de </a:t>
            </a:r>
            <a:r>
              <a:rPr lang="de-LU" dirty="0" err="1"/>
              <a:t>Socrate</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de-LU" dirty="0" err="1"/>
              <a:t>Est-ce</a:t>
            </a:r>
            <a:r>
              <a:rPr lang="de-LU" dirty="0"/>
              <a:t> </a:t>
            </a:r>
            <a:r>
              <a:rPr lang="de-LU" dirty="0" err="1"/>
              <a:t>que</a:t>
            </a:r>
            <a:r>
              <a:rPr lang="de-LU" dirty="0"/>
              <a:t> les </a:t>
            </a:r>
            <a:r>
              <a:rPr lang="de-LU" dirty="0" err="1"/>
              <a:t>arguments</a:t>
            </a:r>
            <a:r>
              <a:rPr lang="de-LU" dirty="0"/>
              <a:t> de </a:t>
            </a:r>
            <a:r>
              <a:rPr lang="de-LU" dirty="0" err="1"/>
              <a:t>Socrate</a:t>
            </a:r>
            <a:r>
              <a:rPr lang="de-LU" dirty="0"/>
              <a:t> </a:t>
            </a:r>
            <a:r>
              <a:rPr lang="de-LU" dirty="0" err="1"/>
              <a:t>sont</a:t>
            </a:r>
            <a:r>
              <a:rPr lang="de-LU" dirty="0"/>
              <a:t> </a:t>
            </a:r>
            <a:r>
              <a:rPr lang="de-LU" dirty="0" err="1"/>
              <a:t>convaincants</a:t>
            </a:r>
            <a:r>
              <a:rPr lang="de-LU" dirty="0"/>
              <a:t> ?</a:t>
            </a:r>
          </a:p>
          <a:p>
            <a:pPr marL="0" indent="0">
              <a:buNone/>
            </a:pPr>
            <a:endParaRPr lang="de-LU" dirty="0"/>
          </a:p>
          <a:p>
            <a:r>
              <a:rPr lang="de-LU" dirty="0" err="1"/>
              <a:t>Socrate</a:t>
            </a:r>
            <a:r>
              <a:rPr lang="de-LU" dirty="0"/>
              <a:t> </a:t>
            </a:r>
            <a:r>
              <a:rPr lang="de-LU" dirty="0" err="1"/>
              <a:t>est</a:t>
            </a:r>
            <a:r>
              <a:rPr lang="de-LU" dirty="0"/>
              <a:t> </a:t>
            </a:r>
            <a:r>
              <a:rPr lang="de-LU" dirty="0" err="1"/>
              <a:t>d‘avis</a:t>
            </a:r>
            <a:r>
              <a:rPr lang="de-LU" dirty="0"/>
              <a:t> </a:t>
            </a:r>
            <a:r>
              <a:rPr lang="de-LU" dirty="0" err="1"/>
              <a:t>que</a:t>
            </a:r>
            <a:r>
              <a:rPr lang="de-LU" dirty="0"/>
              <a:t> le mal et la </a:t>
            </a:r>
            <a:r>
              <a:rPr lang="de-LU" dirty="0" err="1"/>
              <a:t>méchanceté</a:t>
            </a:r>
            <a:r>
              <a:rPr lang="de-LU" dirty="0"/>
              <a:t> </a:t>
            </a:r>
            <a:r>
              <a:rPr lang="de-LU" dirty="0" err="1"/>
              <a:t>naissent</a:t>
            </a:r>
            <a:r>
              <a:rPr lang="de-LU" dirty="0"/>
              <a:t> du </a:t>
            </a:r>
            <a:r>
              <a:rPr lang="de-LU" dirty="0" err="1"/>
              <a:t>faux</a:t>
            </a:r>
            <a:r>
              <a:rPr lang="de-LU" dirty="0"/>
              <a:t> </a:t>
            </a:r>
            <a:r>
              <a:rPr lang="de-LU" dirty="0" err="1"/>
              <a:t>savoir</a:t>
            </a:r>
            <a:endParaRPr lang="de-LU" dirty="0"/>
          </a:p>
          <a:p>
            <a:pPr marL="0" indent="0">
              <a:buNone/>
            </a:pPr>
            <a:endParaRPr lang="de-LU" dirty="0"/>
          </a:p>
          <a:p>
            <a:r>
              <a:rPr lang="de-LU" dirty="0"/>
              <a:t>Sa </a:t>
            </a:r>
            <a:r>
              <a:rPr lang="de-LU" dirty="0" err="1"/>
              <a:t>méthode</a:t>
            </a:r>
            <a:r>
              <a:rPr lang="de-LU" dirty="0"/>
              <a:t> </a:t>
            </a:r>
            <a:r>
              <a:rPr lang="de-LU" dirty="0" err="1"/>
              <a:t>socratique</a:t>
            </a:r>
            <a:r>
              <a:rPr lang="de-LU" dirty="0"/>
              <a:t> </a:t>
            </a:r>
            <a:r>
              <a:rPr lang="de-LU" dirty="0" err="1"/>
              <a:t>sert</a:t>
            </a:r>
            <a:r>
              <a:rPr lang="de-LU" dirty="0"/>
              <a:t> </a:t>
            </a:r>
            <a:r>
              <a:rPr lang="de-LU" dirty="0" err="1"/>
              <a:t>donc</a:t>
            </a:r>
            <a:r>
              <a:rPr lang="de-LU" dirty="0"/>
              <a:t> à </a:t>
            </a:r>
            <a:r>
              <a:rPr lang="de-LU" dirty="0" err="1"/>
              <a:t>améliorer</a:t>
            </a:r>
            <a:r>
              <a:rPr lang="de-LU" dirty="0"/>
              <a:t> le </a:t>
            </a:r>
            <a:r>
              <a:rPr lang="de-LU" dirty="0" err="1"/>
              <a:t>comportement</a:t>
            </a:r>
            <a:r>
              <a:rPr lang="de-LU" dirty="0"/>
              <a:t> et </a:t>
            </a:r>
            <a:r>
              <a:rPr lang="de-LU" dirty="0" err="1"/>
              <a:t>jugement</a:t>
            </a:r>
            <a:r>
              <a:rPr lang="de-LU" dirty="0"/>
              <a:t> de </a:t>
            </a:r>
            <a:r>
              <a:rPr lang="de-LU" dirty="0" err="1"/>
              <a:t>ses</a:t>
            </a:r>
            <a:r>
              <a:rPr lang="de-LU" dirty="0"/>
              <a:t> </a:t>
            </a:r>
            <a:r>
              <a:rPr lang="de-LU" dirty="0" err="1"/>
              <a:t>concitoyens</a:t>
            </a:r>
            <a:endParaRPr lang="en-GB" dirty="0"/>
          </a:p>
        </p:txBody>
      </p:sp>
    </p:spTree>
    <p:extLst>
      <p:ext uri="{BB962C8B-B14F-4D97-AF65-F5344CB8AC3E}">
        <p14:creationId xmlns:p14="http://schemas.microsoft.com/office/powerpoint/2010/main" val="2293571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3457</Words>
  <Application>Microsoft Office PowerPoint</Application>
  <PresentationFormat>On-screen Show (4:3)</PresentationFormat>
  <Paragraphs>584</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Adobe Caslon Pro Bold</vt:lpstr>
      <vt:lpstr>Arial</vt:lpstr>
      <vt:lpstr>Calibri</vt:lpstr>
      <vt:lpstr>Symbol</vt:lpstr>
      <vt:lpstr>Wingdings</vt:lpstr>
      <vt:lpstr>Office Theme</vt:lpstr>
      <vt:lpstr>PowerPoint Presentation</vt:lpstr>
      <vt:lpstr>Biographie</vt:lpstr>
      <vt:lpstr>Socrate et le dialogue</vt:lpstr>
      <vt:lpstr>La maïeutique</vt:lpstr>
      <vt:lpstr>La maïeutique</vt:lpstr>
      <vt:lpstr>Socrate et les sophistes</vt:lpstr>
      <vt:lpstr>L’apologie de Socrate</vt:lpstr>
      <vt:lpstr>La défense de Socrate</vt:lpstr>
      <vt:lpstr>La défense de Socrate</vt:lpstr>
      <vt:lpstr>PowerPoint Presentation</vt:lpstr>
      <vt:lpstr>PowerPoint Presentation</vt:lpstr>
      <vt:lpstr>PowerPoint Presentation</vt:lpstr>
      <vt:lpstr>Les caractéristiques</vt:lpstr>
      <vt:lpstr>2.1. Les caractéristiques de la méthode socratique</vt:lpstr>
      <vt:lpstr>Caractéristiques</vt:lpstr>
      <vt:lpstr>PowerPoint Presentation</vt:lpstr>
      <vt:lpstr>PowerPoint Presentation</vt:lpstr>
      <vt:lpstr>Conclusion</vt:lpstr>
      <vt:lpstr>Socrate et les sophistes</vt:lpstr>
      <vt:lpstr>Socrate et Gorgias</vt:lpstr>
      <vt:lpstr>Socrate et Gorgias</vt:lpstr>
      <vt:lpstr>Socrate et Gorgias</vt:lpstr>
      <vt:lpstr>PowerPoint Presentation</vt:lpstr>
      <vt:lpstr>Die Diskursethik</vt:lpstr>
      <vt:lpstr>Biographie</vt:lpstr>
      <vt:lpstr>Bildinterpretation</vt:lpstr>
      <vt:lpstr>Die Regeln des ethischen Diskurses</vt:lpstr>
      <vt:lpstr>Zweckrationale und herrschaftsfreie Diskurse</vt:lpstr>
      <vt:lpstr>2.1. Welche Unterscheidung trifft Jürgen Habermas zwischen „zweckrationalen“ und „herrschaftsfreien“ Diskursen? </vt:lpstr>
      <vt:lpstr>2.2. Welche Argumente sind in einem herrschaftsfreien Diskurs erlaubt und welche nicht? </vt:lpstr>
      <vt:lpstr>2.3. Im Vergleich</vt:lpstr>
      <vt:lpstr>2.4. Definition</vt:lpstr>
      <vt:lpstr>3.1. Die Regeln des ethischen Diskurses</vt:lpstr>
      <vt:lpstr>3.2. Problem des „zwanglosen Arguments“</vt:lpstr>
      <vt:lpstr>Diskursethisches Prüfungsschema</vt:lpstr>
      <vt:lpstr>PowerPoint Presentation</vt:lpstr>
      <vt:lpstr>Die Diskursethik</vt:lpstr>
      <vt:lpstr>Der kategorische Imperativ</vt:lpstr>
      <vt:lpstr>Formulierung des kategorischen Imperativs</vt:lpstr>
      <vt:lpstr>Erweiterung des kategorischen Imperativs</vt:lpstr>
      <vt:lpstr>Erweiterung des kategorischen Imperativs</vt:lpstr>
      <vt:lpstr>Erweiterung des kategorischen Imperativs</vt:lpstr>
      <vt:lpstr>Begriffserklärung</vt:lpstr>
      <vt:lpstr>Die Diskursethik als Idealvorstellung</vt:lpstr>
      <vt:lpstr>Die Diskursethik als Idealvorstellung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Administrateur</dc:creator>
  <cp:lastModifiedBy>P. B.</cp:lastModifiedBy>
  <cp:revision>19</cp:revision>
  <dcterms:created xsi:type="dcterms:W3CDTF">2013-11-07T16:31:43Z</dcterms:created>
  <dcterms:modified xsi:type="dcterms:W3CDTF">2024-01-19T00:56:57Z</dcterms:modified>
</cp:coreProperties>
</file>