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200AE-DCBB-41D2-992A-6453F97CB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77B7-DA26-414D-8415-7FEAA2FE7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0D137-3966-46C0-BFCF-A143B9AC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2D47-9726-4773-9B53-1A0B1F7465F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DD6A0-DBA6-4FD2-8E75-2AF75D80E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A686B-D74E-4DC5-BB19-E24937CE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7F7-0785-4B17-8B66-B4779843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2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9D16D-962C-4ECE-99C1-9E810C66D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2F62CD-9D2B-487D-A3CC-E2D3F773A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AA661-92DD-4534-B67D-C4884D9D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2D47-9726-4773-9B53-1A0B1F7465F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65B52-6EDC-40EB-A798-66270DBE9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C419-8A5C-452E-9C3E-D28E2971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7F7-0785-4B17-8B66-B4779843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3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8A1290-AE03-4EA8-882A-7235B9F63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90386-87C8-44E5-8EE7-FA06B0A9E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47547-801E-463F-BDAA-476C1FCA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2D47-9726-4773-9B53-1A0B1F7465F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3875-5136-4170-8702-B437E068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B4DD1-A524-4107-805A-F9724353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7F7-0785-4B17-8B66-B4779843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4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75C5B-4128-4ADB-AB9B-B570D24E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CC1EC-590B-440B-8E18-96D28D0B2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CD08B-E5E6-4861-B186-5F8EA1FBD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2D47-9726-4773-9B53-1A0B1F7465F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345F1-3613-4855-A249-8FE77422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BE4C4-70B5-4E78-83BC-6188050F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7F7-0785-4B17-8B66-B4779843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8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CFEA7-DE26-4070-9B94-DA41DBFD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98CF8-DFBA-41C9-AD43-C06A0C036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A0DAE-317D-4080-9E54-1483B8AE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2D47-9726-4773-9B53-1A0B1F7465F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FB9B1-380E-48F8-9AEB-38CAD687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DB151-5EE5-4F82-9388-7AA38BE0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7F7-0785-4B17-8B66-B4779843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1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96AA6-BB7E-40D3-86AD-AE98F759A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C9692-081B-4FA3-ACDE-0BAAD83D8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3C3B1-AE62-4526-9AE7-A00FA52BF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3D093-088B-4B57-8539-E0D68E6E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2D47-9726-4773-9B53-1A0B1F7465F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78AA1B-020E-4E5E-B747-97B1051E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E9ABA-9F6C-488D-870E-741EA52C2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7F7-0785-4B17-8B66-B4779843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9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5424-47D0-4027-8BAF-C7ADC352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FAA2C-1A8F-4B9E-886E-2A87E08E5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98722-1969-401B-897A-A05BC79E6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009B28-2DF7-435A-AB60-0D482C53C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5E9BE6-79BF-4C1C-A2F3-95EE610F0C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C48CBC-CFC0-465A-BC48-7680C1E6B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2D47-9726-4773-9B53-1A0B1F7465F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61BA01-BF15-409B-84C5-2D319142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26829-9E3E-44CD-A6A5-8379566A5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7F7-0785-4B17-8B66-B4779843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5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7391D-CE47-4B00-A7F9-4AE9B548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93F80E-EAA5-4EC9-9B54-497870A27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2D47-9726-4773-9B53-1A0B1F7465F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752502-387D-44C3-B0D5-5AD0BE1EF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D5F051-E905-46AC-889D-94A04170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7F7-0785-4B17-8B66-B4779843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4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0EFFCE-A5C1-4557-97A9-7F2AFDB4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2D47-9726-4773-9B53-1A0B1F7465F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C3B79B-732E-453C-9B6E-F42B75EE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A680D-1129-492C-AA2C-9F0F32A6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7F7-0785-4B17-8B66-B4779843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3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171E3-AF35-4958-893E-BABEC59B5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3FE34-53D1-4377-A59B-A65127049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A5A73-CB65-43C8-899E-D26614FFB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3D9EB-BD0B-4EC5-B489-4D450842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2D47-9726-4773-9B53-1A0B1F7465F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CB3A3-4336-4F2B-8DB2-1C21E9CC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95972-D9FE-45DE-AAA7-3AD9C78D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7F7-0785-4B17-8B66-B4779843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19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45BF-E452-4AE6-AEAF-2E89B0B8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D08898-0CBC-46F7-B1B6-50F92843A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D0AEA-9E69-4AD0-AB75-81F7B6577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8921C-C321-4F45-A0A4-13B4CCC3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2D47-9726-4773-9B53-1A0B1F7465F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40E6D-2FA8-4C75-8ABF-810E924C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E18D3-58E4-440A-B5F0-ADD26BD42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B7F7-0785-4B17-8B66-B4779843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C2388-0CAC-4C35-9398-0CC76694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9BF83-F942-4950-B879-DB455C069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71F2A-995E-42FA-852F-63E9512F56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F2D47-9726-4773-9B53-1A0B1F7465FB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2297C-C131-4EEB-911A-77D717A1F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2D905-4000-48F5-811B-A256973D1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DB7F7-0785-4B17-8B66-B4779843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872AE9-7476-4D47-95C9-1E7BC0A9B063}"/>
              </a:ext>
            </a:extLst>
          </p:cNvPr>
          <p:cNvSpPr/>
          <p:nvPr/>
        </p:nvSpPr>
        <p:spPr>
          <a:xfrm>
            <a:off x="2175163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A15055-2143-44E9-A197-27FE4FCE497B}"/>
              </a:ext>
            </a:extLst>
          </p:cNvPr>
          <p:cNvSpPr/>
          <p:nvPr/>
        </p:nvSpPr>
        <p:spPr>
          <a:xfrm>
            <a:off x="302821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91DB7-1DAC-4C28-824C-9F085A43B458}"/>
              </a:ext>
            </a:extLst>
          </p:cNvPr>
          <p:cNvSpPr txBox="1"/>
          <p:nvPr/>
        </p:nvSpPr>
        <p:spPr>
          <a:xfrm>
            <a:off x="421575" y="26719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Themenblock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AA44A-3D4E-48AF-8798-89FFD639B5F9}"/>
              </a:ext>
            </a:extLst>
          </p:cNvPr>
          <p:cNvSpPr txBox="1"/>
          <p:nvPr/>
        </p:nvSpPr>
        <p:spPr>
          <a:xfrm>
            <a:off x="2206832" y="267195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Freiheit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688F4A-4C4E-45F5-A537-E6A5B89CDDF8}"/>
              </a:ext>
            </a:extLst>
          </p:cNvPr>
          <p:cNvSpPr/>
          <p:nvPr/>
        </p:nvSpPr>
        <p:spPr>
          <a:xfrm>
            <a:off x="678872" y="1039016"/>
            <a:ext cx="9735787" cy="1395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Gedankenexperiment: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Stellt euch vor, ihr würdet einem Menschen teilen, der </a:t>
            </a:r>
            <a:r>
              <a:rPr lang="de-DE" dirty="0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absolut frei </a:t>
            </a: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wäre. Wie würdet ihr den Umgang mit dieser Person beschreiben?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Premium AI Image | Illustration of holy spirit dove hand drawn peace ...">
            <a:extLst>
              <a:ext uri="{FF2B5EF4-FFF2-40B4-BE49-F238E27FC236}">
                <a16:creationId xmlns:a16="http://schemas.microsoft.com/office/drawing/2014/main" id="{0A2714FA-741B-4778-8091-C574D81665A2}"/>
              </a:ext>
            </a:extLst>
          </p:cNvPr>
          <p:cNvPicPr/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8" t="8716" r="8487" b="12844"/>
          <a:stretch/>
        </p:blipFill>
        <p:spPr bwMode="auto">
          <a:xfrm>
            <a:off x="7641119" y="2086264"/>
            <a:ext cx="3907155" cy="3829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FBDB9E-54C2-46C4-AC36-EC83D0A761F7}"/>
              </a:ext>
            </a:extLst>
          </p:cNvPr>
          <p:cNvSpPr txBox="1"/>
          <p:nvPr/>
        </p:nvSpPr>
        <p:spPr>
          <a:xfrm>
            <a:off x="1145969" y="2837143"/>
            <a:ext cx="210583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unberechenbar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A6D819-FA92-4707-9BD2-DF2DA5DC5FE5}"/>
              </a:ext>
            </a:extLst>
          </p:cNvPr>
          <p:cNvSpPr txBox="1"/>
          <p:nvPr/>
        </p:nvSpPr>
        <p:spPr>
          <a:xfrm>
            <a:off x="2556829" y="3729140"/>
            <a:ext cx="3338286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mit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Vorsicht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zu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geniessen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D96479-81CA-421C-A952-AD1EEA81BDF0}"/>
              </a:ext>
            </a:extLst>
          </p:cNvPr>
          <p:cNvSpPr txBox="1"/>
          <p:nvPr/>
        </p:nvSpPr>
        <p:spPr>
          <a:xfrm>
            <a:off x="827314" y="4643181"/>
            <a:ext cx="152144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bedrohlich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EA5AD-4F8E-407B-B44E-15A90F532ED3}"/>
              </a:ext>
            </a:extLst>
          </p:cNvPr>
          <p:cNvSpPr txBox="1"/>
          <p:nvPr/>
        </p:nvSpPr>
        <p:spPr>
          <a:xfrm>
            <a:off x="4997342" y="2837143"/>
            <a:ext cx="137088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chaotisch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E91075-2E59-41B8-A65E-25E78FD6AC88}"/>
              </a:ext>
            </a:extLst>
          </p:cNvPr>
          <p:cNvSpPr txBox="1"/>
          <p:nvPr/>
        </p:nvSpPr>
        <p:spPr>
          <a:xfrm>
            <a:off x="2128223" y="5530838"/>
            <a:ext cx="28482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schwer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kontrollierbar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BB4D9-3376-4C6C-8DA0-590F80284FAA}"/>
              </a:ext>
            </a:extLst>
          </p:cNvPr>
          <p:cNvSpPr txBox="1"/>
          <p:nvPr/>
        </p:nvSpPr>
        <p:spPr>
          <a:xfrm>
            <a:off x="4550222" y="4643181"/>
            <a:ext cx="182774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unmanierlich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976912-D1AC-4648-A300-43D2EBD32921}"/>
              </a:ext>
            </a:extLst>
          </p:cNvPr>
          <p:cNvSpPr txBox="1"/>
          <p:nvPr/>
        </p:nvSpPr>
        <p:spPr>
          <a:xfrm>
            <a:off x="6248707" y="5530838"/>
            <a:ext cx="101790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radikal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4CA9BD-B52D-408F-A124-D72AE2A0F3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872AE9-7476-4D47-95C9-1E7BC0A9B063}"/>
              </a:ext>
            </a:extLst>
          </p:cNvPr>
          <p:cNvSpPr/>
          <p:nvPr/>
        </p:nvSpPr>
        <p:spPr>
          <a:xfrm>
            <a:off x="2175163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A15055-2143-44E9-A197-27FE4FCE497B}"/>
              </a:ext>
            </a:extLst>
          </p:cNvPr>
          <p:cNvSpPr/>
          <p:nvPr/>
        </p:nvSpPr>
        <p:spPr>
          <a:xfrm>
            <a:off x="302821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91DB7-1DAC-4C28-824C-9F085A43B458}"/>
              </a:ext>
            </a:extLst>
          </p:cNvPr>
          <p:cNvSpPr txBox="1"/>
          <p:nvPr/>
        </p:nvSpPr>
        <p:spPr>
          <a:xfrm>
            <a:off x="421575" y="26719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Themenblock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AA44A-3D4E-48AF-8798-89FFD639B5F9}"/>
              </a:ext>
            </a:extLst>
          </p:cNvPr>
          <p:cNvSpPr txBox="1"/>
          <p:nvPr/>
        </p:nvSpPr>
        <p:spPr>
          <a:xfrm>
            <a:off x="2206832" y="267195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Freiheit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688F4A-4C4E-45F5-A537-E6A5B89CDDF8}"/>
              </a:ext>
            </a:extLst>
          </p:cNvPr>
          <p:cNvSpPr/>
          <p:nvPr/>
        </p:nvSpPr>
        <p:spPr>
          <a:xfrm>
            <a:off x="678872" y="1039016"/>
            <a:ext cx="9735787" cy="46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solidFill>
                  <a:schemeClr val="bg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Würdet ihr vorbei gehen oder umdrehen?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30+ People Threatening In Blue Night Shadows Stock Photos, Pictures &amp;  Royalty-Free Images - iStock">
            <a:extLst>
              <a:ext uri="{FF2B5EF4-FFF2-40B4-BE49-F238E27FC236}">
                <a16:creationId xmlns:a16="http://schemas.microsoft.com/office/drawing/2014/main" id="{23B5653D-166D-4201-B6AF-D289EB191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9418"/>
            <a:ext cx="7875825" cy="525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983FB1-E91E-4531-92DD-F18717C5F551}"/>
              </a:ext>
            </a:extLst>
          </p:cNvPr>
          <p:cNvSpPr txBox="1"/>
          <p:nvPr/>
        </p:nvSpPr>
        <p:spPr>
          <a:xfrm>
            <a:off x="8107381" y="1659547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Warum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7C82FF-2870-42C0-938A-E417FAEC850F}"/>
              </a:ext>
            </a:extLst>
          </p:cNvPr>
          <p:cNvSpPr txBox="1"/>
          <p:nvPr/>
        </p:nvSpPr>
        <p:spPr>
          <a:xfrm>
            <a:off x="8107381" y="2199201"/>
            <a:ext cx="39324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In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unserer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Vorstellung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besitzt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diese</a:t>
            </a:r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unbekannte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Figur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absolute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Freiheit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Sie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wird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für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uns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somit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</a:p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unberechenbar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Sie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kann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uns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freundlich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gesinnt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sein</a:t>
            </a:r>
          </a:p>
          <a:p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oder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eine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Bedrohng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darstellen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Diese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Unwissenheit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Bahnschrift" panose="020B0502040204020203" pitchFamily="34" charset="0"/>
              </a:rPr>
              <a:t>erzeugt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</a:p>
          <a:p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Bahnschrift" panose="020B0502040204020203" pitchFamily="34" charset="0"/>
              </a:rPr>
              <a:t>Unbehagen</a:t>
            </a:r>
            <a:r>
              <a:rPr lang="en-US" dirty="0">
                <a:solidFill>
                  <a:schemeClr val="bg1"/>
                </a:solidFill>
                <a:latin typeface="Bahnschrift" panose="020B0502040204020203" pitchFamily="34" charset="0"/>
              </a:rPr>
              <a:t> in uns.</a:t>
            </a:r>
          </a:p>
        </p:txBody>
      </p:sp>
    </p:spTree>
    <p:extLst>
      <p:ext uri="{BB962C8B-B14F-4D97-AF65-F5344CB8AC3E}">
        <p14:creationId xmlns:p14="http://schemas.microsoft.com/office/powerpoint/2010/main" val="2955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igin image">
            <a:extLst>
              <a:ext uri="{FF2B5EF4-FFF2-40B4-BE49-F238E27FC236}">
                <a16:creationId xmlns:a16="http://schemas.microsoft.com/office/drawing/2014/main" id="{2B941323-736B-4AF8-ACC1-86CADC01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16" y="217335"/>
            <a:ext cx="5678384" cy="664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872AE9-7476-4D47-95C9-1E7BC0A9B063}"/>
              </a:ext>
            </a:extLst>
          </p:cNvPr>
          <p:cNvSpPr/>
          <p:nvPr/>
        </p:nvSpPr>
        <p:spPr>
          <a:xfrm>
            <a:off x="2175163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A15055-2143-44E9-A197-27FE4FCE497B}"/>
              </a:ext>
            </a:extLst>
          </p:cNvPr>
          <p:cNvSpPr/>
          <p:nvPr/>
        </p:nvSpPr>
        <p:spPr>
          <a:xfrm>
            <a:off x="302821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91DB7-1DAC-4C28-824C-9F085A43B458}"/>
              </a:ext>
            </a:extLst>
          </p:cNvPr>
          <p:cNvSpPr txBox="1"/>
          <p:nvPr/>
        </p:nvSpPr>
        <p:spPr>
          <a:xfrm>
            <a:off x="421575" y="26719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Themenblock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AA44A-3D4E-48AF-8798-89FFD639B5F9}"/>
              </a:ext>
            </a:extLst>
          </p:cNvPr>
          <p:cNvSpPr txBox="1"/>
          <p:nvPr/>
        </p:nvSpPr>
        <p:spPr>
          <a:xfrm>
            <a:off x="2206832" y="267195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Freiheit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688F4A-4C4E-45F5-A537-E6A5B89CDDF8}"/>
              </a:ext>
            </a:extLst>
          </p:cNvPr>
          <p:cNvSpPr/>
          <p:nvPr/>
        </p:nvSpPr>
        <p:spPr>
          <a:xfrm>
            <a:off x="302821" y="884637"/>
            <a:ext cx="11572504" cy="4648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de-DE" dirty="0"/>
              <a:t>Ist absolute Freiheit überhaupt wünschenswert?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5F1D57-2F2D-4674-95E9-3D975D58BD37}"/>
              </a:ext>
            </a:extLst>
          </p:cNvPr>
          <p:cNvSpPr txBox="1"/>
          <p:nvPr/>
        </p:nvSpPr>
        <p:spPr>
          <a:xfrm>
            <a:off x="345709" y="1745672"/>
            <a:ext cx="1850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Annemarie Pieper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E250EF-12F5-40E1-8321-0086CB88711A}"/>
              </a:ext>
            </a:extLst>
          </p:cNvPr>
          <p:cNvSpPr txBox="1"/>
          <p:nvPr/>
        </p:nvSpPr>
        <p:spPr>
          <a:xfrm>
            <a:off x="329395" y="2326502"/>
            <a:ext cx="7648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Bahnschrift" panose="020B0502040204020203" pitchFamily="34" charset="0"/>
              </a:rPr>
              <a:t>Vorstellung</a:t>
            </a:r>
            <a:r>
              <a:rPr lang="en-US" sz="1600" dirty="0">
                <a:latin typeface="Bahnschrift" panose="020B0502040204020203" pitchFamily="34" charset="0"/>
              </a:rPr>
              <a:t> des “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laisser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 faire</a:t>
            </a:r>
            <a:r>
              <a:rPr lang="en-US" sz="1600" dirty="0">
                <a:latin typeface="Bahnschrift" panose="020B0502040204020203" pitchFamily="34" charset="0"/>
              </a:rPr>
              <a:t>” </a:t>
            </a:r>
            <a:r>
              <a:rPr lang="en-US" sz="1600" dirty="0" err="1">
                <a:latin typeface="Bahnschrift" panose="020B0502040204020203" pitchFamily="34" charset="0"/>
              </a:rPr>
              <a:t>fasziniert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uns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en-US" sz="1600" dirty="0" err="1">
                <a:latin typeface="Bahnschrift" panose="020B0502040204020203" pitchFamily="34" charset="0"/>
                <a:sym typeface="Wingdings" panose="05000000000000000000" pitchFamily="2" charset="2"/>
              </a:rPr>
              <a:t>Befreiung</a:t>
            </a:r>
            <a:r>
              <a:rPr lang="en-US" sz="1600" dirty="0">
                <a:latin typeface="Bahnschrift" panose="020B0502040204020203" pitchFamily="34" charset="0"/>
                <a:sym typeface="Wingdings" panose="05000000000000000000" pitchFamily="2" charset="2"/>
              </a:rPr>
              <a:t> von </a:t>
            </a:r>
            <a:r>
              <a:rPr lang="en-US" sz="1600" dirty="0" err="1">
                <a:latin typeface="Bahnschrift" panose="020B0502040204020203" pitchFamily="34" charset="0"/>
                <a:sym typeface="Wingdings" panose="05000000000000000000" pitchFamily="2" charset="2"/>
              </a:rPr>
              <a:t>Verpflichtungen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79F3FD-BDC0-4C26-9132-6BDBD16F7BB6}"/>
              </a:ext>
            </a:extLst>
          </p:cNvPr>
          <p:cNvSpPr txBox="1"/>
          <p:nvPr/>
        </p:nvSpPr>
        <p:spPr>
          <a:xfrm>
            <a:off x="345709" y="2907332"/>
            <a:ext cx="5787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ahnschrift" panose="020B0502040204020203" pitchFamily="34" charset="0"/>
              </a:rPr>
              <a:t>In </a:t>
            </a:r>
            <a:r>
              <a:rPr lang="en-US" sz="1600" dirty="0" err="1">
                <a:latin typeface="Bahnschrift" panose="020B0502040204020203" pitchFamily="34" charset="0"/>
              </a:rPr>
              <a:t>Wirklichkeit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nicht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umsetzbar</a:t>
            </a:r>
            <a:r>
              <a:rPr lang="en-US" sz="1600" dirty="0">
                <a:latin typeface="Bahnschrift" panose="020B0502040204020203" pitchFamily="34" charset="0"/>
              </a:rPr>
              <a:t>, da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begrenzte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Ressourcen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C9B187-489D-4DF6-9F23-542D54E07E8F}"/>
              </a:ext>
            </a:extLst>
          </p:cNvPr>
          <p:cNvSpPr txBox="1"/>
          <p:nvPr/>
        </p:nvSpPr>
        <p:spPr>
          <a:xfrm>
            <a:off x="345709" y="3488162"/>
            <a:ext cx="8470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Launenhaftigkeit</a:t>
            </a:r>
            <a:r>
              <a:rPr lang="en-US" sz="1600" dirty="0">
                <a:latin typeface="Bahnschrift" panose="020B0502040204020203" pitchFamily="34" charset="0"/>
              </a:rPr>
              <a:t> (</a:t>
            </a:r>
            <a:r>
              <a:rPr lang="en-US" sz="1600" dirty="0" err="1">
                <a:latin typeface="Bahnschrift" panose="020B0502040204020203" pitchFamily="34" charset="0"/>
              </a:rPr>
              <a:t>Willkür</a:t>
            </a:r>
            <a:r>
              <a:rPr lang="en-US" sz="1600" dirty="0">
                <a:latin typeface="Bahnschrift" panose="020B0502040204020203" pitchFamily="34" charset="0"/>
              </a:rPr>
              <a:t>) des Menschen </a:t>
            </a:r>
            <a:r>
              <a:rPr lang="en-US" sz="1600" dirty="0" err="1">
                <a:latin typeface="Bahnschrift" panose="020B0502040204020203" pitchFamily="34" charset="0"/>
              </a:rPr>
              <a:t>würde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zu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einem</a:t>
            </a:r>
            <a:r>
              <a:rPr lang="en-US" sz="1600" dirty="0"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permanenten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Konflikt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600" dirty="0" err="1">
                <a:latin typeface="Bahnschrift" panose="020B0502040204020203" pitchFamily="34" charset="0"/>
              </a:rPr>
              <a:t>führen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AA38C9-7784-4888-BB8E-A3B2136A9877}"/>
              </a:ext>
            </a:extLst>
          </p:cNvPr>
          <p:cNvSpPr/>
          <p:nvPr/>
        </p:nvSpPr>
        <p:spPr>
          <a:xfrm>
            <a:off x="329395" y="4649822"/>
            <a:ext cx="9046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Wenn Freiheit eingeschränkt wird, muss dies um der </a:t>
            </a:r>
            <a:r>
              <a:rPr lang="de-DE" sz="16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größeren Freiheit aller </a:t>
            </a:r>
            <a:r>
              <a:rPr lang="de-DE" sz="1600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geschehen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4B1543-4AF0-4F20-B472-6CD3C09968FD}"/>
              </a:ext>
            </a:extLst>
          </p:cNvPr>
          <p:cNvSpPr txBox="1"/>
          <p:nvPr/>
        </p:nvSpPr>
        <p:spPr>
          <a:xfrm>
            <a:off x="302821" y="422288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Bahnschrift" panose="020B0502040204020203" pitchFamily="34" charset="0"/>
              </a:rPr>
              <a:t>Fazit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604AEC-509B-4C77-BA71-1D5650CAD588}"/>
              </a:ext>
            </a:extLst>
          </p:cNvPr>
          <p:cNvSpPr/>
          <p:nvPr/>
        </p:nvSpPr>
        <p:spPr>
          <a:xfrm>
            <a:off x="345709" y="5199874"/>
            <a:ext cx="9046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Ein Mensch </a:t>
            </a:r>
            <a:r>
              <a:rPr lang="de-DE" sz="1600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allein kann nicht „frei“ sein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0B1E16-CFBC-4A96-8A46-2A0AA4AEA055}"/>
              </a:ext>
            </a:extLst>
          </p:cNvPr>
          <p:cNvSpPr/>
          <p:nvPr/>
        </p:nvSpPr>
        <p:spPr>
          <a:xfrm>
            <a:off x="345709" y="5749926"/>
            <a:ext cx="90461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00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Freiheit ist nur im Zusammenleben mit anderen Menschen möglich</a:t>
            </a:r>
            <a:endParaRPr lang="en-US"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9" grpId="0"/>
      <p:bldP spid="3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872AE9-7476-4D47-95C9-1E7BC0A9B063}"/>
              </a:ext>
            </a:extLst>
          </p:cNvPr>
          <p:cNvSpPr/>
          <p:nvPr/>
        </p:nvSpPr>
        <p:spPr>
          <a:xfrm>
            <a:off x="2175163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A15055-2143-44E9-A197-27FE4FCE497B}"/>
              </a:ext>
            </a:extLst>
          </p:cNvPr>
          <p:cNvSpPr/>
          <p:nvPr/>
        </p:nvSpPr>
        <p:spPr>
          <a:xfrm>
            <a:off x="302821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91DB7-1DAC-4C28-824C-9F085A43B458}"/>
              </a:ext>
            </a:extLst>
          </p:cNvPr>
          <p:cNvSpPr txBox="1"/>
          <p:nvPr/>
        </p:nvSpPr>
        <p:spPr>
          <a:xfrm>
            <a:off x="421575" y="26719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Themenblock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AA44A-3D4E-48AF-8798-89FFD639B5F9}"/>
              </a:ext>
            </a:extLst>
          </p:cNvPr>
          <p:cNvSpPr txBox="1"/>
          <p:nvPr/>
        </p:nvSpPr>
        <p:spPr>
          <a:xfrm>
            <a:off x="2206832" y="267195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Freiheit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688F4A-4C4E-45F5-A537-E6A5B89CDDF8}"/>
              </a:ext>
            </a:extLst>
          </p:cNvPr>
          <p:cNvSpPr/>
          <p:nvPr/>
        </p:nvSpPr>
        <p:spPr>
          <a:xfrm>
            <a:off x="678872" y="1039016"/>
            <a:ext cx="9735787" cy="3047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Gedankenexperiment 2: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de-DE" dirty="0"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Bahnschrift" panose="020B0502040204020203" pitchFamily="34" charset="0"/>
              </a:rPr>
              <a:t>Stellt euch vor, ihr lebt in einem 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goldenen Käfig</a:t>
            </a:r>
            <a:r>
              <a:rPr lang="de-DE" dirty="0">
                <a:latin typeface="Bahnschrift" panose="020B0502040204020203" pitchFamily="34" charset="0"/>
              </a:rPr>
              <a:t>. Alles, was ihr wollt, wird euch sofort erfüllt. Ihr habt keine Verpflichtungen, keine Ängste, kein Leid. Aber: Ihr könnt den Käfig nie verlassen. </a:t>
            </a:r>
          </a:p>
          <a:p>
            <a:pPr>
              <a:lnSpc>
                <a:spcPct val="150000"/>
              </a:lnSpc>
            </a:pPr>
            <a:endParaRPr lang="de-DE" dirty="0"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</a:rPr>
              <a:t>Seid ihr frei?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08EBAC-098A-477E-8B47-3D76589F65EA}"/>
              </a:ext>
            </a:extLst>
          </p:cNvPr>
          <p:cNvPicPr/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13478" r="21726" b="19262"/>
          <a:stretch/>
        </p:blipFill>
        <p:spPr bwMode="auto">
          <a:xfrm>
            <a:off x="6088120" y="535309"/>
            <a:ext cx="4543735" cy="57873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690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3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35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350" fill="hold">
                                          <p:stCondLst>
                                            <p:cond delay="40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35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872AE9-7476-4D47-95C9-1E7BC0A9B063}"/>
              </a:ext>
            </a:extLst>
          </p:cNvPr>
          <p:cNvSpPr/>
          <p:nvPr/>
        </p:nvSpPr>
        <p:spPr>
          <a:xfrm>
            <a:off x="2175163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A15055-2143-44E9-A197-27FE4FCE497B}"/>
              </a:ext>
            </a:extLst>
          </p:cNvPr>
          <p:cNvSpPr/>
          <p:nvPr/>
        </p:nvSpPr>
        <p:spPr>
          <a:xfrm>
            <a:off x="302821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91DB7-1DAC-4C28-824C-9F085A43B458}"/>
              </a:ext>
            </a:extLst>
          </p:cNvPr>
          <p:cNvSpPr txBox="1"/>
          <p:nvPr/>
        </p:nvSpPr>
        <p:spPr>
          <a:xfrm>
            <a:off x="421575" y="26719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Themenblock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AA44A-3D4E-48AF-8798-89FFD639B5F9}"/>
              </a:ext>
            </a:extLst>
          </p:cNvPr>
          <p:cNvSpPr txBox="1"/>
          <p:nvPr/>
        </p:nvSpPr>
        <p:spPr>
          <a:xfrm>
            <a:off x="2206832" y="267195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Freiheit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688F4A-4C4E-45F5-A537-E6A5B89CDDF8}"/>
              </a:ext>
            </a:extLst>
          </p:cNvPr>
          <p:cNvSpPr/>
          <p:nvPr/>
        </p:nvSpPr>
        <p:spPr>
          <a:xfrm>
            <a:off x="2944238" y="1169982"/>
            <a:ext cx="4890865" cy="45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latin typeface="Bahnschrift" panose="020B0502040204020203" pitchFamily="34" charset="0"/>
              </a:rPr>
              <a:t>Isaiah Berlin – Zwei Freiheitsbegriffe</a:t>
            </a:r>
            <a:endParaRPr lang="en-US" sz="16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641261-DAED-43B4-84D7-EAEBC9198952}"/>
              </a:ext>
            </a:extLst>
          </p:cNvPr>
          <p:cNvPicPr/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65"/>
                    </a14:imgEffect>
                    <a14:imgEffect>
                      <a14:saturation sat="1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75" y="843563"/>
            <a:ext cx="2776639" cy="35784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7AEF4C-B32E-40F4-A5EF-71AF9DED67BA}"/>
              </a:ext>
            </a:extLst>
          </p:cNvPr>
          <p:cNvSpPr/>
          <p:nvPr/>
        </p:nvSpPr>
        <p:spPr>
          <a:xfrm>
            <a:off x="3508442" y="1759870"/>
            <a:ext cx="7840493" cy="1395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</a:t>
            </a:r>
            <a:r>
              <a:rPr lang="en-US" dirty="0" err="1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Freiheit</a:t>
            </a:r>
            <a:r>
              <a:rPr lang="en-US" dirty="0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Freiheit</a:t>
            </a:r>
            <a:r>
              <a:rPr lang="en-US" dirty="0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von </a:t>
            </a:r>
            <a:r>
              <a:rPr lang="en-US" dirty="0" err="1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Eingriffen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Freiheit bezeichnet nach Berlin die 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Abwesenheit von Zwang </a:t>
            </a: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oder Einmischung durch andere Menschen.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CCDEA7-A253-481E-837A-8E20AD80DDDA}"/>
              </a:ext>
            </a:extLst>
          </p:cNvPr>
          <p:cNvSpPr/>
          <p:nvPr/>
        </p:nvSpPr>
        <p:spPr>
          <a:xfrm>
            <a:off x="3508442" y="3212193"/>
            <a:ext cx="7840493" cy="462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Bsp.: Meinungsfreiheit - Niemand darf die eigene Meinung unterdrücken.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D08386-E854-4E5A-85AD-00CB8F5F1646}"/>
              </a:ext>
            </a:extLst>
          </p:cNvPr>
          <p:cNvSpPr/>
          <p:nvPr/>
        </p:nvSpPr>
        <p:spPr>
          <a:xfrm>
            <a:off x="3508437" y="3983311"/>
            <a:ext cx="8346331" cy="1395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</a:t>
            </a:r>
            <a:r>
              <a:rPr lang="en-US" dirty="0" err="1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Freiheit</a:t>
            </a:r>
            <a:r>
              <a:rPr lang="en-US" dirty="0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Freiheit</a:t>
            </a:r>
            <a:r>
              <a:rPr lang="en-US" dirty="0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en-US" dirty="0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Selbstbestimmung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 Freiheit bedeutet, Herr seiner selbst zu sein d.h. 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Selbstbeherrschung</a:t>
            </a: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praktizieren.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AFC116-DF82-4ADD-8E29-8DDF5C78D04B}"/>
              </a:ext>
            </a:extLst>
          </p:cNvPr>
          <p:cNvSpPr/>
          <p:nvPr/>
        </p:nvSpPr>
        <p:spPr>
          <a:xfrm>
            <a:off x="3508437" y="5517303"/>
            <a:ext cx="8346331" cy="877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Bsp.: Eine Person ist positiv frei, wenn sie gebildet genug ist, um selbstständig politische Entscheidungen zu treffen.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6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52E7CBBB-D85B-4F0D-AA47-A03AC456D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7594">
            <a:off x="5394017" y="495622"/>
            <a:ext cx="6608496" cy="631694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872AE9-7476-4D47-95C9-1E7BC0A9B063}"/>
              </a:ext>
            </a:extLst>
          </p:cNvPr>
          <p:cNvSpPr/>
          <p:nvPr/>
        </p:nvSpPr>
        <p:spPr>
          <a:xfrm>
            <a:off x="2175163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A15055-2143-44E9-A197-27FE4FCE497B}"/>
              </a:ext>
            </a:extLst>
          </p:cNvPr>
          <p:cNvSpPr/>
          <p:nvPr/>
        </p:nvSpPr>
        <p:spPr>
          <a:xfrm>
            <a:off x="302821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91DB7-1DAC-4C28-824C-9F085A43B458}"/>
              </a:ext>
            </a:extLst>
          </p:cNvPr>
          <p:cNvSpPr txBox="1"/>
          <p:nvPr/>
        </p:nvSpPr>
        <p:spPr>
          <a:xfrm>
            <a:off x="421575" y="26719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Themenblock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AA44A-3D4E-48AF-8798-89FFD639B5F9}"/>
              </a:ext>
            </a:extLst>
          </p:cNvPr>
          <p:cNvSpPr txBox="1"/>
          <p:nvPr/>
        </p:nvSpPr>
        <p:spPr>
          <a:xfrm>
            <a:off x="2206832" y="267195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Freiheit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61E908-B845-4785-AC00-66FECED958BC}"/>
              </a:ext>
            </a:extLst>
          </p:cNvPr>
          <p:cNvSpPr/>
          <p:nvPr/>
        </p:nvSpPr>
        <p:spPr>
          <a:xfrm>
            <a:off x="302821" y="1035951"/>
            <a:ext cx="5533775" cy="505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Heutige Gesellschaft...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de-DE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viel Wert auf </a:t>
            </a:r>
            <a:r>
              <a:rPr lang="de-DE" dirty="0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negative Freiheit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Menschen akzeptieren autoritäre Eingriffe durch den Staat oder andere Mitmenschen immer weniger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de-DE" sz="1050" spc="5" dirty="0"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pc="5" dirty="0">
                <a:latin typeface="Bahnschrift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Viele Menschen vernachlässigen positive Freiheit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pc="5" dirty="0">
                <a:latin typeface="Bahnschrift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welche nur durch </a:t>
            </a:r>
            <a:r>
              <a:rPr lang="de-DE" spc="5" dirty="0">
                <a:solidFill>
                  <a:srgbClr val="BF8F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Bildung, Selbstreflektion und kritisches Denken </a:t>
            </a:r>
            <a:r>
              <a:rPr lang="de-DE" spc="5" dirty="0">
                <a:latin typeface="Bahnschrift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wirklich erreicht werden kann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7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872AE9-7476-4D47-95C9-1E7BC0A9B063}"/>
              </a:ext>
            </a:extLst>
          </p:cNvPr>
          <p:cNvSpPr/>
          <p:nvPr/>
        </p:nvSpPr>
        <p:spPr>
          <a:xfrm>
            <a:off x="2175163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A15055-2143-44E9-A197-27FE4FCE497B}"/>
              </a:ext>
            </a:extLst>
          </p:cNvPr>
          <p:cNvSpPr/>
          <p:nvPr/>
        </p:nvSpPr>
        <p:spPr>
          <a:xfrm>
            <a:off x="302821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91DB7-1DAC-4C28-824C-9F085A43B458}"/>
              </a:ext>
            </a:extLst>
          </p:cNvPr>
          <p:cNvSpPr txBox="1"/>
          <p:nvPr/>
        </p:nvSpPr>
        <p:spPr>
          <a:xfrm>
            <a:off x="421575" y="26719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Themenblock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AA44A-3D4E-48AF-8798-89FFD639B5F9}"/>
              </a:ext>
            </a:extLst>
          </p:cNvPr>
          <p:cNvSpPr txBox="1"/>
          <p:nvPr/>
        </p:nvSpPr>
        <p:spPr>
          <a:xfrm>
            <a:off x="2206832" y="267195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Freiheit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61E908-B845-4785-AC00-66FECED958BC}"/>
              </a:ext>
            </a:extLst>
          </p:cNvPr>
          <p:cNvSpPr/>
          <p:nvPr/>
        </p:nvSpPr>
        <p:spPr>
          <a:xfrm>
            <a:off x="505322" y="1669313"/>
            <a:ext cx="3996805" cy="115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>
                <a:latin typeface="Bahnschrift" panose="020B0502040204020203" pitchFamily="34" charset="0"/>
              </a:rPr>
              <a:t>Versetzt euch in die Lage des Einkäufers. Inwiefern kann Freiheit auch eine Belastung sein?</a:t>
            </a:r>
            <a:endParaRPr lang="en-US" sz="1600" dirty="0">
              <a:latin typeface="Bahnschrift" panose="020B0502040204020203" pitchFamily="34" charset="0"/>
            </a:endParaRPr>
          </a:p>
        </p:txBody>
      </p:sp>
      <p:pic>
        <p:nvPicPr>
          <p:cNvPr id="8" name="Picture 7" descr="product proliferation - Marketoonist | Tom Fishburne">
            <a:extLst>
              <a:ext uri="{FF2B5EF4-FFF2-40B4-BE49-F238E27FC236}">
                <a16:creationId xmlns:a16="http://schemas.microsoft.com/office/drawing/2014/main" id="{7E3BD4DF-DE9A-4F88-85A1-6B1CE4BA6F78}"/>
              </a:ext>
            </a:extLst>
          </p:cNvPr>
          <p:cNvPicPr/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1"/>
          <a:stretch/>
        </p:blipFill>
        <p:spPr bwMode="auto">
          <a:xfrm>
            <a:off x="4974077" y="1435848"/>
            <a:ext cx="6645883" cy="4741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8087B8-600E-44D1-B04F-C4314ED2E9E8}"/>
              </a:ext>
            </a:extLst>
          </p:cNvPr>
          <p:cNvSpPr txBox="1"/>
          <p:nvPr/>
        </p:nvSpPr>
        <p:spPr>
          <a:xfrm>
            <a:off x="815228" y="3198167"/>
            <a:ext cx="197579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Qual der Wahl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BAA703-D09F-4A0C-9B2A-44FFA0ECC5A3}"/>
              </a:ext>
            </a:extLst>
          </p:cNvPr>
          <p:cNvSpPr txBox="1"/>
          <p:nvPr/>
        </p:nvSpPr>
        <p:spPr>
          <a:xfrm>
            <a:off x="2648184" y="3915218"/>
            <a:ext cx="204947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Überforderung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04BCA-8B55-4E93-A9D9-C380FEE9621D}"/>
              </a:ext>
            </a:extLst>
          </p:cNvPr>
          <p:cNvSpPr txBox="1"/>
          <p:nvPr/>
        </p:nvSpPr>
        <p:spPr>
          <a:xfrm>
            <a:off x="572040" y="5678950"/>
            <a:ext cx="365016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Unwichtige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Entscheidungen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rauben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uns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Zeit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E7E773-F793-41A4-B163-559150EEAD65}"/>
              </a:ext>
            </a:extLst>
          </p:cNvPr>
          <p:cNvSpPr txBox="1"/>
          <p:nvPr/>
        </p:nvSpPr>
        <p:spPr>
          <a:xfrm>
            <a:off x="1009262" y="4377017"/>
            <a:ext cx="99309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FOMO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573175-1F99-4447-B47F-64BF5C4424C7}"/>
              </a:ext>
            </a:extLst>
          </p:cNvPr>
          <p:cNvSpPr txBox="1"/>
          <p:nvPr/>
        </p:nvSpPr>
        <p:spPr>
          <a:xfrm>
            <a:off x="2283122" y="4986318"/>
            <a:ext cx="221900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Unzufriedenheit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872AE9-7476-4D47-95C9-1E7BC0A9B063}"/>
              </a:ext>
            </a:extLst>
          </p:cNvPr>
          <p:cNvSpPr/>
          <p:nvPr/>
        </p:nvSpPr>
        <p:spPr>
          <a:xfrm>
            <a:off x="2175163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A15055-2143-44E9-A197-27FE4FCE497B}"/>
              </a:ext>
            </a:extLst>
          </p:cNvPr>
          <p:cNvSpPr/>
          <p:nvPr/>
        </p:nvSpPr>
        <p:spPr>
          <a:xfrm>
            <a:off x="302821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91DB7-1DAC-4C28-824C-9F085A43B458}"/>
              </a:ext>
            </a:extLst>
          </p:cNvPr>
          <p:cNvSpPr txBox="1"/>
          <p:nvPr/>
        </p:nvSpPr>
        <p:spPr>
          <a:xfrm>
            <a:off x="421575" y="26719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Themenblock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AA44A-3D4E-48AF-8798-89FFD639B5F9}"/>
              </a:ext>
            </a:extLst>
          </p:cNvPr>
          <p:cNvSpPr txBox="1"/>
          <p:nvPr/>
        </p:nvSpPr>
        <p:spPr>
          <a:xfrm>
            <a:off x="2206832" y="267195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Freiheit</a:t>
            </a:r>
            <a:endParaRPr lang="en-US" dirty="0"/>
          </a:p>
        </p:txBody>
      </p:sp>
      <p:pic>
        <p:nvPicPr>
          <p:cNvPr id="13" name="Picture 12" descr="Jean Paul Sartre retrato en tinta china frases en el Fine Art Posters ...">
            <a:extLst>
              <a:ext uri="{FF2B5EF4-FFF2-40B4-BE49-F238E27FC236}">
                <a16:creationId xmlns:a16="http://schemas.microsoft.com/office/drawing/2014/main" id="{E3747806-14C0-4057-97D7-C5504E5F578D}"/>
              </a:ext>
            </a:extLst>
          </p:cNvPr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87" b="15563"/>
          <a:stretch/>
        </p:blipFill>
        <p:spPr bwMode="auto">
          <a:xfrm>
            <a:off x="703219" y="1395749"/>
            <a:ext cx="2571795" cy="3509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358213D-B243-4B27-BED5-10C542FC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229" y="2971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B17D77E-B18D-4664-8032-F61D545A0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531" y="1453753"/>
            <a:ext cx="5455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„Der Mensch ist zur Freiheit verurteilt.“</a:t>
            </a:r>
            <a:b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de-DE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Jean-Paul Sartre, Das Sein und das Nichts (1943)</a:t>
            </a:r>
            <a:endParaRPr kumimoji="0" lang="de-DE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D432F5C-34DF-4AA7-8247-E2F5470CA356}"/>
              </a:ext>
            </a:extLst>
          </p:cNvPr>
          <p:cNvSpPr/>
          <p:nvPr/>
        </p:nvSpPr>
        <p:spPr>
          <a:xfrm>
            <a:off x="3469532" y="1245140"/>
            <a:ext cx="7542179" cy="1063558"/>
          </a:xfrm>
          <a:prstGeom prst="wedgeRoundRectCallout">
            <a:avLst>
              <a:gd name="adj1" fmla="val -54797"/>
              <a:gd name="adj2" fmla="val 52134"/>
              <a:gd name="adj3" fmla="val 16667"/>
            </a:avLst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C231A4-F375-43FB-935D-DB9DE2358C5F}"/>
              </a:ext>
            </a:extLst>
          </p:cNvPr>
          <p:cNvSpPr/>
          <p:nvPr/>
        </p:nvSpPr>
        <p:spPr>
          <a:xfrm>
            <a:off x="3622369" y="2805259"/>
            <a:ext cx="7065086" cy="790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Mensch steht unaufhörlich vor der Aufgabe, </a:t>
            </a:r>
            <a:r>
              <a:rPr lang="de-DE" sz="1600" dirty="0">
                <a:solidFill>
                  <a:srgbClr val="C55A1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eigene Entscheidungen zu treffen </a:t>
            </a:r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B5E71C-3A93-45AD-B95C-91D7DB270F59}"/>
              </a:ext>
            </a:extLst>
          </p:cNvPr>
          <p:cNvSpPr/>
          <p:nvPr/>
        </p:nvSpPr>
        <p:spPr>
          <a:xfrm>
            <a:off x="3611713" y="3762081"/>
            <a:ext cx="7343946" cy="420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gibt </a:t>
            </a:r>
            <a:r>
              <a:rPr lang="de-DE" sz="1600" dirty="0">
                <a:solidFill>
                  <a:srgbClr val="C55A1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keinen vorgegebenen, festen Wesenskern </a:t>
            </a:r>
            <a:r>
              <a:rPr lang="de-DE" sz="1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oder göttliche Instanz</a:t>
            </a:r>
            <a:endParaRPr lang="en-U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A62A5D-2EA9-4929-90C3-EAACD70AACE4}"/>
              </a:ext>
            </a:extLst>
          </p:cNvPr>
          <p:cNvSpPr/>
          <p:nvPr/>
        </p:nvSpPr>
        <p:spPr>
          <a:xfrm>
            <a:off x="3611713" y="4393031"/>
            <a:ext cx="7343946" cy="420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C55A1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Ständige Wahlfreiheit </a:t>
            </a:r>
            <a:r>
              <a:rPr lang="de-DE" sz="1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Pflicht, sich selbst zu definieren</a:t>
            </a:r>
            <a:r>
              <a:rPr lang="de-DE" sz="1600" dirty="0">
                <a:solidFill>
                  <a:srgbClr val="C55A1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EFCC8B-183E-4758-8A5A-8129C886C54F}"/>
              </a:ext>
            </a:extLst>
          </p:cNvPr>
          <p:cNvSpPr/>
          <p:nvPr/>
        </p:nvSpPr>
        <p:spPr>
          <a:xfrm>
            <a:off x="3622369" y="5065693"/>
            <a:ext cx="73893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rgbClr val="C55A11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Entscheidungslähmung, </a:t>
            </a:r>
            <a:r>
              <a:rPr lang="de-DE" sz="1600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wir uns fürchten „Türen zu schließen“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303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872AE9-7476-4D47-95C9-1E7BC0A9B063}"/>
              </a:ext>
            </a:extLst>
          </p:cNvPr>
          <p:cNvSpPr/>
          <p:nvPr/>
        </p:nvSpPr>
        <p:spPr>
          <a:xfrm>
            <a:off x="2175163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A15055-2143-44E9-A197-27FE4FCE497B}"/>
              </a:ext>
            </a:extLst>
          </p:cNvPr>
          <p:cNvSpPr/>
          <p:nvPr/>
        </p:nvSpPr>
        <p:spPr>
          <a:xfrm>
            <a:off x="302821" y="267195"/>
            <a:ext cx="1686296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91DB7-1DAC-4C28-824C-9F085A43B458}"/>
              </a:ext>
            </a:extLst>
          </p:cNvPr>
          <p:cNvSpPr txBox="1"/>
          <p:nvPr/>
        </p:nvSpPr>
        <p:spPr>
          <a:xfrm>
            <a:off x="421575" y="267195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Themenblock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2AA44A-3D4E-48AF-8798-89FFD639B5F9}"/>
              </a:ext>
            </a:extLst>
          </p:cNvPr>
          <p:cNvSpPr txBox="1"/>
          <p:nvPr/>
        </p:nvSpPr>
        <p:spPr>
          <a:xfrm>
            <a:off x="2206832" y="267195"/>
            <a:ext cx="90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Freiheit</a:t>
            </a:r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358213D-B243-4B27-BED5-10C542FC0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229" y="2971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91D816-D631-4EFF-9A76-625D02F5AE39}"/>
              </a:ext>
            </a:extLst>
          </p:cNvPr>
          <p:cNvSpPr/>
          <p:nvPr/>
        </p:nvSpPr>
        <p:spPr>
          <a:xfrm>
            <a:off x="302821" y="1898648"/>
            <a:ext cx="11072056" cy="3914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Wenn sowohl Abtreibung als auch die Verweigerung einer Impfung als Ausdruck körperlicher Selbstbestimmung gelten – warum wird das eine häufig verteidigt, während das andere kritisiert wird? Diskutiert vor dem Hintergrund des Freiheitsbegriffes, ob wir hier konsequent argumentieren oder mit zweierlei Maß handeln?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Mögliche Diskussionspunkte: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</a:t>
            </a:r>
            <a:r>
              <a:rPr lang="en-US" sz="16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körperliche</a:t>
            </a:r>
            <a:r>
              <a:rPr lang="en-US" sz="16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Freiheit</a:t>
            </a:r>
            <a:r>
              <a:rPr lang="en-US" sz="16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Grenzen</a:t>
            </a:r>
            <a:r>
              <a:rPr lang="en-US" sz="16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Darf Freiheit eingeschränkt werden, wenn andere betroffen sind?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e-DE" sz="16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Wann darf der Staat in den Körper eingreifen?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AE88592-B367-496F-AE33-843D2E0403B4}"/>
              </a:ext>
            </a:extLst>
          </p:cNvPr>
          <p:cNvSpPr/>
          <p:nvPr/>
        </p:nvSpPr>
        <p:spPr>
          <a:xfrm>
            <a:off x="302821" y="1177406"/>
            <a:ext cx="1454244" cy="3693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6FA68-D497-4330-8BD3-4EE8DE9A5146}"/>
              </a:ext>
            </a:extLst>
          </p:cNvPr>
          <p:cNvSpPr txBox="1"/>
          <p:nvPr/>
        </p:nvSpPr>
        <p:spPr>
          <a:xfrm>
            <a:off x="302821" y="1177406"/>
            <a:ext cx="128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Diskussion</a:t>
            </a:r>
            <a:r>
              <a:rPr lang="en-US" dirty="0"/>
              <a:t> 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8CC786-11E9-4F67-8EC9-9DB678EBA72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5297">
            <a:off x="8564920" y="3599414"/>
            <a:ext cx="2348206" cy="350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9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75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505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Bahnschrift</vt:lpstr>
      <vt:lpstr>Calibri</vt:lpstr>
      <vt:lpstr>Calibri Light</vt:lpstr>
      <vt:lpstr>Helvetica</vt:lpstr>
      <vt:lpstr>Segoe UI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paddes</dc:creator>
  <cp:lastModifiedBy>paddes</cp:lastModifiedBy>
  <cp:revision>11</cp:revision>
  <dcterms:created xsi:type="dcterms:W3CDTF">2025-10-20T14:28:15Z</dcterms:created>
  <dcterms:modified xsi:type="dcterms:W3CDTF">2025-10-20T15:38:48Z</dcterms:modified>
</cp:coreProperties>
</file>