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64" r:id="rId2"/>
    <p:sldId id="265" r:id="rId3"/>
    <p:sldId id="266" r:id="rId4"/>
    <p:sldId id="267" r:id="rId5"/>
    <p:sldId id="268" r:id="rId6"/>
    <p:sldId id="269" r:id="rId7"/>
    <p:sldId id="270" r:id="rId8"/>
    <p:sldId id="271" r:id="rId9"/>
    <p:sldId id="272" r:id="rId10"/>
    <p:sldId id="257" r:id="rId11"/>
    <p:sldId id="258" r:id="rId12"/>
    <p:sldId id="259" r:id="rId13"/>
    <p:sldId id="260" r:id="rId14"/>
    <p:sldId id="262" r:id="rId15"/>
    <p:sldId id="261"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4036"/>
    <a:srgbClr val="FFC000"/>
    <a:srgbClr val="2F5597"/>
    <a:srgbClr val="DC0300"/>
    <a:srgbClr val="FFFFFF"/>
    <a:srgbClr val="2F3D66"/>
    <a:srgbClr val="373D63"/>
    <a:srgbClr val="4472C4"/>
    <a:srgbClr val="F3EC20"/>
    <a:srgbClr val="3B5B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50A8C5-71FB-4B96-BB2D-F7517C31E9E5}" v="30" dt="2022-10-16T19:34:39.7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162" d="100"/>
          <a:sy n="162" d="100"/>
        </p:scale>
        <p:origin x="10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86A2E-727B-461E-990C-76DFBDC20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D48534-5811-4392-8656-18605F15D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7ED4D1-E877-4701-9F76-D084E68B6EFC}"/>
              </a:ext>
            </a:extLst>
          </p:cNvPr>
          <p:cNvSpPr>
            <a:spLocks noGrp="1"/>
          </p:cNvSpPr>
          <p:nvPr>
            <p:ph type="dt" sz="half" idx="10"/>
          </p:nvPr>
        </p:nvSpPr>
        <p:spPr/>
        <p:txBody>
          <a:bodyPr/>
          <a:lstStyle/>
          <a:p>
            <a:fld id="{F5147D7F-B4A9-4837-B6F1-7F4C1DCF0BB9}" type="datetimeFigureOut">
              <a:rPr lang="en-US" smtClean="0"/>
              <a:t>10/16/2022</a:t>
            </a:fld>
            <a:endParaRPr lang="en-US"/>
          </a:p>
        </p:txBody>
      </p:sp>
      <p:sp>
        <p:nvSpPr>
          <p:cNvPr id="5" name="Footer Placeholder 4">
            <a:extLst>
              <a:ext uri="{FF2B5EF4-FFF2-40B4-BE49-F238E27FC236}">
                <a16:creationId xmlns:a16="http://schemas.microsoft.com/office/drawing/2014/main" id="{A83A6872-9917-4EBF-84DB-B346EDBDF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38E04-2D14-4FC8-B92A-40BCCC9B45B3}"/>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105846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530F-4E85-4CE4-810B-EC2E2012DC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A7CED6-3A0B-491B-A675-CDF8C9871E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130BF-E87D-4B56-8BEA-7AD8E0078889}"/>
              </a:ext>
            </a:extLst>
          </p:cNvPr>
          <p:cNvSpPr>
            <a:spLocks noGrp="1"/>
          </p:cNvSpPr>
          <p:nvPr>
            <p:ph type="dt" sz="half" idx="10"/>
          </p:nvPr>
        </p:nvSpPr>
        <p:spPr/>
        <p:txBody>
          <a:bodyPr/>
          <a:lstStyle/>
          <a:p>
            <a:fld id="{F5147D7F-B4A9-4837-B6F1-7F4C1DCF0BB9}" type="datetimeFigureOut">
              <a:rPr lang="en-US" smtClean="0"/>
              <a:t>10/16/2022</a:t>
            </a:fld>
            <a:endParaRPr lang="en-US"/>
          </a:p>
        </p:txBody>
      </p:sp>
      <p:sp>
        <p:nvSpPr>
          <p:cNvPr id="5" name="Footer Placeholder 4">
            <a:extLst>
              <a:ext uri="{FF2B5EF4-FFF2-40B4-BE49-F238E27FC236}">
                <a16:creationId xmlns:a16="http://schemas.microsoft.com/office/drawing/2014/main" id="{BD851F5D-2601-4621-8B1B-2F350446E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CE600-468F-44AA-8054-38B3E558261A}"/>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805422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D112C-F9F7-4A73-829E-4F81881D10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4AEC-0B96-4FD5-8DA0-CFADF5603A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0E385-36C5-450C-B19B-4D7EB5C5FE1A}"/>
              </a:ext>
            </a:extLst>
          </p:cNvPr>
          <p:cNvSpPr>
            <a:spLocks noGrp="1"/>
          </p:cNvSpPr>
          <p:nvPr>
            <p:ph type="dt" sz="half" idx="10"/>
          </p:nvPr>
        </p:nvSpPr>
        <p:spPr/>
        <p:txBody>
          <a:bodyPr/>
          <a:lstStyle/>
          <a:p>
            <a:fld id="{F5147D7F-B4A9-4837-B6F1-7F4C1DCF0BB9}" type="datetimeFigureOut">
              <a:rPr lang="en-US" smtClean="0"/>
              <a:t>10/16/2022</a:t>
            </a:fld>
            <a:endParaRPr lang="en-US"/>
          </a:p>
        </p:txBody>
      </p:sp>
      <p:sp>
        <p:nvSpPr>
          <p:cNvPr id="5" name="Footer Placeholder 4">
            <a:extLst>
              <a:ext uri="{FF2B5EF4-FFF2-40B4-BE49-F238E27FC236}">
                <a16:creationId xmlns:a16="http://schemas.microsoft.com/office/drawing/2014/main" id="{1F991625-8641-4409-B32D-83EF44EFF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180CD-FA2C-4003-93DD-EB176515BD8D}"/>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335694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DD29-BB74-4F33-9886-0220198E8E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F7CA84-2A87-41E2-ADC3-1AE817D86A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2D11F-097F-49BF-87EE-8CFB8946066C}"/>
              </a:ext>
            </a:extLst>
          </p:cNvPr>
          <p:cNvSpPr>
            <a:spLocks noGrp="1"/>
          </p:cNvSpPr>
          <p:nvPr>
            <p:ph type="dt" sz="half" idx="10"/>
          </p:nvPr>
        </p:nvSpPr>
        <p:spPr/>
        <p:txBody>
          <a:bodyPr/>
          <a:lstStyle/>
          <a:p>
            <a:fld id="{F5147D7F-B4A9-4837-B6F1-7F4C1DCF0BB9}" type="datetimeFigureOut">
              <a:rPr lang="en-US" smtClean="0"/>
              <a:t>10/16/2022</a:t>
            </a:fld>
            <a:endParaRPr lang="en-US"/>
          </a:p>
        </p:txBody>
      </p:sp>
      <p:sp>
        <p:nvSpPr>
          <p:cNvPr id="5" name="Footer Placeholder 4">
            <a:extLst>
              <a:ext uri="{FF2B5EF4-FFF2-40B4-BE49-F238E27FC236}">
                <a16:creationId xmlns:a16="http://schemas.microsoft.com/office/drawing/2014/main" id="{CA89E6BD-A186-4DE1-BD75-50E1F7402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343181-4A4C-4035-A74F-848CF34C1EFE}"/>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213893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9D91-0604-4EB3-B684-A4240569CD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34B55F-F989-4416-9BE5-86204EE4BF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5AE68D-7B64-497D-A18E-2A162C11E9E2}"/>
              </a:ext>
            </a:extLst>
          </p:cNvPr>
          <p:cNvSpPr>
            <a:spLocks noGrp="1"/>
          </p:cNvSpPr>
          <p:nvPr>
            <p:ph type="dt" sz="half" idx="10"/>
          </p:nvPr>
        </p:nvSpPr>
        <p:spPr/>
        <p:txBody>
          <a:bodyPr/>
          <a:lstStyle/>
          <a:p>
            <a:fld id="{F5147D7F-B4A9-4837-B6F1-7F4C1DCF0BB9}" type="datetimeFigureOut">
              <a:rPr lang="en-US" smtClean="0"/>
              <a:t>10/16/2022</a:t>
            </a:fld>
            <a:endParaRPr lang="en-US"/>
          </a:p>
        </p:txBody>
      </p:sp>
      <p:sp>
        <p:nvSpPr>
          <p:cNvPr id="5" name="Footer Placeholder 4">
            <a:extLst>
              <a:ext uri="{FF2B5EF4-FFF2-40B4-BE49-F238E27FC236}">
                <a16:creationId xmlns:a16="http://schemas.microsoft.com/office/drawing/2014/main" id="{19195350-9E52-4A65-8F8F-6AF4B3218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C6474-9B98-4733-9869-E40091C0016B}"/>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275318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BD4B-7481-4B3D-81E0-BB0BC1F22F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333B65-E6CB-4387-AD74-555ED9A306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C543D-0090-4982-B84B-14BD95E04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8A725-0933-49B7-AA7E-E53DF9543FA7}"/>
              </a:ext>
            </a:extLst>
          </p:cNvPr>
          <p:cNvSpPr>
            <a:spLocks noGrp="1"/>
          </p:cNvSpPr>
          <p:nvPr>
            <p:ph type="dt" sz="half" idx="10"/>
          </p:nvPr>
        </p:nvSpPr>
        <p:spPr/>
        <p:txBody>
          <a:bodyPr/>
          <a:lstStyle/>
          <a:p>
            <a:fld id="{F5147D7F-B4A9-4837-B6F1-7F4C1DCF0BB9}" type="datetimeFigureOut">
              <a:rPr lang="en-US" smtClean="0"/>
              <a:t>10/16/2022</a:t>
            </a:fld>
            <a:endParaRPr lang="en-US"/>
          </a:p>
        </p:txBody>
      </p:sp>
      <p:sp>
        <p:nvSpPr>
          <p:cNvPr id="6" name="Footer Placeholder 5">
            <a:extLst>
              <a:ext uri="{FF2B5EF4-FFF2-40B4-BE49-F238E27FC236}">
                <a16:creationId xmlns:a16="http://schemas.microsoft.com/office/drawing/2014/main" id="{B443FD02-BD7F-4A94-ADD6-5D6BFC902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781F3E-6325-4BDF-BF5D-D94113CA60C4}"/>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3962671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1495-72FA-43FF-AC9F-3305A63FB6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E8BA9E-FA63-4907-A9B2-080AC6E6F7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9AFB04-6B95-487D-B8F9-38B96189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90D6FC-03FE-4EA7-9CDA-5C61D9D309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0334D9-7B05-453C-9C60-B56E64DE19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BAAA5F-874B-42ED-8D05-04FA0D226D7A}"/>
              </a:ext>
            </a:extLst>
          </p:cNvPr>
          <p:cNvSpPr>
            <a:spLocks noGrp="1"/>
          </p:cNvSpPr>
          <p:nvPr>
            <p:ph type="dt" sz="half" idx="10"/>
          </p:nvPr>
        </p:nvSpPr>
        <p:spPr/>
        <p:txBody>
          <a:bodyPr/>
          <a:lstStyle/>
          <a:p>
            <a:fld id="{F5147D7F-B4A9-4837-B6F1-7F4C1DCF0BB9}" type="datetimeFigureOut">
              <a:rPr lang="en-US" smtClean="0"/>
              <a:t>10/16/2022</a:t>
            </a:fld>
            <a:endParaRPr lang="en-US"/>
          </a:p>
        </p:txBody>
      </p:sp>
      <p:sp>
        <p:nvSpPr>
          <p:cNvPr id="8" name="Footer Placeholder 7">
            <a:extLst>
              <a:ext uri="{FF2B5EF4-FFF2-40B4-BE49-F238E27FC236}">
                <a16:creationId xmlns:a16="http://schemas.microsoft.com/office/drawing/2014/main" id="{19344710-71ED-474A-975A-4C9511E5FE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D98D8F-ED53-430C-BFD4-084117082B79}"/>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131005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B0E6-082D-4FBE-BE40-6F73BA539F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142EC0-3BEB-4E9E-A323-1A18393BE086}"/>
              </a:ext>
            </a:extLst>
          </p:cNvPr>
          <p:cNvSpPr>
            <a:spLocks noGrp="1"/>
          </p:cNvSpPr>
          <p:nvPr>
            <p:ph type="dt" sz="half" idx="10"/>
          </p:nvPr>
        </p:nvSpPr>
        <p:spPr/>
        <p:txBody>
          <a:bodyPr/>
          <a:lstStyle/>
          <a:p>
            <a:fld id="{F5147D7F-B4A9-4837-B6F1-7F4C1DCF0BB9}" type="datetimeFigureOut">
              <a:rPr lang="en-US" smtClean="0"/>
              <a:t>10/16/2022</a:t>
            </a:fld>
            <a:endParaRPr lang="en-US"/>
          </a:p>
        </p:txBody>
      </p:sp>
      <p:sp>
        <p:nvSpPr>
          <p:cNvPr id="4" name="Footer Placeholder 3">
            <a:extLst>
              <a:ext uri="{FF2B5EF4-FFF2-40B4-BE49-F238E27FC236}">
                <a16:creationId xmlns:a16="http://schemas.microsoft.com/office/drawing/2014/main" id="{B87B93D6-5805-4B88-B0E7-FF62C1B453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513EBD-4654-4668-A4FB-D87A58B9EBF2}"/>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238655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60B95-CB59-4F38-8F79-710ECDB2519D}"/>
              </a:ext>
            </a:extLst>
          </p:cNvPr>
          <p:cNvSpPr>
            <a:spLocks noGrp="1"/>
          </p:cNvSpPr>
          <p:nvPr>
            <p:ph type="dt" sz="half" idx="10"/>
          </p:nvPr>
        </p:nvSpPr>
        <p:spPr/>
        <p:txBody>
          <a:bodyPr/>
          <a:lstStyle/>
          <a:p>
            <a:fld id="{F5147D7F-B4A9-4837-B6F1-7F4C1DCF0BB9}" type="datetimeFigureOut">
              <a:rPr lang="en-US" smtClean="0"/>
              <a:t>10/16/2022</a:t>
            </a:fld>
            <a:endParaRPr lang="en-US"/>
          </a:p>
        </p:txBody>
      </p:sp>
      <p:sp>
        <p:nvSpPr>
          <p:cNvPr id="3" name="Footer Placeholder 2">
            <a:extLst>
              <a:ext uri="{FF2B5EF4-FFF2-40B4-BE49-F238E27FC236}">
                <a16:creationId xmlns:a16="http://schemas.microsoft.com/office/drawing/2014/main" id="{D4EA6A44-51FB-43D0-A682-83FEF75718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26ACBC-F917-4E5D-AF09-545DF1DFE460}"/>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1996345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F857C-329E-4DDE-9BC5-BCB1303C1B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3CB760-2B36-4408-AED1-F069D54DB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77305B-0DFF-47BD-B9E3-BE1BB6D7B7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3797F-8C3E-466E-86AE-3C6C21D93D1F}"/>
              </a:ext>
            </a:extLst>
          </p:cNvPr>
          <p:cNvSpPr>
            <a:spLocks noGrp="1"/>
          </p:cNvSpPr>
          <p:nvPr>
            <p:ph type="dt" sz="half" idx="10"/>
          </p:nvPr>
        </p:nvSpPr>
        <p:spPr/>
        <p:txBody>
          <a:bodyPr/>
          <a:lstStyle/>
          <a:p>
            <a:fld id="{F5147D7F-B4A9-4837-B6F1-7F4C1DCF0BB9}" type="datetimeFigureOut">
              <a:rPr lang="en-US" smtClean="0"/>
              <a:t>10/16/2022</a:t>
            </a:fld>
            <a:endParaRPr lang="en-US"/>
          </a:p>
        </p:txBody>
      </p:sp>
      <p:sp>
        <p:nvSpPr>
          <p:cNvPr id="6" name="Footer Placeholder 5">
            <a:extLst>
              <a:ext uri="{FF2B5EF4-FFF2-40B4-BE49-F238E27FC236}">
                <a16:creationId xmlns:a16="http://schemas.microsoft.com/office/drawing/2014/main" id="{C410B57E-A4F5-4903-B870-5DD4BB9B5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B5EF93-9136-40B0-9505-5F63CDF80ACC}"/>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3696061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F268-2268-404F-8CB7-1E0B60673C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DE713-6CBE-4E4E-B09E-FCA8F1C4B7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14A363-E461-49E7-BC9E-EAC964A1F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9E816-95DC-43A6-A3D2-C94D5BB617FD}"/>
              </a:ext>
            </a:extLst>
          </p:cNvPr>
          <p:cNvSpPr>
            <a:spLocks noGrp="1"/>
          </p:cNvSpPr>
          <p:nvPr>
            <p:ph type="dt" sz="half" idx="10"/>
          </p:nvPr>
        </p:nvSpPr>
        <p:spPr/>
        <p:txBody>
          <a:bodyPr/>
          <a:lstStyle/>
          <a:p>
            <a:fld id="{F5147D7F-B4A9-4837-B6F1-7F4C1DCF0BB9}" type="datetimeFigureOut">
              <a:rPr lang="en-US" smtClean="0"/>
              <a:t>10/16/2022</a:t>
            </a:fld>
            <a:endParaRPr lang="en-US"/>
          </a:p>
        </p:txBody>
      </p:sp>
      <p:sp>
        <p:nvSpPr>
          <p:cNvPr id="6" name="Footer Placeholder 5">
            <a:extLst>
              <a:ext uri="{FF2B5EF4-FFF2-40B4-BE49-F238E27FC236}">
                <a16:creationId xmlns:a16="http://schemas.microsoft.com/office/drawing/2014/main" id="{BD80E869-83F8-46DD-81D1-47230C89DE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12A195-2634-48E5-A219-04BFA19818EB}"/>
              </a:ext>
            </a:extLst>
          </p:cNvPr>
          <p:cNvSpPr>
            <a:spLocks noGrp="1"/>
          </p:cNvSpPr>
          <p:nvPr>
            <p:ph type="sldNum" sz="quarter" idx="12"/>
          </p:nvPr>
        </p:nvSpPr>
        <p:spPr/>
        <p:txBody>
          <a:bodyPr/>
          <a:lstStyle/>
          <a:p>
            <a:fld id="{80D19C9D-CD6C-4402-B7E2-B24469448C42}" type="slidenum">
              <a:rPr lang="en-US" smtClean="0"/>
              <a:t>‹#›</a:t>
            </a:fld>
            <a:endParaRPr lang="en-US"/>
          </a:p>
        </p:txBody>
      </p:sp>
    </p:spTree>
    <p:extLst>
      <p:ext uri="{BB962C8B-B14F-4D97-AF65-F5344CB8AC3E}">
        <p14:creationId xmlns:p14="http://schemas.microsoft.com/office/powerpoint/2010/main" val="1484376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3D98AB-1F0D-4CCD-BD04-B40B618E11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C0DBB4-F7AE-483A-90D2-D03A48402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DD801-DBF2-4E9B-AEBD-D105053C2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47D7F-B4A9-4837-B6F1-7F4C1DCF0BB9}" type="datetimeFigureOut">
              <a:rPr lang="en-US" smtClean="0"/>
              <a:t>10/16/2022</a:t>
            </a:fld>
            <a:endParaRPr lang="en-US"/>
          </a:p>
        </p:txBody>
      </p:sp>
      <p:sp>
        <p:nvSpPr>
          <p:cNvPr id="5" name="Footer Placeholder 4">
            <a:extLst>
              <a:ext uri="{FF2B5EF4-FFF2-40B4-BE49-F238E27FC236}">
                <a16:creationId xmlns:a16="http://schemas.microsoft.com/office/drawing/2014/main" id="{BDEBA8A3-39DF-4E64-A6E2-16783B264B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62A78F-57D2-43B5-807E-D675BE693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19C9D-CD6C-4402-B7E2-B24469448C42}" type="slidenum">
              <a:rPr lang="en-US" smtClean="0"/>
              <a:t>‹#›</a:t>
            </a:fld>
            <a:endParaRPr lang="en-US"/>
          </a:p>
        </p:txBody>
      </p:sp>
    </p:spTree>
    <p:extLst>
      <p:ext uri="{BB962C8B-B14F-4D97-AF65-F5344CB8AC3E}">
        <p14:creationId xmlns:p14="http://schemas.microsoft.com/office/powerpoint/2010/main" val="1975322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https://www.youtube.com/embed/pmnzIhbX2bg?feature=oembed"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ienceetonnante.com/wp-content/uploads/2012/03/expecc81rience-de-libet1.png"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2609625" cy="369332"/>
          </a:xfrm>
          <a:prstGeom prst="rect">
            <a:avLst/>
          </a:prstGeom>
          <a:noFill/>
        </p:spPr>
        <p:txBody>
          <a:bodyPr wrap="none" rtlCol="0">
            <a:spAutoFit/>
          </a:bodyPr>
          <a:lstStyle/>
          <a:p>
            <a:r>
              <a:rPr lang="en-GB" dirty="0">
                <a:solidFill>
                  <a:schemeClr val="bg1"/>
                </a:solidFill>
                <a:latin typeface="+mj-lt"/>
              </a:rPr>
              <a:t>Café Philo - </a:t>
            </a:r>
            <a:r>
              <a:rPr lang="de-CH"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Déterminisme</a:t>
            </a:r>
            <a:endParaRPr lang="en-US" dirty="0">
              <a:solidFill>
                <a:schemeClr val="bg1"/>
              </a:solidFill>
              <a:latin typeface="+mj-lt"/>
            </a:endParaRPr>
          </a:p>
        </p:txBody>
      </p:sp>
      <p:pic>
        <p:nvPicPr>
          <p:cNvPr id="7" name="Online Media 6" title="Drunk Monkeys Fail - Weird Nature">
            <a:hlinkClick r:id="" action="ppaction://media"/>
            <a:extLst>
              <a:ext uri="{FF2B5EF4-FFF2-40B4-BE49-F238E27FC236}">
                <a16:creationId xmlns:a16="http://schemas.microsoft.com/office/drawing/2014/main" id="{18FF2F71-25E9-2A94-AE09-2C6856D21D4E}"/>
              </a:ext>
            </a:extLst>
          </p:cNvPr>
          <p:cNvPicPr>
            <a:picLocks noRot="1" noChangeAspect="1"/>
          </p:cNvPicPr>
          <p:nvPr>
            <a:videoFile r:link="rId1"/>
          </p:nvPr>
        </p:nvPicPr>
        <p:blipFill>
          <a:blip r:embed="rId3"/>
          <a:stretch>
            <a:fillRect/>
          </a:stretch>
        </p:blipFill>
        <p:spPr>
          <a:xfrm>
            <a:off x="1129974" y="701312"/>
            <a:ext cx="10441834" cy="5899636"/>
          </a:xfrm>
          <a:prstGeom prst="rect">
            <a:avLst/>
          </a:prstGeom>
        </p:spPr>
      </p:pic>
    </p:spTree>
    <p:extLst>
      <p:ext uri="{BB962C8B-B14F-4D97-AF65-F5344CB8AC3E}">
        <p14:creationId xmlns:p14="http://schemas.microsoft.com/office/powerpoint/2010/main" val="11620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5110886" cy="369332"/>
          </a:xfrm>
          <a:prstGeom prst="rect">
            <a:avLst/>
          </a:prstGeom>
          <a:noFill/>
        </p:spPr>
        <p:txBody>
          <a:bodyPr wrap="none" rtlCol="0">
            <a:spAutoFit/>
          </a:bodyPr>
          <a:lstStyle/>
          <a:p>
            <a:r>
              <a:rPr lang="en-GB" dirty="0">
                <a:solidFill>
                  <a:schemeClr val="bg1"/>
                </a:solidFill>
                <a:latin typeface="+mj-lt"/>
              </a:rPr>
              <a:t>Café Philo - </a:t>
            </a:r>
            <a:r>
              <a:rPr lang="de-CH"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Eine philosophische Sinnfrage ergründen</a:t>
            </a:r>
            <a:endParaRPr lang="en-US" dirty="0">
              <a:solidFill>
                <a:schemeClr val="bg1"/>
              </a:solidFill>
              <a:latin typeface="+mj-lt"/>
            </a:endParaRPr>
          </a:p>
        </p:txBody>
      </p:sp>
      <p:sp>
        <p:nvSpPr>
          <p:cNvPr id="15" name="TextBox 14">
            <a:extLst>
              <a:ext uri="{FF2B5EF4-FFF2-40B4-BE49-F238E27FC236}">
                <a16:creationId xmlns:a16="http://schemas.microsoft.com/office/drawing/2014/main" id="{B6651F7F-4339-4D42-8B4C-4194CED5CA39}"/>
              </a:ext>
            </a:extLst>
          </p:cNvPr>
          <p:cNvSpPr txBox="1"/>
          <p:nvPr/>
        </p:nvSpPr>
        <p:spPr>
          <a:xfrm>
            <a:off x="5835677" y="1959859"/>
            <a:ext cx="5542324" cy="2957861"/>
          </a:xfrm>
          <a:prstGeom prst="rect">
            <a:avLst/>
          </a:prstGeom>
          <a:noFill/>
        </p:spPr>
        <p:txBody>
          <a:bodyPr wrap="square">
            <a:spAutoFit/>
          </a:bodyPr>
          <a:lstStyle/>
          <a:p>
            <a:pPr algn="just">
              <a:lnSpc>
                <a:spcPct val="150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Formuliert eine </a:t>
            </a:r>
            <a:r>
              <a:rPr lang="de-DE" sz="18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philosophische Sinnfrage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erläutert diese mit Bezug zur Philosophie. Im Rahmen dieser Analyse soll mindestens </a:t>
            </a:r>
            <a:r>
              <a:rPr lang="de-DE" sz="18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ein Philosoph vorgestellt werden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mit einem </a:t>
            </a:r>
            <a:r>
              <a:rPr lang="de-DE" sz="18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relevanten Textauszug </a:t>
            </a:r>
            <a:r>
              <a:rPr lang="de-DE" sz="1800" dirty="0">
                <a:effectLst/>
                <a:latin typeface="Calibri" panose="020F0502020204030204" pitchFamily="34" charset="0"/>
                <a:ea typeface="Calibri" panose="020F0502020204030204" pitchFamily="34" charset="0"/>
                <a:cs typeface="Times New Roman" panose="02020603050405020304" pitchFamily="18" charset="0"/>
              </a:rPr>
              <a:t>gearbeitet werden. Zu diesem Zweck soll eine </a:t>
            </a:r>
            <a:r>
              <a:rPr lang="de-DE"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PowerPoint</a:t>
            </a:r>
            <a:r>
              <a:rPr lang="de-DE" sz="1800" dirty="0">
                <a:effectLst/>
                <a:latin typeface="Calibri" panose="020F0502020204030204" pitchFamily="34" charset="0"/>
                <a:ea typeface="Calibri" panose="020F0502020204030204" pitchFamily="34" charset="0"/>
                <a:cs typeface="Times New Roman" panose="02020603050405020304" pitchFamily="18" charset="0"/>
              </a:rPr>
              <a:t> erstellt werden, sowie ein </a:t>
            </a:r>
            <a:r>
              <a:rPr lang="de-DE"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Positionspapier</a:t>
            </a:r>
            <a:r>
              <a:rPr lang="de-DE" sz="1800" dirty="0">
                <a:effectLst/>
                <a:latin typeface="Calibri" panose="020F0502020204030204" pitchFamily="34" charset="0"/>
                <a:ea typeface="Calibri" panose="020F0502020204030204" pitchFamily="34" charset="0"/>
                <a:cs typeface="Times New Roman" panose="02020603050405020304" pitchFamily="18" charset="0"/>
              </a:rPr>
              <a:t> mit einer anschließenden </a:t>
            </a:r>
            <a:r>
              <a:rPr lang="de-DE" sz="1800" b="1"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Diskussion</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a:extLst>
              <a:ext uri="{FF2B5EF4-FFF2-40B4-BE49-F238E27FC236}">
                <a16:creationId xmlns:a16="http://schemas.microsoft.com/office/drawing/2014/main" id="{F4E02642-C0AB-4367-BCC1-F0790A90A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48290">
            <a:off x="534685" y="874346"/>
            <a:ext cx="5029169" cy="311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059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5110886" cy="369332"/>
          </a:xfrm>
          <a:prstGeom prst="rect">
            <a:avLst/>
          </a:prstGeom>
          <a:noFill/>
        </p:spPr>
        <p:txBody>
          <a:bodyPr wrap="none" rtlCol="0">
            <a:spAutoFit/>
          </a:bodyPr>
          <a:lstStyle/>
          <a:p>
            <a:r>
              <a:rPr lang="en-GB" dirty="0">
                <a:solidFill>
                  <a:schemeClr val="bg1"/>
                </a:solidFill>
                <a:latin typeface="+mj-lt"/>
              </a:rPr>
              <a:t>Café Philo - </a:t>
            </a:r>
            <a:r>
              <a:rPr lang="de-CH"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Eine philosophische Sinnfrage ergründen</a:t>
            </a:r>
            <a:endParaRPr lang="en-US" dirty="0">
              <a:solidFill>
                <a:schemeClr val="bg1"/>
              </a:solidFill>
              <a:latin typeface="+mj-lt"/>
            </a:endParaRPr>
          </a:p>
        </p:txBody>
      </p:sp>
      <p:graphicFrame>
        <p:nvGraphicFramePr>
          <p:cNvPr id="4" name="Table 3">
            <a:extLst>
              <a:ext uri="{FF2B5EF4-FFF2-40B4-BE49-F238E27FC236}">
                <a16:creationId xmlns:a16="http://schemas.microsoft.com/office/drawing/2014/main" id="{A985702A-94A9-4283-94D6-85ADA5500E9D}"/>
              </a:ext>
            </a:extLst>
          </p:cNvPr>
          <p:cNvGraphicFramePr>
            <a:graphicFrameLocks noGrp="1"/>
          </p:cNvGraphicFramePr>
          <p:nvPr>
            <p:extLst>
              <p:ext uri="{D42A27DB-BD31-4B8C-83A1-F6EECF244321}">
                <p14:modId xmlns:p14="http://schemas.microsoft.com/office/powerpoint/2010/main" val="1009712125"/>
              </p:ext>
            </p:extLst>
          </p:nvPr>
        </p:nvGraphicFramePr>
        <p:xfrm>
          <a:off x="1448127" y="1238219"/>
          <a:ext cx="10019156" cy="4469770"/>
        </p:xfrm>
        <a:graphic>
          <a:graphicData uri="http://schemas.openxmlformats.org/drawingml/2006/table">
            <a:tbl>
              <a:tblPr firstRow="1" firstCol="1" bandRow="1"/>
              <a:tblGrid>
                <a:gridCol w="10019156">
                  <a:extLst>
                    <a:ext uri="{9D8B030D-6E8A-4147-A177-3AD203B41FA5}">
                      <a16:colId xmlns:a16="http://schemas.microsoft.com/office/drawing/2014/main" val="3489715713"/>
                    </a:ext>
                  </a:extLst>
                </a:gridCol>
              </a:tblGrid>
              <a:tr h="252095">
                <a:tc>
                  <a:txBody>
                    <a:bodyPr/>
                    <a:lstStyle/>
                    <a:p>
                      <a:pPr algn="just">
                        <a:lnSpc>
                          <a:spcPct val="150000"/>
                        </a:lnSpc>
                        <a:spcAft>
                          <a:spcPts val="800"/>
                        </a:spcAft>
                      </a:pPr>
                      <a:r>
                        <a:rPr lang="de-DE" sz="1400">
                          <a:effectLst/>
                          <a:latin typeface="Calibri" panose="020F0502020204030204" pitchFamily="34" charset="0"/>
                          <a:ea typeface="Calibri" panose="020F0502020204030204" pitchFamily="34" charset="0"/>
                          <a:cs typeface="Times New Roman" panose="02020603050405020304" pitchFamily="18" charset="0"/>
                        </a:rPr>
                        <a:t>Einleitung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E2EFD9"/>
                    </a:solidFill>
                  </a:tcPr>
                </a:tc>
                <a:extLst>
                  <a:ext uri="{0D108BD9-81ED-4DB2-BD59-A6C34878D82A}">
                    <a16:rowId xmlns:a16="http://schemas.microsoft.com/office/drawing/2014/main" val="2353820033"/>
                  </a:ext>
                </a:extLst>
              </a:tr>
              <a:tr h="252095">
                <a:tc>
                  <a:txBody>
                    <a:bodyPr/>
                    <a:lstStyle/>
                    <a:p>
                      <a:pPr algn="just">
                        <a:lnSpc>
                          <a:spcPct val="150000"/>
                        </a:lnSpc>
                        <a:spcAft>
                          <a:spcPts val="800"/>
                        </a:spcAft>
                      </a:pPr>
                      <a:r>
                        <a:rPr lang="de-DE" sz="1400">
                          <a:effectLst/>
                          <a:latin typeface="Calibri" panose="020F0502020204030204" pitchFamily="34" charset="0"/>
                          <a:ea typeface="Calibri" panose="020F0502020204030204" pitchFamily="34" charset="0"/>
                          <a:cs typeface="Times New Roman" panose="02020603050405020304" pitchFamily="18" charset="0"/>
                        </a:rPr>
                        <a:t>Die Einleitung soll Problem- und Fragestellung definieren, Interesse wecken und Relevanz herstellen. Die Frage sollte möglichst präzise formuliert werden. Die Wichtigkeit des Themas kann z.B. durch einen Aktualitätsbezug, Medienbezug oder aus historischer Perspektive vermittelt werden.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088423704"/>
                  </a:ext>
                </a:extLst>
              </a:tr>
              <a:tr h="252095">
                <a:tc>
                  <a:txBody>
                    <a:bodyPr/>
                    <a:lstStyle/>
                    <a:p>
                      <a:pPr algn="just">
                        <a:lnSpc>
                          <a:spcPct val="150000"/>
                        </a:lnSpc>
                        <a:spcAft>
                          <a:spcPts val="800"/>
                        </a:spcAft>
                      </a:pPr>
                      <a:r>
                        <a:rPr lang="de-DE"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Hauptteil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DEEAF6"/>
                    </a:solidFill>
                  </a:tcPr>
                </a:tc>
                <a:extLst>
                  <a:ext uri="{0D108BD9-81ED-4DB2-BD59-A6C34878D82A}">
                    <a16:rowId xmlns:a16="http://schemas.microsoft.com/office/drawing/2014/main" val="2350537510"/>
                  </a:ext>
                </a:extLst>
              </a:tr>
              <a:tr h="252095">
                <a:tc>
                  <a:txBody>
                    <a:bodyPr/>
                    <a:lstStyle/>
                    <a:p>
                      <a:pPr algn="just">
                        <a:lnSpc>
                          <a:spcPct val="150000"/>
                        </a:lnSpc>
                        <a:spcAft>
                          <a:spcPts val="800"/>
                        </a:spcAft>
                      </a:pPr>
                      <a:r>
                        <a:rPr lang="de-DE" sz="1400">
                          <a:effectLst/>
                          <a:latin typeface="Calibri" panose="020F0502020204030204" pitchFamily="34" charset="0"/>
                          <a:ea typeface="Calibri" panose="020F0502020204030204" pitchFamily="34" charset="0"/>
                          <a:cs typeface="Times New Roman" panose="02020603050405020304" pitchFamily="18" charset="0"/>
                        </a:rPr>
                        <a:t>Im Hauptteil wird der ausgewählte Philosoph biographisch kurz vorgestellt und dann anhand eines Textauszug seine Position und Ansicht in Bezug auf das ausgewählte Thema erläutert.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913840216"/>
                  </a:ext>
                </a:extLst>
              </a:tr>
              <a:tr h="252095">
                <a:tc>
                  <a:txBody>
                    <a:bodyPr/>
                    <a:lstStyle/>
                    <a:p>
                      <a:pPr algn="just">
                        <a:lnSpc>
                          <a:spcPct val="150000"/>
                        </a:lnSpc>
                        <a:spcAft>
                          <a:spcPts val="800"/>
                        </a:spcAft>
                      </a:pPr>
                      <a:r>
                        <a:rPr lang="de-DE"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Fazit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FFF2CC"/>
                    </a:solidFill>
                  </a:tcPr>
                </a:tc>
                <a:extLst>
                  <a:ext uri="{0D108BD9-81ED-4DB2-BD59-A6C34878D82A}">
                    <a16:rowId xmlns:a16="http://schemas.microsoft.com/office/drawing/2014/main" val="3900413785"/>
                  </a:ext>
                </a:extLst>
              </a:tr>
              <a:tr h="252095">
                <a:tc>
                  <a:txBody>
                    <a:bodyPr/>
                    <a:lstStyle/>
                    <a:p>
                      <a:pPr algn="just">
                        <a:lnSpc>
                          <a:spcPct val="150000"/>
                        </a:lnSpc>
                        <a:spcAft>
                          <a:spcPts val="800"/>
                        </a:spcAft>
                      </a:pPr>
                      <a:r>
                        <a:rPr lang="de-DE" sz="1400">
                          <a:effectLst/>
                          <a:latin typeface="Calibri" panose="020F0502020204030204" pitchFamily="34" charset="0"/>
                          <a:ea typeface="Calibri" panose="020F0502020204030204" pitchFamily="34" charset="0"/>
                          <a:cs typeface="Times New Roman" panose="02020603050405020304" pitchFamily="18" charset="0"/>
                        </a:rPr>
                        <a:t>In der Schlussfolgering wird sich kritisch mit den im Hauptteil vorgestellten Argumenten auseinandergesetzt. Dabei sollten auch eigene Argumente oder Gegenargumente präsentiert werden, um die persönliche Position zu vermitteln.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904996616"/>
                  </a:ext>
                </a:extLst>
              </a:tr>
              <a:tr h="252095">
                <a:tc>
                  <a:txBody>
                    <a:bodyPr/>
                    <a:lstStyle/>
                    <a:p>
                      <a:pPr algn="just">
                        <a:lnSpc>
                          <a:spcPct val="150000"/>
                        </a:lnSpc>
                        <a:spcAft>
                          <a:spcPts val="800"/>
                        </a:spcAft>
                      </a:pPr>
                      <a:r>
                        <a:rPr lang="de-DE"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Debatte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FBE4D5"/>
                    </a:solidFill>
                  </a:tcPr>
                </a:tc>
                <a:extLst>
                  <a:ext uri="{0D108BD9-81ED-4DB2-BD59-A6C34878D82A}">
                    <a16:rowId xmlns:a16="http://schemas.microsoft.com/office/drawing/2014/main" val="2758290807"/>
                  </a:ext>
                </a:extLst>
              </a:tr>
              <a:tr h="252095">
                <a:tc>
                  <a:txBody>
                    <a:bodyPr/>
                    <a:lstStyle/>
                    <a:p>
                      <a:pPr algn="just">
                        <a:lnSpc>
                          <a:spcPct val="150000"/>
                        </a:lnSpc>
                        <a:spcAft>
                          <a:spcPts val="800"/>
                        </a:spcAft>
                      </a:pPr>
                      <a:r>
                        <a:rPr lang="de-DE" sz="1400">
                          <a:effectLst/>
                          <a:latin typeface="Calibri" panose="020F0502020204030204" pitchFamily="34" charset="0"/>
                          <a:ea typeface="Calibri" panose="020F0502020204030204" pitchFamily="34" charset="0"/>
                          <a:cs typeface="Times New Roman" panose="02020603050405020304" pitchFamily="18" charset="0"/>
                        </a:rPr>
                        <a:t>Moderiert im Rahmen der Fragestellung eine philosophische Diskussion. Überlegt euch dabei einige Publikumsfragen, die einen angeregten Austausch fördern. Notiert dabei alle Argumente an der Tafel.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92955333"/>
                  </a:ext>
                </a:extLst>
              </a:tr>
              <a:tr h="252095">
                <a:tc>
                  <a:txBody>
                    <a:bodyPr/>
                    <a:lstStyle/>
                    <a:p>
                      <a:pPr algn="just">
                        <a:lnSpc>
                          <a:spcPct val="150000"/>
                        </a:lnSpc>
                        <a:spcAft>
                          <a:spcPts val="800"/>
                        </a:spcAft>
                      </a:pPr>
                      <a:r>
                        <a:rPr lang="de-DE"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Abstimmung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rgbClr val="D5DCE4"/>
                    </a:solidFill>
                  </a:tcPr>
                </a:tc>
                <a:extLst>
                  <a:ext uri="{0D108BD9-81ED-4DB2-BD59-A6C34878D82A}">
                    <a16:rowId xmlns:a16="http://schemas.microsoft.com/office/drawing/2014/main" val="1326310097"/>
                  </a:ext>
                </a:extLst>
              </a:tr>
              <a:tr h="252095">
                <a:tc>
                  <a:txBody>
                    <a:bodyPr/>
                    <a:lstStyle/>
                    <a:p>
                      <a:pPr algn="just">
                        <a:lnSpc>
                          <a:spcPct val="150000"/>
                        </a:lnSpc>
                        <a:spcAft>
                          <a:spcPts val="800"/>
                        </a:spcAft>
                      </a:pPr>
                      <a:r>
                        <a:rPr lang="de-DE" sz="1400" dirty="0">
                          <a:effectLst/>
                          <a:latin typeface="Calibri" panose="020F0502020204030204" pitchFamily="34" charset="0"/>
                          <a:ea typeface="Calibri" panose="020F0502020204030204" pitchFamily="34" charset="0"/>
                          <a:cs typeface="Times New Roman" panose="02020603050405020304" pitchFamily="18" charset="0"/>
                        </a:rPr>
                        <a:t>Im Abschluss soll abgestimmt werden welches Argument am überzeugendsten war.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410386076"/>
                  </a:ext>
                </a:extLst>
              </a:tr>
            </a:tbl>
          </a:graphicData>
        </a:graphic>
      </p:graphicFrame>
    </p:spTree>
    <p:extLst>
      <p:ext uri="{BB962C8B-B14F-4D97-AF65-F5344CB8AC3E}">
        <p14:creationId xmlns:p14="http://schemas.microsoft.com/office/powerpoint/2010/main" val="3838882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5110886" cy="369332"/>
          </a:xfrm>
          <a:prstGeom prst="rect">
            <a:avLst/>
          </a:prstGeom>
          <a:noFill/>
        </p:spPr>
        <p:txBody>
          <a:bodyPr wrap="none" rtlCol="0">
            <a:spAutoFit/>
          </a:bodyPr>
          <a:lstStyle/>
          <a:p>
            <a:r>
              <a:rPr lang="en-GB" dirty="0">
                <a:solidFill>
                  <a:schemeClr val="bg1"/>
                </a:solidFill>
                <a:latin typeface="+mj-lt"/>
              </a:rPr>
              <a:t>Café Philo - </a:t>
            </a:r>
            <a:r>
              <a:rPr lang="de-CH"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Eine philosophische Sinnfrage ergründen</a:t>
            </a:r>
            <a:endParaRPr lang="en-US" dirty="0">
              <a:solidFill>
                <a:schemeClr val="bg1"/>
              </a:solidFill>
              <a:latin typeface="+mj-lt"/>
            </a:endParaRPr>
          </a:p>
        </p:txBody>
      </p:sp>
      <p:graphicFrame>
        <p:nvGraphicFramePr>
          <p:cNvPr id="2" name="Table 1">
            <a:extLst>
              <a:ext uri="{FF2B5EF4-FFF2-40B4-BE49-F238E27FC236}">
                <a16:creationId xmlns:a16="http://schemas.microsoft.com/office/drawing/2014/main" id="{E9950F23-FEAF-4355-8A54-2E06D3553485}"/>
              </a:ext>
            </a:extLst>
          </p:cNvPr>
          <p:cNvGraphicFramePr>
            <a:graphicFrameLocks noGrp="1"/>
          </p:cNvGraphicFramePr>
          <p:nvPr>
            <p:extLst>
              <p:ext uri="{D42A27DB-BD31-4B8C-83A1-F6EECF244321}">
                <p14:modId xmlns:p14="http://schemas.microsoft.com/office/powerpoint/2010/main" val="2435398160"/>
              </p:ext>
            </p:extLst>
          </p:nvPr>
        </p:nvGraphicFramePr>
        <p:xfrm>
          <a:off x="1680793" y="2677493"/>
          <a:ext cx="9704075" cy="3315526"/>
        </p:xfrm>
        <a:graphic>
          <a:graphicData uri="http://schemas.openxmlformats.org/drawingml/2006/table">
            <a:tbl>
              <a:tblPr firstRow="1" firstCol="1" bandRow="1"/>
              <a:tblGrid>
                <a:gridCol w="1461517">
                  <a:extLst>
                    <a:ext uri="{9D8B030D-6E8A-4147-A177-3AD203B41FA5}">
                      <a16:colId xmlns:a16="http://schemas.microsoft.com/office/drawing/2014/main" val="628061554"/>
                    </a:ext>
                  </a:extLst>
                </a:gridCol>
                <a:gridCol w="8242558">
                  <a:extLst>
                    <a:ext uri="{9D8B030D-6E8A-4147-A177-3AD203B41FA5}">
                      <a16:colId xmlns:a16="http://schemas.microsoft.com/office/drawing/2014/main" val="1987020697"/>
                    </a:ext>
                  </a:extLst>
                </a:gridCol>
              </a:tblGrid>
              <a:tr h="0">
                <a:tc>
                  <a:txBody>
                    <a:bodyPr/>
                    <a:lstStyle/>
                    <a:p>
                      <a:pPr algn="just">
                        <a:lnSpc>
                          <a:spcPct val="107000"/>
                        </a:lnSpc>
                        <a:spcAft>
                          <a:spcPts val="800"/>
                        </a:spcAft>
                      </a:pPr>
                      <a:r>
                        <a:rPr lang="de-DE" sz="1600" b="1">
                          <a:effectLst/>
                          <a:latin typeface="Calibri" panose="020F0502020204030204" pitchFamily="34" charset="0"/>
                          <a:ea typeface="Times New Roman" panose="02020603050405020304" pitchFamily="18" charset="0"/>
                          <a:cs typeface="Calibri" panose="020F0502020204030204" pitchFamily="34" charset="0"/>
                        </a:rPr>
                        <a:t>20 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07000"/>
                        </a:lnSpc>
                        <a:spcAft>
                          <a:spcPts val="800"/>
                        </a:spcAft>
                      </a:pPr>
                      <a:r>
                        <a:rPr lang="de-DE" sz="1600" dirty="0">
                          <a:effectLst/>
                          <a:latin typeface="Calibri" panose="020F0502020204030204" pitchFamily="34" charset="0"/>
                          <a:ea typeface="Times New Roman" panose="02020603050405020304" pitchFamily="18" charset="0"/>
                          <a:cs typeface="Calibri" panose="020F0502020204030204" pitchFamily="34" charset="0"/>
                        </a:rPr>
                        <a:t>Bewertung der PowerPoint und des schriftlichen Positionspapiers (Darstellung des Themas, Bedeutsamkeit der Argumente, Begründung der eigenen Position, Schreibfehler, </a:t>
                      </a:r>
                      <a:r>
                        <a:rPr lang="de-DE" sz="1600" u="sng" dirty="0">
                          <a:effectLst/>
                          <a:latin typeface="Calibri" panose="020F0502020204030204" pitchFamily="34" charset="0"/>
                          <a:ea typeface="Times New Roman" panose="02020603050405020304" pitchFamily="18" charset="0"/>
                          <a:cs typeface="Calibri" panose="020F0502020204030204" pitchFamily="34" charset="0"/>
                        </a:rPr>
                        <a:t>Quellen</a:t>
                      </a:r>
                      <a:r>
                        <a:rPr lang="de-DE" sz="1600" dirty="0">
                          <a:effectLst/>
                          <a:latin typeface="Calibri" panose="020F0502020204030204" pitchFamily="34" charset="0"/>
                          <a:ea typeface="Times New Roman" panose="02020603050405020304" pitchFamily="18" charset="0"/>
                          <a:cs typeface="Calibri" panose="020F0502020204030204" pitchFamily="34" charset="0"/>
                        </a:rPr>
                        <a:t>)</a:t>
                      </a:r>
                    </a:p>
                    <a:p>
                      <a:pPr algn="just">
                        <a:lnSpc>
                          <a:spcPct val="107000"/>
                        </a:lnSpc>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59365521"/>
                  </a:ext>
                </a:extLst>
              </a:tr>
              <a:tr h="0">
                <a:tc>
                  <a:txBody>
                    <a:bodyPr/>
                    <a:lstStyle/>
                    <a:p>
                      <a:pPr algn="just">
                        <a:lnSpc>
                          <a:spcPct val="107000"/>
                        </a:lnSpc>
                        <a:spcAft>
                          <a:spcPts val="800"/>
                        </a:spcAft>
                      </a:pPr>
                      <a:r>
                        <a:rPr lang="de-DE" sz="1600" b="1">
                          <a:effectLst/>
                          <a:latin typeface="Calibri" panose="020F0502020204030204" pitchFamily="34" charset="0"/>
                          <a:ea typeface="Times New Roman" panose="02020603050405020304" pitchFamily="18" charset="0"/>
                          <a:cs typeface="Calibri" panose="020F0502020204030204" pitchFamily="34" charset="0"/>
                        </a:rPr>
                        <a:t>10 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07000"/>
                        </a:lnSpc>
                        <a:spcAft>
                          <a:spcPts val="800"/>
                        </a:spcAft>
                      </a:pPr>
                      <a:r>
                        <a:rPr lang="de-DE" sz="1600" dirty="0">
                          <a:effectLst/>
                          <a:latin typeface="Calibri" panose="020F0502020204030204" pitchFamily="34" charset="0"/>
                          <a:ea typeface="Times New Roman" panose="02020603050405020304" pitchFamily="18" charset="0"/>
                          <a:cs typeface="Calibri" panose="020F0502020204030204" pitchFamily="34" charset="0"/>
                        </a:rPr>
                        <a:t>Bewertung des mündlichen Vortrags und Moderation der Diskussion, sowie der Abstimmung und des Redeflusses (Artikulation)</a:t>
                      </a:r>
                    </a:p>
                    <a:p>
                      <a:pPr algn="just">
                        <a:lnSpc>
                          <a:spcPct val="107000"/>
                        </a:lnSpc>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61284207"/>
                  </a:ext>
                </a:extLst>
              </a:tr>
              <a:tr h="0">
                <a:tc>
                  <a:txBody>
                    <a:bodyPr/>
                    <a:lstStyle/>
                    <a:p>
                      <a:pPr algn="just">
                        <a:lnSpc>
                          <a:spcPct val="107000"/>
                        </a:lnSpc>
                        <a:spcAft>
                          <a:spcPts val="800"/>
                        </a:spcAft>
                      </a:pPr>
                      <a:r>
                        <a:rPr lang="de-DE" sz="1600" b="1">
                          <a:effectLst/>
                          <a:latin typeface="Calibri" panose="020F0502020204030204" pitchFamily="34" charset="0"/>
                          <a:ea typeface="Times New Roman" panose="02020603050405020304" pitchFamily="18" charset="0"/>
                          <a:cs typeface="Calibri" panose="020F0502020204030204" pitchFamily="34" charset="0"/>
                        </a:rPr>
                        <a:t>20 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07000"/>
                        </a:lnSpc>
                        <a:spcAft>
                          <a:spcPts val="800"/>
                        </a:spcAft>
                      </a:pPr>
                      <a:r>
                        <a:rPr lang="de-DE" sz="1600" dirty="0">
                          <a:effectLst/>
                          <a:latin typeface="Calibri" panose="020F0502020204030204" pitchFamily="34" charset="0"/>
                          <a:ea typeface="Times New Roman" panose="02020603050405020304" pitchFamily="18" charset="0"/>
                          <a:cs typeface="Calibri" panose="020F0502020204030204" pitchFamily="34" charset="0"/>
                        </a:rPr>
                        <a:t>Bewertung der philosophischen Anbindung, Fachbegrifflichkeit, reflexive Tiefe, argumentative Tragfähigkeit und Lebensbezug</a:t>
                      </a:r>
                    </a:p>
                    <a:p>
                      <a:pPr algn="just">
                        <a:lnSpc>
                          <a:spcPct val="107000"/>
                        </a:lnSpc>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929127754"/>
                  </a:ext>
                </a:extLst>
              </a:tr>
              <a:tr h="0">
                <a:tc>
                  <a:txBody>
                    <a:bodyPr/>
                    <a:lstStyle/>
                    <a:p>
                      <a:pPr algn="just">
                        <a:lnSpc>
                          <a:spcPct val="107000"/>
                        </a:lnSpc>
                        <a:spcAft>
                          <a:spcPts val="800"/>
                        </a:spcAft>
                      </a:pPr>
                      <a:r>
                        <a:rPr lang="de-DE" sz="1600" b="1">
                          <a:effectLst/>
                          <a:latin typeface="Calibri" panose="020F0502020204030204" pitchFamily="34" charset="0"/>
                          <a:ea typeface="Times New Roman" panose="02020603050405020304" pitchFamily="18" charset="0"/>
                          <a:cs typeface="Calibri" panose="020F0502020204030204" pitchFamily="34" charset="0"/>
                        </a:rPr>
                        <a:t>10 P.</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07000"/>
                        </a:lnSpc>
                        <a:spcAft>
                          <a:spcPts val="800"/>
                        </a:spcAft>
                      </a:pPr>
                      <a:r>
                        <a:rPr lang="de-DE" sz="1600" dirty="0">
                          <a:effectLst/>
                          <a:latin typeface="Calibri" panose="020F0502020204030204" pitchFamily="34" charset="0"/>
                          <a:ea typeface="Times New Roman" panose="02020603050405020304" pitchFamily="18" charset="0"/>
                          <a:cs typeface="Calibri" panose="020F0502020204030204" pitchFamily="34" charset="0"/>
                        </a:rPr>
                        <a:t>Motivation, persönliches Engagement, Recherche, Diskussionsbeteiligung und Einhaltung der Vorgaben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32121871"/>
                  </a:ext>
                </a:extLst>
              </a:tr>
            </a:tbl>
          </a:graphicData>
        </a:graphic>
      </p:graphicFrame>
      <p:sp>
        <p:nvSpPr>
          <p:cNvPr id="6" name="Rectangle 1">
            <a:extLst>
              <a:ext uri="{FF2B5EF4-FFF2-40B4-BE49-F238E27FC236}">
                <a16:creationId xmlns:a16="http://schemas.microsoft.com/office/drawing/2014/main" id="{C014A148-2A61-49B7-8714-4685FB46EB7A}"/>
              </a:ext>
            </a:extLst>
          </p:cNvPr>
          <p:cNvSpPr>
            <a:spLocks noChangeArrowheads="1"/>
          </p:cNvSpPr>
          <p:nvPr/>
        </p:nvSpPr>
        <p:spPr bwMode="auto">
          <a:xfrm>
            <a:off x="1601519" y="1022871"/>
            <a:ext cx="97833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Die Präsentation dauert zwischen </a:t>
            </a:r>
            <a:r>
              <a:rPr kumimoji="0" lang="de-DE" altLang="en-US" sz="1600" b="1" i="0" u="none" strike="noStrike" cap="none" normalizeH="0" baseline="0" dirty="0">
                <a:ln>
                  <a:noFill/>
                </a:ln>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15-20 Minuten</a:t>
            </a:r>
            <a:r>
              <a:rPr kumimoji="0" lang="de-DE"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Die anschließende Debatte und Abstimmung sollten ebenfalls nicht mehr als </a:t>
            </a:r>
            <a:r>
              <a:rPr kumimoji="0" lang="de-DE" altLang="en-US" sz="1600" b="1" i="0" u="none" strike="noStrike" cap="none" normalizeH="0" baseline="0" dirty="0">
                <a:ln>
                  <a:noFill/>
                </a:ln>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20 Minuten dauern</a:t>
            </a:r>
            <a:r>
              <a:rPr kumimoji="0" lang="de-DE"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en-US" sz="16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US" sz="1600" b="1" i="0" u="none" strike="noStrike" cap="none" normalizeH="0" baseline="0" dirty="0">
                <a:ln>
                  <a:noFill/>
                </a:ln>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Positionspapier und PowerPoint </a:t>
            </a:r>
            <a:r>
              <a:rPr kumimoji="0" lang="de-DE"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sind deutscher, französischer oder englischer Sprache zu verfassen. Die mündliche </a:t>
            </a:r>
            <a:r>
              <a:rPr kumimoji="0" lang="de-DE" altLang="en-US" sz="1600" b="1" i="0" u="none" strike="noStrike" cap="none" normalizeH="0" baseline="0" dirty="0">
                <a:ln>
                  <a:noFill/>
                </a:ln>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Präsentation und Diskussion </a:t>
            </a:r>
            <a:r>
              <a:rPr kumimoji="0" lang="de-DE"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dürfen auf Luxemburgisch gehalten werden.</a:t>
            </a:r>
            <a:endParaRPr kumimoji="0" lang="en-US" altLang="en-US" sz="9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516899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5110886" cy="369332"/>
          </a:xfrm>
          <a:prstGeom prst="rect">
            <a:avLst/>
          </a:prstGeom>
          <a:noFill/>
        </p:spPr>
        <p:txBody>
          <a:bodyPr wrap="none" rtlCol="0">
            <a:spAutoFit/>
          </a:bodyPr>
          <a:lstStyle/>
          <a:p>
            <a:r>
              <a:rPr lang="en-GB" dirty="0">
                <a:solidFill>
                  <a:schemeClr val="bg1"/>
                </a:solidFill>
                <a:latin typeface="+mj-lt"/>
              </a:rPr>
              <a:t>Café Philo - </a:t>
            </a:r>
            <a:r>
              <a:rPr lang="de-CH"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Eine philosophische Sinnfrage ergründen</a:t>
            </a:r>
            <a:endParaRPr lang="en-US" dirty="0">
              <a:solidFill>
                <a:schemeClr val="bg1"/>
              </a:solidFill>
              <a:latin typeface="+mj-lt"/>
            </a:endParaRPr>
          </a:p>
        </p:txBody>
      </p:sp>
      <p:graphicFrame>
        <p:nvGraphicFramePr>
          <p:cNvPr id="11" name="Table 10">
            <a:extLst>
              <a:ext uri="{FF2B5EF4-FFF2-40B4-BE49-F238E27FC236}">
                <a16:creationId xmlns:a16="http://schemas.microsoft.com/office/drawing/2014/main" id="{B51AB52F-F8A6-476F-8C68-2CBA6D4BFAE9}"/>
              </a:ext>
            </a:extLst>
          </p:cNvPr>
          <p:cNvGraphicFramePr>
            <a:graphicFrameLocks noGrp="1"/>
          </p:cNvGraphicFramePr>
          <p:nvPr>
            <p:extLst>
              <p:ext uri="{D42A27DB-BD31-4B8C-83A1-F6EECF244321}">
                <p14:modId xmlns:p14="http://schemas.microsoft.com/office/powerpoint/2010/main" val="2086833378"/>
              </p:ext>
            </p:extLst>
          </p:nvPr>
        </p:nvGraphicFramePr>
        <p:xfrm>
          <a:off x="3217884" y="5092261"/>
          <a:ext cx="6499088" cy="1034320"/>
        </p:xfrm>
        <a:graphic>
          <a:graphicData uri="http://schemas.openxmlformats.org/drawingml/2006/table">
            <a:tbl>
              <a:tblPr firstRow="1" firstCol="1" bandRow="1"/>
              <a:tblGrid>
                <a:gridCol w="6499088">
                  <a:extLst>
                    <a:ext uri="{9D8B030D-6E8A-4147-A177-3AD203B41FA5}">
                      <a16:colId xmlns:a16="http://schemas.microsoft.com/office/drawing/2014/main" val="2081895226"/>
                    </a:ext>
                  </a:extLst>
                </a:gridCol>
              </a:tblGrid>
              <a:tr h="252000">
                <a:tc>
                  <a:txBody>
                    <a:bodyPr/>
                    <a:lstStyle/>
                    <a:p>
                      <a:pPr>
                        <a:lnSpc>
                          <a:spcPct val="107000"/>
                        </a:lnSpc>
                        <a:spcAft>
                          <a:spcPts val="800"/>
                        </a:spcAft>
                      </a:pPr>
                      <a:r>
                        <a:rPr lang="en-GB" sz="1100" dirty="0" err="1">
                          <a:effectLst/>
                          <a:latin typeface="Calibri" panose="020F0502020204030204" pitchFamily="34" charset="0"/>
                          <a:ea typeface="Calibri" panose="020F0502020204030204" pitchFamily="34" charset="0"/>
                          <a:cs typeface="Times New Roman" panose="02020603050405020304" pitchFamily="18" charset="0"/>
                        </a:rPr>
                        <a:t>Fragestellung</a:t>
                      </a:r>
                      <a:r>
                        <a:rPr lang="en-GB" sz="1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00599636"/>
                  </a:ext>
                </a:extLst>
              </a:tr>
              <a:tr h="0">
                <a:tc>
                  <a:txBody>
                    <a:bodyPr/>
                    <a:lstStyle/>
                    <a:p>
                      <a:pPr>
                        <a:lnSpc>
                          <a:spcPct val="107000"/>
                        </a:lnSpc>
                        <a:spcAft>
                          <a:spcPts val="800"/>
                        </a:spcAft>
                      </a:pP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CH" sz="1400" dirty="0">
                          <a:effectLst/>
                          <a:latin typeface="Calibri" panose="020F0502020204030204" pitchFamily="34" charset="0"/>
                          <a:ea typeface="Calibri" panose="020F0502020204030204" pitchFamily="34" charset="0"/>
                          <a:cs typeface="Times New Roman" panose="02020603050405020304" pitchFamily="18" charset="0"/>
                        </a:rPr>
                        <a:t>Ist der selbstgewählte Freitod im Sinne des ursprünglichen Begriffes ein guter Tod?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3891715"/>
                  </a:ext>
                </a:extLst>
              </a:tr>
            </a:tbl>
          </a:graphicData>
        </a:graphic>
      </p:graphicFrame>
      <p:sp>
        <p:nvSpPr>
          <p:cNvPr id="13" name="Rectangle 8">
            <a:extLst>
              <a:ext uri="{FF2B5EF4-FFF2-40B4-BE49-F238E27FC236}">
                <a16:creationId xmlns:a16="http://schemas.microsoft.com/office/drawing/2014/main" id="{801DE705-D1DD-49E7-B9F6-8D87AB2F2C8C}"/>
              </a:ext>
            </a:extLst>
          </p:cNvPr>
          <p:cNvSpPr>
            <a:spLocks noChangeArrowheads="1"/>
          </p:cNvSpPr>
          <p:nvPr/>
        </p:nvSpPr>
        <p:spPr bwMode="auto">
          <a:xfrm>
            <a:off x="6047032" y="942542"/>
            <a:ext cx="5545952" cy="39703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ß"/>
              <a:tabLst/>
            </a:pPr>
            <a:r>
              <a:rPr kumimoji="0" lang="de-CH" altLang="en-US" sz="1100" b="0" i="1" u="none" strike="noStrike" cap="none" normalizeH="0" baseline="0" dirty="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In der Serie Futurama gibt es </a:t>
            </a:r>
            <a:r>
              <a:rPr kumimoji="0" lang="de-CH"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Light" panose="020F0302020204030204" pitchFamily="34" charset="0"/>
              </a:rPr>
              <a:t>ö</a:t>
            </a:r>
            <a:r>
              <a:rPr kumimoji="0" lang="de-CH" altLang="en-US" sz="1100" b="0" i="1" u="none" strike="noStrike" cap="none" normalizeH="0" baseline="0" dirty="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ffentliche Selbstmordkabinen, die ihren Nutzer einen schnellen und schmerzlosen Tod anbieten</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ß"/>
              <a:tabLst/>
            </a:pPr>
            <a:endParaRPr kumimoji="0" lang="de-CH" altLang="en-US" sz="1100" b="0" i="1" u="none" strike="noStrike" cap="none" normalizeH="0" baseline="0" dirty="0">
              <a:ln>
                <a:noFill/>
              </a:ln>
              <a:solidFill>
                <a:schemeClr val="tx1"/>
              </a:solidFill>
              <a:effectLst/>
              <a:latin typeface="Calibri Light" panose="020F0302020204030204" pitchFamily="34" charset="0"/>
              <a:ea typeface="Calibri" panose="020F0502020204030204" pitchFamily="34" charset="0"/>
              <a:cs typeface="Calibri Light" panose="020F03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ß"/>
              <a:tabLst/>
            </a:pPr>
            <a:endParaRPr kumimoji="0" lang="en-US" altLang="en-US" sz="400" b="0" i="0" u="none" strike="noStrike" cap="none" normalizeH="0" baseline="0" dirty="0">
              <a:ln>
                <a:noFill/>
              </a:ln>
              <a:solidFill>
                <a:schemeClr val="tx1"/>
              </a:solidFill>
              <a:effectLst/>
              <a:sym typeface="Wingdings" panose="05000000000000000000" pitchFamily="2" charset="2"/>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ß"/>
              <a:tabLst/>
            </a:pPr>
            <a:endParaRPr kumimoji="0" lang="en-US" altLang="en-US" sz="400" b="0" i="0" u="none" strike="noStrike" cap="none" normalizeH="0" baseline="0" dirty="0">
              <a:ln>
                <a:noFill/>
              </a:ln>
              <a:solidFill>
                <a:schemeClr val="tx1"/>
              </a:solidFill>
              <a:effectLst/>
              <a:sym typeface="Wingdings" panose="05000000000000000000" pitchFamily="2" charset="2"/>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CH"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Sterbehilfe (auch Euthanasie genannt) bezeichnet unterstützende Handlungen, die sterbenden den Übergang vom Leben zum Tod erleichtern</a:t>
            </a:r>
          </a:p>
          <a:p>
            <a:pPr marR="0" lvl="0" algn="l" defTabSz="914400" rtl="0" eaLnBrk="0" fontAlgn="base" latinLnBrk="0" hangingPunct="0">
              <a:lnSpc>
                <a:spcPct val="100000"/>
              </a:lnSpc>
              <a:spcBef>
                <a:spcPct val="0"/>
              </a:spcBef>
              <a:spcAft>
                <a:spcPct val="0"/>
              </a:spcAft>
              <a:buClrTx/>
              <a:buSzTx/>
              <a:tabLst/>
            </a:pPr>
            <a:endParaRPr kumimoji="0" lang="de-CH"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sym typeface="Wingdings" panose="05000000000000000000" pitchFamily="2" charset="2"/>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CH"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2 Arten des Todes unterscheiden:</a:t>
            </a:r>
          </a:p>
          <a:p>
            <a:pPr marL="628650" lvl="1" indent="-171450" eaLnBrk="0" fontAlgn="base" hangingPunct="0">
              <a:spcBef>
                <a:spcPct val="0"/>
              </a:spcBef>
              <a:spcAft>
                <a:spcPct val="0"/>
              </a:spcAft>
              <a:buFont typeface="Arial" panose="020B0604020202020204" pitchFamily="34" charset="0"/>
              <a:buChar char="•"/>
            </a:pPr>
            <a:r>
              <a:rPr kumimoji="0" lang="de-CH"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einem Tod, der „an der Zeit“ ist </a:t>
            </a:r>
          </a:p>
          <a:p>
            <a:pPr marL="628650" lvl="1" indent="-171450" eaLnBrk="0" fontAlgn="base" hangingPunct="0">
              <a:spcBef>
                <a:spcPct val="0"/>
              </a:spcBef>
              <a:spcAft>
                <a:spcPct val="0"/>
              </a:spcAft>
              <a:buFont typeface="Arial" panose="020B0604020202020204" pitchFamily="34" charset="0"/>
              <a:buChar char="•"/>
            </a:pPr>
            <a:r>
              <a:rPr kumimoji="0" lang="de-CH"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einem vorzeitigen Tod</a:t>
            </a:r>
          </a:p>
          <a:p>
            <a:pPr marL="0" marR="0" lvl="0" indent="0" algn="l" defTabSz="914400" rtl="0" eaLnBrk="0" fontAlgn="base" latinLnBrk="0" hangingPunct="0">
              <a:lnSpc>
                <a:spcPct val="100000"/>
              </a:lnSpc>
              <a:spcBef>
                <a:spcPct val="0"/>
              </a:spcBef>
              <a:spcAft>
                <a:spcPct val="0"/>
              </a:spcAft>
              <a:buClrTx/>
              <a:buSzTx/>
              <a:buFontTx/>
              <a:buNone/>
              <a:tabLst/>
            </a:pPr>
            <a:endParaRPr lang="de-CH" altLang="en-US" sz="1400" dirty="0">
              <a:latin typeface="Calibri" panose="020F0502020204030204" pitchFamily="34" charset="0"/>
              <a:cs typeface="Times New Roman" panose="02020603050405020304" pitchFamily="18"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sym typeface="Wingdings" panose="05000000000000000000" pitchFamily="2" charset="2"/>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CH"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Das Wort Euthanasie setzt sich zusammen aus dem Griechischen „</a:t>
            </a:r>
            <a:r>
              <a:rPr kumimoji="0" lang="de-CH" altLang="en-US" sz="1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eu</a:t>
            </a:r>
            <a:r>
              <a:rPr kumimoji="0" lang="de-CH"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für gut und „</a:t>
            </a:r>
            <a:r>
              <a:rPr kumimoji="0" lang="de-CH" altLang="en-US" sz="1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thanatos</a:t>
            </a:r>
            <a:r>
              <a:rPr kumimoji="0" lang="de-CH"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für Tod</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e-CH"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chemeClr val="tx1"/>
              </a:solidFill>
              <a:effectLst/>
              <a:sym typeface="Wingdings" panose="05000000000000000000" pitchFamily="2" charset="2"/>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CH"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Heutzutage hat sich die Sicht auf den Freitod deutlich verändert und wird im Vergleich zur Antike eher als unmoralisch betrachtet</a:t>
            </a:r>
            <a:b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b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p:txBody>
      </p:sp>
      <p:pic>
        <p:nvPicPr>
          <p:cNvPr id="16" name="Bender &amp; Fry In The Suicide Booth! (Futurama)">
            <a:hlinkClick r:id="" action="ppaction://media"/>
            <a:extLst>
              <a:ext uri="{FF2B5EF4-FFF2-40B4-BE49-F238E27FC236}">
                <a16:creationId xmlns:a16="http://schemas.microsoft.com/office/drawing/2014/main" id="{C881D7A9-B4D9-4A66-9D21-7D1AA152D7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9957" y="978644"/>
            <a:ext cx="4972215" cy="2796871"/>
          </a:xfrm>
          <a:prstGeom prst="rect">
            <a:avLst/>
          </a:prstGeom>
        </p:spPr>
      </p:pic>
    </p:spTree>
    <p:extLst>
      <p:ext uri="{BB962C8B-B14F-4D97-AF65-F5344CB8AC3E}">
        <p14:creationId xmlns:p14="http://schemas.microsoft.com/office/powerpoint/2010/main" val="187667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5110886" cy="369332"/>
          </a:xfrm>
          <a:prstGeom prst="rect">
            <a:avLst/>
          </a:prstGeom>
          <a:noFill/>
        </p:spPr>
        <p:txBody>
          <a:bodyPr wrap="none" rtlCol="0">
            <a:spAutoFit/>
          </a:bodyPr>
          <a:lstStyle/>
          <a:p>
            <a:r>
              <a:rPr lang="en-GB" dirty="0">
                <a:solidFill>
                  <a:schemeClr val="bg1"/>
                </a:solidFill>
                <a:latin typeface="+mj-lt"/>
              </a:rPr>
              <a:t>Café Philo - </a:t>
            </a:r>
            <a:r>
              <a:rPr lang="de-CH"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Eine philosophische Sinnfrage ergründen</a:t>
            </a:r>
            <a:endParaRPr lang="en-US" dirty="0">
              <a:solidFill>
                <a:schemeClr val="bg1"/>
              </a:solidFill>
              <a:latin typeface="+mj-lt"/>
            </a:endParaRPr>
          </a:p>
        </p:txBody>
      </p:sp>
      <p:pic>
        <p:nvPicPr>
          <p:cNvPr id="17" name="Picture 16" descr="A statue of a bearded person&#10;&#10;Description automatically generated with medium confidence">
            <a:extLst>
              <a:ext uri="{FF2B5EF4-FFF2-40B4-BE49-F238E27FC236}">
                <a16:creationId xmlns:a16="http://schemas.microsoft.com/office/drawing/2014/main" id="{AAD4BD9A-2232-415C-9A95-B4009991932B}"/>
              </a:ext>
            </a:extLst>
          </p:cNvPr>
          <p:cNvPicPr/>
          <p:nvPr/>
        </p:nvPicPr>
        <p:blipFill>
          <a:blip r:embed="rId2"/>
          <a:stretch>
            <a:fillRect/>
          </a:stretch>
        </p:blipFill>
        <p:spPr>
          <a:xfrm>
            <a:off x="1437008" y="1057236"/>
            <a:ext cx="2051840" cy="2761896"/>
          </a:xfrm>
          <a:prstGeom prst="rect">
            <a:avLst/>
          </a:prstGeom>
        </p:spPr>
      </p:pic>
      <p:sp>
        <p:nvSpPr>
          <p:cNvPr id="14" name="TextBox 13">
            <a:extLst>
              <a:ext uri="{FF2B5EF4-FFF2-40B4-BE49-F238E27FC236}">
                <a16:creationId xmlns:a16="http://schemas.microsoft.com/office/drawing/2014/main" id="{5E13028C-4BD0-4277-89C5-0D1E09026833}"/>
              </a:ext>
            </a:extLst>
          </p:cNvPr>
          <p:cNvSpPr txBox="1"/>
          <p:nvPr/>
        </p:nvSpPr>
        <p:spPr>
          <a:xfrm>
            <a:off x="3711560" y="1057236"/>
            <a:ext cx="7849909" cy="5262979"/>
          </a:xfrm>
          <a:prstGeom prst="rect">
            <a:avLst/>
          </a:prstGeom>
          <a:noFill/>
        </p:spPr>
        <p:txBody>
          <a:bodyPr wrap="square">
            <a:spAutoFit/>
          </a:bodyPr>
          <a:lstStyle/>
          <a:p>
            <a:r>
              <a:rPr lang="de-CH" sz="1600" i="1" dirty="0">
                <a:effectLst/>
                <a:ea typeface="Calibri" panose="020F0502020204030204" pitchFamily="34" charset="0"/>
              </a:rPr>
              <a:t>Epikur (341 – 270 v. Chr.)</a:t>
            </a:r>
            <a:r>
              <a:rPr lang="de-CH" sz="1600" b="1" i="1" dirty="0">
                <a:effectLst/>
                <a:ea typeface="Calibri" panose="020F0502020204030204" pitchFamily="34" charset="0"/>
              </a:rPr>
              <a:t> </a:t>
            </a:r>
            <a:r>
              <a:rPr lang="de-CH" sz="1600" i="1" dirty="0">
                <a:effectLst/>
                <a:ea typeface="Calibri" panose="020F0502020204030204" pitchFamily="34" charset="0"/>
              </a:rPr>
              <a:t>war ein griechischer Philosoph</a:t>
            </a:r>
            <a:r>
              <a:rPr lang="de-CH" sz="1600" b="1" i="1" dirty="0">
                <a:effectLst/>
                <a:ea typeface="Calibri" panose="020F0502020204030204" pitchFamily="34" charset="0"/>
              </a:rPr>
              <a:t> </a:t>
            </a:r>
          </a:p>
          <a:p>
            <a:endParaRPr lang="de-CH" sz="1600" i="1" dirty="0">
              <a:ea typeface="Calibri" panose="020F0502020204030204" pitchFamily="34" charset="0"/>
            </a:endParaRPr>
          </a:p>
          <a:p>
            <a:pPr marL="285750" indent="-285750">
              <a:buFont typeface="Arial" panose="020B0604020202020204" pitchFamily="34" charset="0"/>
              <a:buChar char="•"/>
            </a:pPr>
            <a:r>
              <a:rPr lang="de-CH" sz="1600" i="1" dirty="0">
                <a:effectLst/>
                <a:ea typeface="Calibri" panose="020F0502020204030204" pitchFamily="34" charset="0"/>
              </a:rPr>
              <a:t>Begründer des </a:t>
            </a:r>
            <a:r>
              <a:rPr lang="de-CH" sz="1600" b="1" i="1" u="sng" dirty="0">
                <a:effectLst/>
                <a:uFill>
                  <a:solidFill>
                    <a:srgbClr val="000000"/>
                  </a:solidFill>
                </a:uFill>
                <a:ea typeface="Calibri" panose="020F0502020204030204" pitchFamily="34" charset="0"/>
              </a:rPr>
              <a:t>Hedonismus</a:t>
            </a:r>
            <a:r>
              <a:rPr lang="de-CH" sz="1600" i="1" dirty="0">
                <a:effectLst/>
                <a:ea typeface="Calibri" panose="020F0502020204030204" pitchFamily="34" charset="0"/>
              </a:rPr>
              <a:t> (altgriechisch für „Lust“ oder „Genuss“)</a:t>
            </a:r>
          </a:p>
          <a:p>
            <a:endParaRPr lang="de-CH" sz="1600" i="1" dirty="0">
              <a:ea typeface="Calibri" panose="020F0502020204030204" pitchFamily="34" charset="0"/>
            </a:endParaRPr>
          </a:p>
          <a:p>
            <a:pPr marL="285750" indent="-285750">
              <a:buFont typeface="Arial" panose="020B0604020202020204" pitchFamily="34" charset="0"/>
              <a:buChar char="•"/>
            </a:pPr>
            <a:r>
              <a:rPr lang="de-CH" sz="1600" i="1" dirty="0">
                <a:effectLst/>
                <a:ea typeface="Calibri" panose="020F0502020204030204" pitchFamily="34" charset="0"/>
              </a:rPr>
              <a:t>Der Hedonismus ist eine Lebenseinstellung, die nach Lust und Freude im Leben strebt und sämtliche negativen Gefühle und Empfindungen zu vermeiden versucht</a:t>
            </a:r>
            <a:endParaRPr lang="de-CH" sz="1600" dirty="0">
              <a:effectLst/>
              <a:ea typeface="Calibri" panose="020F0502020204030204" pitchFamily="34" charset="0"/>
            </a:endParaRPr>
          </a:p>
          <a:p>
            <a:pPr marL="285750" indent="-285750">
              <a:buFont typeface="Arial" panose="020B0604020202020204" pitchFamily="34" charset="0"/>
              <a:buChar char="•"/>
            </a:pPr>
            <a:endParaRPr lang="de-CH" sz="1600" dirty="0"/>
          </a:p>
          <a:p>
            <a:pPr marL="285750" indent="-285750">
              <a:buFont typeface="Arial" panose="020B0604020202020204" pitchFamily="34" charset="0"/>
              <a:buChar char="•"/>
            </a:pPr>
            <a:r>
              <a:rPr lang="de-CH" sz="1600" dirty="0"/>
              <a:t>Epikur unterrichtete in einem Garten, genannt </a:t>
            </a:r>
            <a:r>
              <a:rPr lang="de-CH" sz="1600" dirty="0" err="1"/>
              <a:t>Kepos</a:t>
            </a:r>
            <a:endParaRPr lang="de-CH" sz="1600" dirty="0"/>
          </a:p>
          <a:p>
            <a:pPr marL="285750" indent="-285750">
              <a:buFont typeface="Arial" panose="020B0604020202020204" pitchFamily="34" charset="0"/>
              <a:buChar char="•"/>
            </a:pPr>
            <a:endParaRPr lang="de-CH" sz="1600" dirty="0"/>
          </a:p>
          <a:p>
            <a:pPr marL="285750" indent="-285750">
              <a:buFont typeface="Arial" panose="020B0604020202020204" pitchFamily="34" charset="0"/>
              <a:buChar char="•"/>
            </a:pPr>
            <a:r>
              <a:rPr lang="de-DE" sz="1600" b="0" i="0" dirty="0">
                <a:effectLst/>
              </a:rPr>
              <a:t>„Tritt ein, Fremder! Ein freundlicher Gastgeber wartet dir auf mit Brot und mit Wasser im Überfluss, denn hier werden deine Begierden nicht gereizt, sondern gestillt.“</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b="0" i="0" dirty="0">
                <a:effectLst/>
              </a:rPr>
              <a:t>Epikurs Schule strebte keinen politischen Einfluss an und fand – von Ausnahmen abgesehen – kaum Zugang zu den Reichen und Mächtigen. Dennoch hielt sich der </a:t>
            </a:r>
            <a:r>
              <a:rPr lang="de-DE" sz="1600" b="0" i="0" dirty="0" err="1">
                <a:effectLst/>
              </a:rPr>
              <a:t>Kepos</a:t>
            </a:r>
            <a:r>
              <a:rPr lang="de-DE" sz="1600" b="0" i="0" dirty="0">
                <a:effectLst/>
              </a:rPr>
              <a:t>, zuletzt noch von dem Stoiker </a:t>
            </a:r>
            <a:r>
              <a:rPr lang="de-DE" sz="1600" b="0" i="0" u="none" strike="noStrike" dirty="0">
                <a:effectLst/>
              </a:rPr>
              <a:t>Mark Aurel</a:t>
            </a:r>
            <a:r>
              <a:rPr lang="de-DE" sz="1600" b="0" i="0" dirty="0">
                <a:effectLst/>
              </a:rPr>
              <a:t> gefördert, bis über das 2. Jahrhundert n. Chr. hinaus</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b="0" i="0" dirty="0">
                <a:effectLst/>
              </a:rPr>
              <a:t>Epikur übernahm </a:t>
            </a:r>
            <a:r>
              <a:rPr lang="de-DE" sz="1600" b="0" i="0" u="none" strike="noStrike" dirty="0">
                <a:effectLst/>
              </a:rPr>
              <a:t>Demokrits</a:t>
            </a:r>
            <a:r>
              <a:rPr lang="de-DE" sz="1600" b="0" i="0" dirty="0">
                <a:effectLst/>
              </a:rPr>
              <a:t> </a:t>
            </a:r>
            <a:r>
              <a:rPr lang="de-DE" sz="1600" b="0" i="0" u="none" strike="noStrike" dirty="0">
                <a:effectLst/>
              </a:rPr>
              <a:t>atomistische</a:t>
            </a:r>
            <a:r>
              <a:rPr lang="de-DE" sz="1600" b="0" i="0" dirty="0">
                <a:effectLst/>
              </a:rPr>
              <a:t> Lehre und entwickelte sie weiter </a:t>
            </a:r>
          </a:p>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b="0" i="0" dirty="0">
                <a:solidFill>
                  <a:srgbClr val="202122"/>
                </a:solidFill>
                <a:effectLst/>
              </a:rPr>
              <a:t>Furcht, Schmerz und Begierden sind für Epikur die drei großen Klippen, die umschifft werden müssen, damit dauerhaft Lebenslust und Seelenruhe herrschen können</a:t>
            </a:r>
            <a:endParaRPr lang="en-US" sz="1600" dirty="0"/>
          </a:p>
        </p:txBody>
      </p:sp>
    </p:spTree>
    <p:extLst>
      <p:ext uri="{BB962C8B-B14F-4D97-AF65-F5344CB8AC3E}">
        <p14:creationId xmlns:p14="http://schemas.microsoft.com/office/powerpoint/2010/main" val="1295303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5110886" cy="369332"/>
          </a:xfrm>
          <a:prstGeom prst="rect">
            <a:avLst/>
          </a:prstGeom>
          <a:noFill/>
        </p:spPr>
        <p:txBody>
          <a:bodyPr wrap="none" rtlCol="0">
            <a:spAutoFit/>
          </a:bodyPr>
          <a:lstStyle/>
          <a:p>
            <a:r>
              <a:rPr lang="en-GB" dirty="0">
                <a:solidFill>
                  <a:schemeClr val="bg1"/>
                </a:solidFill>
                <a:latin typeface="+mj-lt"/>
              </a:rPr>
              <a:t>Café Philo - </a:t>
            </a:r>
            <a:r>
              <a:rPr lang="de-CH"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Eine philosophische Sinnfrage ergründen</a:t>
            </a:r>
            <a:endParaRPr lang="en-US" dirty="0">
              <a:solidFill>
                <a:schemeClr val="bg1"/>
              </a:solidFill>
              <a:latin typeface="+mj-lt"/>
            </a:endParaRPr>
          </a:p>
        </p:txBody>
      </p:sp>
      <p:sp>
        <p:nvSpPr>
          <p:cNvPr id="15" name="TextBox 14">
            <a:extLst>
              <a:ext uri="{FF2B5EF4-FFF2-40B4-BE49-F238E27FC236}">
                <a16:creationId xmlns:a16="http://schemas.microsoft.com/office/drawing/2014/main" id="{BB958362-E1E0-49BA-8D76-8AEBBEE228A5}"/>
              </a:ext>
            </a:extLst>
          </p:cNvPr>
          <p:cNvSpPr txBox="1"/>
          <p:nvPr/>
        </p:nvSpPr>
        <p:spPr>
          <a:xfrm>
            <a:off x="1663200" y="1176321"/>
            <a:ext cx="9749675" cy="4701415"/>
          </a:xfrm>
          <a:prstGeom prst="rect">
            <a:avLst/>
          </a:prstGeom>
          <a:noFill/>
        </p:spPr>
        <p:txBody>
          <a:bodyPr wrap="square">
            <a:spAutoFit/>
          </a:bodyPr>
          <a:lstStyle/>
          <a:p>
            <a:pPr algn="just">
              <a:lnSpc>
                <a:spcPct val="150000"/>
              </a:lnSpc>
              <a:spcAft>
                <a:spcPts val="800"/>
              </a:spcAft>
            </a:pPr>
            <a:r>
              <a:rPr lang="de-CH" sz="1600" dirty="0">
                <a:effectLst/>
                <a:latin typeface="Calibri" panose="020F0502020204030204" pitchFamily="34" charset="0"/>
                <a:ea typeface="Calibri" panose="020F0502020204030204" pitchFamily="34" charset="0"/>
                <a:cs typeface="Times New Roman" panose="02020603050405020304" pitchFamily="18" charset="0"/>
              </a:rPr>
              <a:t>Epikur plädiert für eine Enttabuisierung des Todes. Aus seinem Text lassen sich 3 Argumente für den «guten Tod» ableiten: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de-CH" sz="1600" b="1" dirty="0">
                <a:effectLst/>
                <a:latin typeface="Calibri" panose="020F0502020204030204" pitchFamily="34" charset="0"/>
                <a:ea typeface="Calibri" panose="020F0502020204030204" pitchFamily="34" charset="0"/>
                <a:cs typeface="Times New Roman" panose="02020603050405020304" pitchFamily="18" charset="0"/>
              </a:rPr>
              <a:t>a) Der Tod ist Aufhebung der Empfindung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de-CH" sz="1600" dirty="0">
                <a:effectLst/>
                <a:latin typeface="Calibri" panose="020F0502020204030204" pitchFamily="34" charset="0"/>
                <a:ea typeface="Calibri" panose="020F0502020204030204" pitchFamily="34" charset="0"/>
                <a:cs typeface="Times New Roman" panose="02020603050405020304" pitchFamily="18" charset="0"/>
              </a:rPr>
              <a:t>Für Epikur ist das Lebensende kein notwendiges Unheil, sondern «Aufhebung der Empfindung».  Dies bedeutet, dass mit dem Tod auch alle Schmerzen und Leiden verschwinden und somit auch als eine Art Heilung angesehen werden kann.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de-CH" sz="1600" b="1" dirty="0">
                <a:effectLst/>
                <a:latin typeface="Calibri" panose="020F0502020204030204" pitchFamily="34" charset="0"/>
                <a:ea typeface="Calibri" panose="020F0502020204030204" pitchFamily="34" charset="0"/>
                <a:cs typeface="Times New Roman" panose="02020603050405020304" pitchFamily="18" charset="0"/>
              </a:rPr>
              <a:t>b) Wir begegnen dem Tod nicht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CH" sz="1600" dirty="0">
                <a:effectLst/>
                <a:latin typeface="Calibri" panose="020F0502020204030204" pitchFamily="34" charset="0"/>
                <a:ea typeface="Calibri" panose="020F0502020204030204" pitchFamily="34" charset="0"/>
                <a:cs typeface="Times New Roman" panose="02020603050405020304" pitchFamily="18" charset="0"/>
              </a:rPr>
              <a:t>Epikur plädiert dafür, dass wir den Tod nicht fürchten sollen. Wenn wir leben, dann ist der Tod nicht da und wenn wird Tod sind, dann braucht es uns nicht mehr zu kümmern.</a:t>
            </a:r>
          </a:p>
          <a:p>
            <a:pPr lvl="0">
              <a:lnSpc>
                <a:spcPct val="107000"/>
              </a:lnSpc>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 </a:t>
            </a:r>
            <a:r>
              <a:rPr lang="de-CH" sz="1600" b="1" dirty="0">
                <a:effectLst/>
                <a:latin typeface="Calibri" panose="020F0502020204030204" pitchFamily="34" charset="0"/>
                <a:ea typeface="Calibri" panose="020F0502020204030204" pitchFamily="34" charset="0"/>
                <a:cs typeface="Times New Roman" panose="02020603050405020304" pitchFamily="18" charset="0"/>
              </a:rPr>
              <a:t>Lange Leben bedeutet nicht unbedingt gut Leben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600" dirty="0">
                <a:effectLst/>
                <a:latin typeface="Calibri" panose="020F0502020204030204" pitchFamily="34" charset="0"/>
                <a:ea typeface="Calibri" panose="020F0502020204030204" pitchFamily="34" charset="0"/>
                <a:cs typeface="Times New Roman" panose="02020603050405020304" pitchFamily="18" charset="0"/>
              </a:rPr>
              <a:t>Die Länge des Lebens sagt nichts über die Lebensqualität aus. Ein kurzes Leben kann auch erfüllend sein.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8A3DE9E5-31E3-4F2E-83EF-01B8DDDDF310}"/>
              </a:ext>
            </a:extLst>
          </p:cNvPr>
          <p:cNvSpPr/>
          <p:nvPr/>
        </p:nvSpPr>
        <p:spPr>
          <a:xfrm>
            <a:off x="1663200" y="2162379"/>
            <a:ext cx="9882572" cy="1436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604130C-6E47-4ABF-8C8B-31DC6A399876}"/>
              </a:ext>
            </a:extLst>
          </p:cNvPr>
          <p:cNvSpPr/>
          <p:nvPr/>
        </p:nvSpPr>
        <p:spPr>
          <a:xfrm>
            <a:off x="1682703" y="3728240"/>
            <a:ext cx="9882572" cy="1131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5DA622-75BE-48EA-824D-D3E1E08D50CB}"/>
              </a:ext>
            </a:extLst>
          </p:cNvPr>
          <p:cNvSpPr/>
          <p:nvPr/>
        </p:nvSpPr>
        <p:spPr>
          <a:xfrm>
            <a:off x="1729262" y="5202167"/>
            <a:ext cx="9882572" cy="1018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12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5110886" cy="369332"/>
          </a:xfrm>
          <a:prstGeom prst="rect">
            <a:avLst/>
          </a:prstGeom>
          <a:noFill/>
        </p:spPr>
        <p:txBody>
          <a:bodyPr wrap="none" rtlCol="0">
            <a:spAutoFit/>
          </a:bodyPr>
          <a:lstStyle/>
          <a:p>
            <a:r>
              <a:rPr lang="en-GB" dirty="0">
                <a:solidFill>
                  <a:schemeClr val="bg1"/>
                </a:solidFill>
                <a:latin typeface="+mj-lt"/>
              </a:rPr>
              <a:t>Café Philo - </a:t>
            </a:r>
            <a:r>
              <a:rPr lang="de-CH"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Eine philosophische Sinnfrage ergründen</a:t>
            </a:r>
            <a:endParaRPr lang="en-US" dirty="0">
              <a:solidFill>
                <a:schemeClr val="bg1"/>
              </a:solidFill>
              <a:latin typeface="+mj-lt"/>
            </a:endParaRPr>
          </a:p>
        </p:txBody>
      </p:sp>
      <p:graphicFrame>
        <p:nvGraphicFramePr>
          <p:cNvPr id="2" name="Table 1">
            <a:extLst>
              <a:ext uri="{FF2B5EF4-FFF2-40B4-BE49-F238E27FC236}">
                <a16:creationId xmlns:a16="http://schemas.microsoft.com/office/drawing/2014/main" id="{8275F130-8E24-4B97-B591-EE3B9850621E}"/>
              </a:ext>
            </a:extLst>
          </p:cNvPr>
          <p:cNvGraphicFramePr>
            <a:graphicFrameLocks noGrp="1"/>
          </p:cNvGraphicFramePr>
          <p:nvPr>
            <p:extLst>
              <p:ext uri="{D42A27DB-BD31-4B8C-83A1-F6EECF244321}">
                <p14:modId xmlns:p14="http://schemas.microsoft.com/office/powerpoint/2010/main" val="3204719023"/>
              </p:ext>
            </p:extLst>
          </p:nvPr>
        </p:nvGraphicFramePr>
        <p:xfrm>
          <a:off x="1331843" y="980871"/>
          <a:ext cx="10503674" cy="3830384"/>
        </p:xfrm>
        <a:graphic>
          <a:graphicData uri="http://schemas.openxmlformats.org/drawingml/2006/table">
            <a:tbl>
              <a:tblPr firstRow="1" firstCol="1" bandRow="1"/>
              <a:tblGrid>
                <a:gridCol w="2065858">
                  <a:extLst>
                    <a:ext uri="{9D8B030D-6E8A-4147-A177-3AD203B41FA5}">
                      <a16:colId xmlns:a16="http://schemas.microsoft.com/office/drawing/2014/main" val="4170856786"/>
                    </a:ext>
                  </a:extLst>
                </a:gridCol>
                <a:gridCol w="3185168">
                  <a:extLst>
                    <a:ext uri="{9D8B030D-6E8A-4147-A177-3AD203B41FA5}">
                      <a16:colId xmlns:a16="http://schemas.microsoft.com/office/drawing/2014/main" val="3283233634"/>
                    </a:ext>
                  </a:extLst>
                </a:gridCol>
                <a:gridCol w="3253300">
                  <a:extLst>
                    <a:ext uri="{9D8B030D-6E8A-4147-A177-3AD203B41FA5}">
                      <a16:colId xmlns:a16="http://schemas.microsoft.com/office/drawing/2014/main" val="3097012977"/>
                    </a:ext>
                  </a:extLst>
                </a:gridCol>
                <a:gridCol w="1999348">
                  <a:extLst>
                    <a:ext uri="{9D8B030D-6E8A-4147-A177-3AD203B41FA5}">
                      <a16:colId xmlns:a16="http://schemas.microsoft.com/office/drawing/2014/main" val="455720788"/>
                    </a:ext>
                  </a:extLst>
                </a:gridCol>
              </a:tblGrid>
              <a:tr h="288290">
                <a:tc>
                  <a:txBody>
                    <a:bodyPr/>
                    <a:lstStyle/>
                    <a:p>
                      <a:pPr algn="ctr">
                        <a:lnSpc>
                          <a:spcPct val="107000"/>
                        </a:lnSpc>
                        <a:spcAft>
                          <a:spcPts val="800"/>
                        </a:spcAft>
                      </a:pPr>
                      <a:r>
                        <a:rPr lang="de-DE" sz="1400">
                          <a:effectLst/>
                          <a:latin typeface="Calibri Light" panose="020F0302020204030204" pitchFamily="34" charset="0"/>
                          <a:ea typeface="Calibri" panose="020F0502020204030204" pitchFamily="34" charset="0"/>
                          <a:cs typeface="Times New Roman" panose="02020603050405020304" pitchFamily="18" charset="0"/>
                        </a:rPr>
                        <a:t>Argumente</a:t>
                      </a:r>
                      <a:r>
                        <a:rPr lang="de-DE"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des Plenums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07000"/>
                        </a:lnSpc>
                        <a:spcAft>
                          <a:spcPts val="800"/>
                        </a:spcAft>
                      </a:pPr>
                      <a:r>
                        <a:rPr lang="de-DE"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Argumente für den Freitod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800"/>
                        </a:spcAft>
                      </a:pPr>
                      <a:r>
                        <a:rPr lang="de-DE" sz="14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Argumente gegen den Freitod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a:lnSpc>
                          <a:spcPct val="107000"/>
                        </a:lnSpc>
                        <a:spcAft>
                          <a:spcPts val="800"/>
                        </a:spcAft>
                      </a:pPr>
                      <a:r>
                        <a:rPr lang="de-DE" sz="14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Argumente des Plenums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542427729"/>
                  </a:ext>
                </a:extLst>
              </a:tr>
              <a:tr h="0">
                <a:tc>
                  <a:txBody>
                    <a:bodyPr/>
                    <a:lstStyle/>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z.B.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de-CH" sz="1400" dirty="0">
                          <a:effectLst/>
                          <a:latin typeface="Calibri" panose="020F0502020204030204" pitchFamily="34" charset="0"/>
                          <a:ea typeface="Calibri" panose="020F0502020204030204" pitchFamily="34" charset="0"/>
                          <a:cs typeface="Times New Roman" panose="02020603050405020304" pitchFamily="18" charset="0"/>
                        </a:rPr>
                        <a:t>Aus Nächstenliebe soll man niemanden unnötig leiden lassen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r>
                        <a:rPr lang="de-CH"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CH" sz="1400" dirty="0">
                          <a:effectLst/>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L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LU" sz="1400" dirty="0">
                          <a:effectLst/>
                          <a:latin typeface="Calibri" panose="020F0502020204030204" pitchFamily="34" charset="0"/>
                          <a:ea typeface="Calibri" panose="020F0502020204030204" pitchFamily="34" charset="0"/>
                          <a:cs typeface="Times New Roman" panose="02020603050405020304" pitchFamily="18" charset="0"/>
                        </a:rPr>
                        <a:t>Das Selbstbestimmungsrecht muss bewahrt werden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LU" sz="1400" dirty="0">
                          <a:effectLst/>
                          <a:latin typeface="Calibri" panose="020F0502020204030204" pitchFamily="34" charset="0"/>
                          <a:ea typeface="Calibri" panose="020F0502020204030204" pitchFamily="34" charset="0"/>
                          <a:cs typeface="Times New Roman" panose="02020603050405020304" pitchFamily="18" charset="0"/>
                        </a:rPr>
                        <a:t>Der Tod ist kein notwendiges Übel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e-L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LU" sz="1400" dirty="0">
                          <a:effectLst/>
                          <a:latin typeface="Calibri" panose="020F0502020204030204" pitchFamily="34" charset="0"/>
                          <a:ea typeface="Calibri" panose="020F0502020204030204" pitchFamily="34" charset="0"/>
                          <a:cs typeface="Times New Roman" panose="02020603050405020304" pitchFamily="18" charset="0"/>
                        </a:rPr>
                        <a:t>Wir begegnen dem Tod nicht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LU"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de-L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L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LU" sz="1400" dirty="0">
                          <a:effectLst/>
                          <a:latin typeface="Calibri" panose="020F0502020204030204" pitchFamily="34" charset="0"/>
                          <a:ea typeface="Calibri" panose="020F0502020204030204" pitchFamily="34" charset="0"/>
                          <a:cs typeface="Times New Roman" panose="02020603050405020304" pitchFamily="18" charset="0"/>
                        </a:rPr>
                        <a:t>Ein Arzt ist verpflichtet das Leben zu bewahren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r>
                        <a:rPr lang="de-L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LU" sz="1400" dirty="0">
                          <a:effectLst/>
                          <a:latin typeface="Calibri" panose="020F0502020204030204" pitchFamily="34" charset="0"/>
                          <a:ea typeface="Calibri" panose="020F0502020204030204" pitchFamily="34" charset="0"/>
                          <a:cs typeface="Times New Roman" panose="02020603050405020304" pitchFamily="18" charset="0"/>
                        </a:rPr>
                        <a:t>Untergräbt den moralischen Schutz des Lebens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de-L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LU" sz="1400" dirty="0">
                          <a:effectLst/>
                          <a:latin typeface="Calibri" panose="020F0502020204030204" pitchFamily="34" charset="0"/>
                          <a:ea typeface="Calibri" panose="020F0502020204030204" pitchFamily="34" charset="0"/>
                          <a:cs typeface="Times New Roman" panose="02020603050405020304" pitchFamily="18" charset="0"/>
                        </a:rPr>
                        <a:t>Eventueller Missbrauch (</a:t>
                      </a:r>
                      <a:r>
                        <a:rPr lang="de-LU" sz="1400" dirty="0" err="1">
                          <a:effectLst/>
                          <a:latin typeface="Calibri" panose="020F0502020204030204" pitchFamily="34" charset="0"/>
                          <a:ea typeface="Calibri" panose="020F0502020204030204" pitchFamily="34" charset="0"/>
                          <a:cs typeface="Times New Roman" panose="02020603050405020304" pitchFamily="18" charset="0"/>
                        </a:rPr>
                        <a:t>Slippery</a:t>
                      </a:r>
                      <a:r>
                        <a:rPr lang="de-LU" sz="1400" dirty="0">
                          <a:effectLst/>
                          <a:latin typeface="Calibri" panose="020F0502020204030204" pitchFamily="34" charset="0"/>
                          <a:ea typeface="Calibri" panose="020F0502020204030204" pitchFamily="34" charset="0"/>
                          <a:cs typeface="Times New Roman" panose="02020603050405020304" pitchFamily="18" charset="0"/>
                        </a:rPr>
                        <a:t> </a:t>
                      </a:r>
                      <a:r>
                        <a:rPr lang="de-LU" sz="1400" dirty="0" err="1">
                          <a:effectLst/>
                          <a:latin typeface="Calibri" panose="020F0502020204030204" pitchFamily="34" charset="0"/>
                          <a:ea typeface="Calibri" panose="020F0502020204030204" pitchFamily="34" charset="0"/>
                          <a:cs typeface="Times New Roman" panose="02020603050405020304" pitchFamily="18" charset="0"/>
                        </a:rPr>
                        <a:t>Slope</a:t>
                      </a:r>
                      <a:r>
                        <a:rPr lang="de-LU" sz="1400" dirty="0">
                          <a:effectLst/>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CH"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CH" sz="1400" dirty="0">
                          <a:effectLst/>
                          <a:latin typeface="Calibri" panose="020F0502020204030204" pitchFamily="34" charset="0"/>
                          <a:ea typeface="Calibri" panose="020F0502020204030204" pitchFamily="34" charset="0"/>
                          <a:cs typeface="Times New Roman" panose="02020603050405020304" pitchFamily="18" charset="0"/>
                        </a:rPr>
                        <a:t>z.B.</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L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LU" sz="1400" dirty="0">
                          <a:effectLst/>
                          <a:latin typeface="Calibri" panose="020F0502020204030204" pitchFamily="34" charset="0"/>
                          <a:ea typeface="Calibri" panose="020F0502020204030204" pitchFamily="34" charset="0"/>
                          <a:cs typeface="Times New Roman" panose="02020603050405020304" pitchFamily="18" charset="0"/>
                        </a:rPr>
                        <a:t>Das Leben gehört nicht dem Menschen, sondern Gott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r>
                        <a:rPr lang="de-L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LU" sz="1400" dirty="0">
                          <a:effectLst/>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L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506037"/>
                  </a:ext>
                </a:extLst>
              </a:tr>
            </a:tbl>
          </a:graphicData>
        </a:graphic>
      </p:graphicFrame>
      <p:graphicFrame>
        <p:nvGraphicFramePr>
          <p:cNvPr id="6" name="Table 5">
            <a:extLst>
              <a:ext uri="{FF2B5EF4-FFF2-40B4-BE49-F238E27FC236}">
                <a16:creationId xmlns:a16="http://schemas.microsoft.com/office/drawing/2014/main" id="{6463E9E8-C0E6-4DD5-838D-B51A32FB62EF}"/>
              </a:ext>
            </a:extLst>
          </p:cNvPr>
          <p:cNvGraphicFramePr>
            <a:graphicFrameLocks noGrp="1"/>
          </p:cNvGraphicFramePr>
          <p:nvPr>
            <p:extLst>
              <p:ext uri="{D42A27DB-BD31-4B8C-83A1-F6EECF244321}">
                <p14:modId xmlns:p14="http://schemas.microsoft.com/office/powerpoint/2010/main" val="1373712477"/>
              </p:ext>
            </p:extLst>
          </p:nvPr>
        </p:nvGraphicFramePr>
        <p:xfrm>
          <a:off x="3785041" y="5614810"/>
          <a:ext cx="5130800" cy="323850"/>
        </p:xfrm>
        <a:graphic>
          <a:graphicData uri="http://schemas.openxmlformats.org/drawingml/2006/table">
            <a:tbl>
              <a:tblPr firstRow="1" firstCol="1" bandRow="1"/>
              <a:tblGrid>
                <a:gridCol w="5130800">
                  <a:extLst>
                    <a:ext uri="{9D8B030D-6E8A-4147-A177-3AD203B41FA5}">
                      <a16:colId xmlns:a16="http://schemas.microsoft.com/office/drawing/2014/main" val="1584372766"/>
                    </a:ext>
                  </a:extLst>
                </a:gridCol>
              </a:tblGrid>
              <a:tr h="323850">
                <a:tc>
                  <a:txBody>
                    <a:bodyPr/>
                    <a:lstStyle/>
                    <a:p>
                      <a:pPr algn="ctr">
                        <a:lnSpc>
                          <a:spcPct val="107000"/>
                        </a:lnSpc>
                        <a:spcAft>
                          <a:spcPts val="800"/>
                        </a:spcAft>
                      </a:pPr>
                      <a:r>
                        <a:rPr lang="de-CH" sz="1100" dirty="0">
                          <a:effectLst/>
                          <a:latin typeface="Calibri" panose="020F0502020204030204" pitchFamily="34" charset="0"/>
                          <a:ea typeface="Calibri" panose="020F0502020204030204" pitchFamily="34" charset="0"/>
                          <a:cs typeface="Times New Roman" panose="02020603050405020304" pitchFamily="18" charset="0"/>
                        </a:rPr>
                        <a:t>Abstimmung und möglicher Konsens?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166904"/>
                  </a:ext>
                </a:extLst>
              </a:tr>
            </a:tbl>
          </a:graphicData>
        </a:graphic>
      </p:graphicFrame>
      <p:sp>
        <p:nvSpPr>
          <p:cNvPr id="7" name="Rectangle 2">
            <a:extLst>
              <a:ext uri="{FF2B5EF4-FFF2-40B4-BE49-F238E27FC236}">
                <a16:creationId xmlns:a16="http://schemas.microsoft.com/office/drawing/2014/main" id="{CA0BF4F9-9BBC-4D97-94DE-19EB52A3E16E}"/>
              </a:ext>
            </a:extLst>
          </p:cNvPr>
          <p:cNvSpPr>
            <a:spLocks noChangeArrowheads="1"/>
          </p:cNvSpPr>
          <p:nvPr/>
        </p:nvSpPr>
        <p:spPr bwMode="auto">
          <a:xfrm>
            <a:off x="3530600" y="38401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Left Brace 19">
            <a:extLst>
              <a:ext uri="{FF2B5EF4-FFF2-40B4-BE49-F238E27FC236}">
                <a16:creationId xmlns:a16="http://schemas.microsoft.com/office/drawing/2014/main" id="{B32637A2-9BAB-4B50-BDE8-1EB67177C8A2}"/>
              </a:ext>
            </a:extLst>
          </p:cNvPr>
          <p:cNvSpPr/>
          <p:nvPr/>
        </p:nvSpPr>
        <p:spPr>
          <a:xfrm rot="16200000">
            <a:off x="6411436" y="1587524"/>
            <a:ext cx="344488" cy="7505700"/>
          </a:xfrm>
          <a:prstGeom prst="leftBrace">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3">
            <a:extLst>
              <a:ext uri="{FF2B5EF4-FFF2-40B4-BE49-F238E27FC236}">
                <a16:creationId xmlns:a16="http://schemas.microsoft.com/office/drawing/2014/main" id="{1FD165EB-EBD3-4947-8EE6-E1EAE42F982F}"/>
              </a:ext>
            </a:extLst>
          </p:cNvPr>
          <p:cNvSpPr>
            <a:spLocks noChangeArrowheads="1"/>
          </p:cNvSpPr>
          <p:nvPr/>
        </p:nvSpPr>
        <p:spPr bwMode="auto">
          <a:xfrm>
            <a:off x="3530600" y="42973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89024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2609625" cy="369332"/>
          </a:xfrm>
          <a:prstGeom prst="rect">
            <a:avLst/>
          </a:prstGeom>
          <a:noFill/>
        </p:spPr>
        <p:txBody>
          <a:bodyPr wrap="none" rtlCol="0">
            <a:spAutoFit/>
          </a:bodyPr>
          <a:lstStyle/>
          <a:p>
            <a:r>
              <a:rPr lang="en-GB" dirty="0">
                <a:solidFill>
                  <a:schemeClr val="bg1"/>
                </a:solidFill>
                <a:latin typeface="+mj-lt"/>
              </a:rPr>
              <a:t>Café Philo - </a:t>
            </a:r>
            <a:r>
              <a:rPr lang="de-CH"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Déterminisme</a:t>
            </a:r>
            <a:endParaRPr lang="en-US" dirty="0">
              <a:solidFill>
                <a:schemeClr val="bg1"/>
              </a:solidFill>
              <a:latin typeface="+mj-lt"/>
            </a:endParaRPr>
          </a:p>
        </p:txBody>
      </p:sp>
      <p:pic>
        <p:nvPicPr>
          <p:cNvPr id="2" name="Picture 1">
            <a:extLst>
              <a:ext uri="{FF2B5EF4-FFF2-40B4-BE49-F238E27FC236}">
                <a16:creationId xmlns:a16="http://schemas.microsoft.com/office/drawing/2014/main" id="{1A9D8533-0D5C-AC19-D0F7-609833934380}"/>
              </a:ext>
            </a:extLst>
          </p:cNvPr>
          <p:cNvPicPr>
            <a:picLocks noChangeAspect="1"/>
          </p:cNvPicPr>
          <p:nvPr/>
        </p:nvPicPr>
        <p:blipFill>
          <a:blip r:embed="rId2"/>
          <a:stretch>
            <a:fillRect/>
          </a:stretch>
        </p:blipFill>
        <p:spPr>
          <a:xfrm rot="21106721">
            <a:off x="834754" y="764237"/>
            <a:ext cx="5014156" cy="2792036"/>
          </a:xfrm>
          <a:prstGeom prst="rect">
            <a:avLst/>
          </a:prstGeom>
        </p:spPr>
      </p:pic>
      <p:pic>
        <p:nvPicPr>
          <p:cNvPr id="6" name="Picture 5">
            <a:extLst>
              <a:ext uri="{FF2B5EF4-FFF2-40B4-BE49-F238E27FC236}">
                <a16:creationId xmlns:a16="http://schemas.microsoft.com/office/drawing/2014/main" id="{8FE2B6FF-4386-993A-FA92-4596B191E8B3}"/>
              </a:ext>
            </a:extLst>
          </p:cNvPr>
          <p:cNvPicPr>
            <a:picLocks noChangeAspect="1"/>
          </p:cNvPicPr>
          <p:nvPr/>
        </p:nvPicPr>
        <p:blipFill>
          <a:blip r:embed="rId3"/>
          <a:stretch>
            <a:fillRect/>
          </a:stretch>
        </p:blipFill>
        <p:spPr>
          <a:xfrm>
            <a:off x="2515804" y="2847605"/>
            <a:ext cx="8276203" cy="3458377"/>
          </a:xfrm>
          <a:prstGeom prst="rect">
            <a:avLst/>
          </a:prstGeom>
        </p:spPr>
      </p:pic>
      <p:sp>
        <p:nvSpPr>
          <p:cNvPr id="8" name="Rectangle 7">
            <a:extLst>
              <a:ext uri="{FF2B5EF4-FFF2-40B4-BE49-F238E27FC236}">
                <a16:creationId xmlns:a16="http://schemas.microsoft.com/office/drawing/2014/main" id="{3C2C7010-2B10-465E-7E8B-AF441FC6074D}"/>
              </a:ext>
            </a:extLst>
          </p:cNvPr>
          <p:cNvSpPr/>
          <p:nvPr/>
        </p:nvSpPr>
        <p:spPr>
          <a:xfrm>
            <a:off x="2641164" y="5894544"/>
            <a:ext cx="3732165" cy="259015"/>
          </a:xfrm>
          <a:prstGeom prst="rect">
            <a:avLst/>
          </a:prstGeom>
          <a:solidFill>
            <a:srgbClr val="FFC000">
              <a:alpha val="4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CB36AE-B3EC-3A2A-B54B-BD96496FE53E}"/>
              </a:ext>
            </a:extLst>
          </p:cNvPr>
          <p:cNvSpPr/>
          <p:nvPr/>
        </p:nvSpPr>
        <p:spPr>
          <a:xfrm>
            <a:off x="5509948" y="5564235"/>
            <a:ext cx="4677959" cy="259015"/>
          </a:xfrm>
          <a:prstGeom prst="rect">
            <a:avLst/>
          </a:prstGeom>
          <a:solidFill>
            <a:srgbClr val="FFC000">
              <a:alpha val="4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55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2609625" cy="369332"/>
          </a:xfrm>
          <a:prstGeom prst="rect">
            <a:avLst/>
          </a:prstGeom>
          <a:noFill/>
        </p:spPr>
        <p:txBody>
          <a:bodyPr wrap="none" rtlCol="0">
            <a:spAutoFit/>
          </a:bodyPr>
          <a:lstStyle/>
          <a:p>
            <a:r>
              <a:rPr lang="en-GB" dirty="0">
                <a:solidFill>
                  <a:schemeClr val="bg1"/>
                </a:solidFill>
                <a:latin typeface="+mj-lt"/>
              </a:rPr>
              <a:t>Café Philo - </a:t>
            </a:r>
            <a:r>
              <a:rPr lang="de-CH"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Déterminisme</a:t>
            </a:r>
            <a:endParaRPr lang="en-US" dirty="0">
              <a:solidFill>
                <a:schemeClr val="bg1"/>
              </a:solidFill>
              <a:latin typeface="+mj-lt"/>
            </a:endParaRPr>
          </a:p>
        </p:txBody>
      </p:sp>
      <p:sp>
        <p:nvSpPr>
          <p:cNvPr id="7" name="TextBox 6">
            <a:extLst>
              <a:ext uri="{FF2B5EF4-FFF2-40B4-BE49-F238E27FC236}">
                <a16:creationId xmlns:a16="http://schemas.microsoft.com/office/drawing/2014/main" id="{4C2E03C5-0E44-951C-C95B-7544D4EC7A73}"/>
              </a:ext>
            </a:extLst>
          </p:cNvPr>
          <p:cNvSpPr txBox="1"/>
          <p:nvPr/>
        </p:nvSpPr>
        <p:spPr>
          <a:xfrm>
            <a:off x="1304340" y="496142"/>
            <a:ext cx="6096654" cy="369332"/>
          </a:xfrm>
          <a:prstGeom prst="rect">
            <a:avLst/>
          </a:prstGeom>
          <a:noFill/>
        </p:spPr>
        <p:txBody>
          <a:bodyPr wrap="square">
            <a:spAutoFit/>
          </a:bodyPr>
          <a:lstStyle/>
          <a:p>
            <a:r>
              <a:rPr lang="en-US" sz="1800" b="1" dirty="0" err="1">
                <a:solidFill>
                  <a:srgbClr val="000000"/>
                </a:solidFill>
                <a:effectLst/>
                <a:latin typeface="Bahnschrift" panose="020B0502040204020203" pitchFamily="34" charset="0"/>
                <a:ea typeface="Calibri" panose="020F0502020204030204" pitchFamily="34" charset="0"/>
                <a:cs typeface="Calibri" panose="020F0502020204030204" pitchFamily="34" charset="0"/>
              </a:rPr>
              <a:t>L’expérience</a:t>
            </a:r>
            <a:r>
              <a:rPr lang="en-US" sz="1800" b="1" dirty="0">
                <a:solidFill>
                  <a:srgbClr val="000000"/>
                </a:solidFill>
                <a:effectLst/>
                <a:latin typeface="Bahnschrift" panose="020B0502040204020203" pitchFamily="34" charset="0"/>
                <a:ea typeface="Calibri" panose="020F0502020204030204" pitchFamily="34" charset="0"/>
                <a:cs typeface="Calibri" panose="020F0502020204030204" pitchFamily="34" charset="0"/>
              </a:rPr>
              <a:t> de </a:t>
            </a:r>
            <a:r>
              <a:rPr lang="en-US" sz="1800" b="1" dirty="0" err="1">
                <a:solidFill>
                  <a:srgbClr val="000000"/>
                </a:solidFill>
                <a:effectLst/>
                <a:latin typeface="Bahnschrift" panose="020B0502040204020203" pitchFamily="34" charset="0"/>
                <a:ea typeface="Calibri" panose="020F0502020204030204" pitchFamily="34" charset="0"/>
                <a:cs typeface="Calibri" panose="020F0502020204030204" pitchFamily="34" charset="0"/>
              </a:rPr>
              <a:t>Libet</a:t>
            </a:r>
            <a:endParaRPr lang="en-US" dirty="0"/>
          </a:p>
        </p:txBody>
      </p:sp>
      <p:pic>
        <p:nvPicPr>
          <p:cNvPr id="10" name="Picture 9" descr="Diagram&#10;&#10;Description automatically generated">
            <a:hlinkClick r:id="rId2"/>
            <a:extLst>
              <a:ext uri="{FF2B5EF4-FFF2-40B4-BE49-F238E27FC236}">
                <a16:creationId xmlns:a16="http://schemas.microsoft.com/office/drawing/2014/main" id="{83233D26-C056-5710-94B0-1F3BC362E9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260" y="1227484"/>
            <a:ext cx="7773479" cy="3316127"/>
          </a:xfrm>
          <a:prstGeom prst="rect">
            <a:avLst/>
          </a:prstGeom>
          <a:noFill/>
          <a:ln>
            <a:noFill/>
          </a:ln>
        </p:spPr>
      </p:pic>
      <p:sp>
        <p:nvSpPr>
          <p:cNvPr id="12" name="TextBox 11">
            <a:extLst>
              <a:ext uri="{FF2B5EF4-FFF2-40B4-BE49-F238E27FC236}">
                <a16:creationId xmlns:a16="http://schemas.microsoft.com/office/drawing/2014/main" id="{66C9B8A8-B3C4-D588-D01E-1DC2DA2AF5B5}"/>
              </a:ext>
            </a:extLst>
          </p:cNvPr>
          <p:cNvSpPr txBox="1"/>
          <p:nvPr/>
        </p:nvSpPr>
        <p:spPr>
          <a:xfrm>
            <a:off x="1236207" y="4916825"/>
            <a:ext cx="10282094" cy="1346331"/>
          </a:xfrm>
          <a:prstGeom prst="rect">
            <a:avLst/>
          </a:prstGeom>
          <a:noFill/>
        </p:spPr>
        <p:txBody>
          <a:bodyPr wrap="square">
            <a:spAutoFit/>
          </a:bodyPr>
          <a:lstStyle/>
          <a:p>
            <a:pPr algn="just" fontAlgn="base">
              <a:lnSpc>
                <a:spcPct val="115000"/>
              </a:lnSpc>
            </a:pPr>
            <a:r>
              <a:rPr lang="fr-BE" sz="1800" dirty="0">
                <a:solidFill>
                  <a:srgbClr val="000000"/>
                </a:solidFill>
                <a:effectLst/>
                <a:latin typeface="Calibri" panose="020F0502020204030204" pitchFamily="34" charset="0"/>
                <a:ea typeface="Times New Roman" panose="02020603050405020304" pitchFamily="18" charset="0"/>
              </a:rPr>
              <a:t>Vous </a:t>
            </a:r>
            <a:r>
              <a:rPr lang="fr-BE" sz="1800" b="1" dirty="0">
                <a:solidFill>
                  <a:srgbClr val="000000"/>
                </a:solidFill>
                <a:effectLst/>
                <a:latin typeface="Calibri" panose="020F0502020204030204" pitchFamily="34" charset="0"/>
                <a:ea typeface="Times New Roman" panose="02020603050405020304" pitchFamily="18" charset="0"/>
              </a:rPr>
              <a:t>avez l’impression de décider d’appuyer à un certain moment, mais votre cerveau a déjà décidé depuis presque une demi-seconde</a:t>
            </a:r>
            <a:r>
              <a:rPr lang="fr-BE" sz="1800" dirty="0">
                <a:solidFill>
                  <a:srgbClr val="000000"/>
                </a:solidFill>
                <a:effectLst/>
                <a:latin typeface="Calibri" panose="020F0502020204030204" pitchFamily="34" charset="0"/>
                <a:ea typeface="Times New Roman" panose="02020603050405020304" pitchFamily="18" charset="0"/>
              </a:rPr>
              <a:t> !  </a:t>
            </a:r>
          </a:p>
          <a:p>
            <a:pPr algn="just" fontAlgn="base">
              <a:lnSpc>
                <a:spcPct val="115000"/>
              </a:lnSpc>
            </a:pPr>
            <a:r>
              <a:rPr lang="fr-BE" sz="1800" dirty="0">
                <a:solidFill>
                  <a:srgbClr val="000000"/>
                </a:solidFill>
                <a:effectLst/>
                <a:latin typeface="Calibri" panose="020F0502020204030204" pitchFamily="34" charset="0"/>
                <a:ea typeface="Times New Roman" panose="02020603050405020304" pitchFamily="18" charset="0"/>
              </a:rPr>
              <a:t>Comment puis-je être libre de décider quelque chose, si au moment où j’ai conscience de choisir, mon cerveau a déjà commencé à agir ?</a:t>
            </a:r>
            <a:endParaRPr lang="en-US" sz="1800" dirty="0">
              <a:effectLst/>
              <a:latin typeface="Times New Roman" panose="02020603050405020304" pitchFamily="18" charset="0"/>
              <a:ea typeface="Times New Roman" panose="02020603050405020304" pitchFamily="18" charset="0"/>
            </a:endParaRPr>
          </a:p>
        </p:txBody>
      </p:sp>
      <p:cxnSp>
        <p:nvCxnSpPr>
          <p:cNvPr id="14" name="Connector: Elbow 13">
            <a:extLst>
              <a:ext uri="{FF2B5EF4-FFF2-40B4-BE49-F238E27FC236}">
                <a16:creationId xmlns:a16="http://schemas.microsoft.com/office/drawing/2014/main" id="{39FDF44A-C190-738C-BB7A-BCF404775821}"/>
              </a:ext>
            </a:extLst>
          </p:cNvPr>
          <p:cNvCxnSpPr/>
          <p:nvPr/>
        </p:nvCxnSpPr>
        <p:spPr>
          <a:xfrm flipV="1">
            <a:off x="1271526" y="2456714"/>
            <a:ext cx="3119949" cy="2860934"/>
          </a:xfrm>
          <a:prstGeom prst="bentConnector3">
            <a:avLst>
              <a:gd name="adj1" fmla="val -8742"/>
            </a:avLst>
          </a:prstGeom>
          <a:ln w="38100">
            <a:solidFill>
              <a:srgbClr val="EC403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09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2609625" cy="369332"/>
          </a:xfrm>
          <a:prstGeom prst="rect">
            <a:avLst/>
          </a:prstGeom>
          <a:noFill/>
        </p:spPr>
        <p:txBody>
          <a:bodyPr wrap="none" rtlCol="0">
            <a:spAutoFit/>
          </a:bodyPr>
          <a:lstStyle/>
          <a:p>
            <a:r>
              <a:rPr lang="en-GB" dirty="0">
                <a:solidFill>
                  <a:schemeClr val="bg1"/>
                </a:solidFill>
                <a:latin typeface="+mj-lt"/>
              </a:rPr>
              <a:t>Café Philo - </a:t>
            </a:r>
            <a:r>
              <a:rPr lang="de-CH"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Déterminisme</a:t>
            </a:r>
            <a:endParaRPr lang="en-US" dirty="0">
              <a:solidFill>
                <a:schemeClr val="bg1"/>
              </a:solidFill>
              <a:latin typeface="+mj-lt"/>
            </a:endParaRPr>
          </a:p>
        </p:txBody>
      </p:sp>
      <p:sp>
        <p:nvSpPr>
          <p:cNvPr id="4" name="TextBox 3">
            <a:extLst>
              <a:ext uri="{FF2B5EF4-FFF2-40B4-BE49-F238E27FC236}">
                <a16:creationId xmlns:a16="http://schemas.microsoft.com/office/drawing/2014/main" id="{A1B6AB6E-F77A-6198-17CF-C5A5D47E95F9}"/>
              </a:ext>
            </a:extLst>
          </p:cNvPr>
          <p:cNvSpPr txBox="1"/>
          <p:nvPr/>
        </p:nvSpPr>
        <p:spPr>
          <a:xfrm>
            <a:off x="1401917" y="1159166"/>
            <a:ext cx="9435392" cy="646331"/>
          </a:xfrm>
          <a:prstGeom prst="rect">
            <a:avLst/>
          </a:prstGeom>
          <a:noFill/>
        </p:spPr>
        <p:txBody>
          <a:bodyPr wrap="square">
            <a:spAutoFit/>
          </a:bodyPr>
          <a:lstStyle/>
          <a:p>
            <a:r>
              <a:rPr lang="fr-BE" sz="1800" dirty="0">
                <a:solidFill>
                  <a:srgbClr val="000000"/>
                </a:solidFill>
                <a:effectLst/>
                <a:latin typeface="Calibri" panose="020F0502020204030204" pitchFamily="34" charset="0"/>
                <a:ea typeface="Calibri" panose="020F0502020204030204" pitchFamily="34" charset="0"/>
              </a:rPr>
              <a:t>Le </a:t>
            </a:r>
            <a:r>
              <a:rPr lang="fr-BE" sz="1800" b="1" dirty="0">
                <a:solidFill>
                  <a:srgbClr val="000000"/>
                </a:solidFill>
                <a:effectLst/>
                <a:latin typeface="Calibri" panose="020F0502020204030204" pitchFamily="34" charset="0"/>
                <a:ea typeface="Calibri" panose="020F0502020204030204" pitchFamily="34" charset="0"/>
              </a:rPr>
              <a:t>déterminisme</a:t>
            </a:r>
            <a:r>
              <a:rPr lang="fr-BE" sz="1800" dirty="0">
                <a:solidFill>
                  <a:srgbClr val="000000"/>
                </a:solidFill>
                <a:effectLst/>
                <a:latin typeface="Calibri" panose="020F0502020204030204" pitchFamily="34" charset="0"/>
                <a:ea typeface="Calibri" panose="020F0502020204030204" pitchFamily="34" charset="0"/>
              </a:rPr>
              <a:t> s’entend comme une doctrine philosophique selon laquelle, certaines conditions étant données et connues, les faits qui s’ensuivront sont prévisibles avec précision. </a:t>
            </a:r>
            <a:endParaRPr lang="en-US" dirty="0"/>
          </a:p>
        </p:txBody>
      </p:sp>
      <p:sp>
        <p:nvSpPr>
          <p:cNvPr id="8" name="TextBox 7">
            <a:extLst>
              <a:ext uri="{FF2B5EF4-FFF2-40B4-BE49-F238E27FC236}">
                <a16:creationId xmlns:a16="http://schemas.microsoft.com/office/drawing/2014/main" id="{390CDF95-6051-512B-28C6-1A4A443466CF}"/>
              </a:ext>
            </a:extLst>
          </p:cNvPr>
          <p:cNvSpPr txBox="1"/>
          <p:nvPr/>
        </p:nvSpPr>
        <p:spPr>
          <a:xfrm>
            <a:off x="1401917" y="1982484"/>
            <a:ext cx="9435392" cy="646331"/>
          </a:xfrm>
          <a:prstGeom prst="rect">
            <a:avLst/>
          </a:prstGeom>
          <a:noFill/>
        </p:spPr>
        <p:txBody>
          <a:bodyPr wrap="square">
            <a:spAutoFit/>
          </a:bodyPr>
          <a:lstStyle/>
          <a:p>
            <a:r>
              <a:rPr lang="fr-BE" sz="1800" dirty="0">
                <a:solidFill>
                  <a:srgbClr val="000000"/>
                </a:solidFill>
                <a:effectLst/>
                <a:latin typeface="Calibri" panose="020F0502020204030204" pitchFamily="34" charset="0"/>
                <a:ea typeface="Calibri" panose="020F0502020204030204" pitchFamily="34" charset="0"/>
              </a:rPr>
              <a:t>Selon le philosophe </a:t>
            </a:r>
            <a:r>
              <a:rPr lang="fr-BE" sz="1800" b="1" dirty="0">
                <a:solidFill>
                  <a:srgbClr val="000000"/>
                </a:solidFill>
                <a:effectLst/>
                <a:latin typeface="Calibri" panose="020F0502020204030204" pitchFamily="34" charset="0"/>
                <a:ea typeface="Calibri" panose="020F0502020204030204" pitchFamily="34" charset="0"/>
              </a:rPr>
              <a:t>Karl Popper</a:t>
            </a:r>
            <a:r>
              <a:rPr lang="fr-BE" sz="1800" dirty="0">
                <a:solidFill>
                  <a:srgbClr val="000000"/>
                </a:solidFill>
                <a:effectLst/>
                <a:latin typeface="Calibri" panose="020F0502020204030204" pitchFamily="34" charset="0"/>
                <a:ea typeface="Calibri" panose="020F0502020204030204" pitchFamily="34" charset="0"/>
              </a:rPr>
              <a:t> le déterminisme est une pensée « selon laquelle la structure du monde est telle que tout évènement peut être rationnellement prédit.</a:t>
            </a:r>
            <a:endParaRPr lang="en-US" dirty="0"/>
          </a:p>
        </p:txBody>
      </p:sp>
      <p:sp>
        <p:nvSpPr>
          <p:cNvPr id="11" name="TextBox 10">
            <a:extLst>
              <a:ext uri="{FF2B5EF4-FFF2-40B4-BE49-F238E27FC236}">
                <a16:creationId xmlns:a16="http://schemas.microsoft.com/office/drawing/2014/main" id="{47FA1689-2B0D-1F53-2672-98BEFCE7A206}"/>
              </a:ext>
            </a:extLst>
          </p:cNvPr>
          <p:cNvSpPr txBox="1"/>
          <p:nvPr/>
        </p:nvSpPr>
        <p:spPr>
          <a:xfrm>
            <a:off x="1401916" y="2915081"/>
            <a:ext cx="9435391" cy="646331"/>
          </a:xfrm>
          <a:prstGeom prst="rect">
            <a:avLst/>
          </a:prstGeom>
          <a:noFill/>
        </p:spPr>
        <p:txBody>
          <a:bodyPr wrap="square">
            <a:spAutoFit/>
          </a:bodyPr>
          <a:lstStyle/>
          <a:p>
            <a:r>
              <a:rPr lang="fr-BE" sz="1800" dirty="0">
                <a:solidFill>
                  <a:srgbClr val="000000"/>
                </a:solidFill>
                <a:effectLst/>
                <a:latin typeface="Calibri" panose="020F0502020204030204" pitchFamily="34" charset="0"/>
                <a:ea typeface="Calibri" panose="020F0502020204030204" pitchFamily="34" charset="0"/>
              </a:rPr>
              <a:t>Selon </a:t>
            </a:r>
            <a:r>
              <a:rPr lang="fr-BE" sz="1800" b="1" dirty="0">
                <a:solidFill>
                  <a:srgbClr val="000000"/>
                </a:solidFill>
                <a:effectLst/>
                <a:latin typeface="Calibri" panose="020F0502020204030204" pitchFamily="34" charset="0"/>
                <a:ea typeface="Calibri" panose="020F0502020204030204" pitchFamily="34" charset="0"/>
              </a:rPr>
              <a:t>Nietzsche</a:t>
            </a:r>
            <a:r>
              <a:rPr lang="fr-BE" sz="1800" dirty="0">
                <a:solidFill>
                  <a:srgbClr val="000000"/>
                </a:solidFill>
                <a:effectLst/>
                <a:latin typeface="Calibri" panose="020F0502020204030204" pitchFamily="34" charset="0"/>
                <a:ea typeface="Calibri" panose="020F0502020204030204" pitchFamily="34" charset="0"/>
              </a:rPr>
              <a:t>, l’homme est déterminé par son corps, car l’homme est soumis à ses</a:t>
            </a:r>
            <a:r>
              <a:rPr lang="fr-BE" sz="1800" b="1" i="1" dirty="0">
                <a:solidFill>
                  <a:srgbClr val="000000"/>
                </a:solidFill>
                <a:effectLst/>
                <a:latin typeface="Calibri" panose="020F0502020204030204" pitchFamily="34" charset="0"/>
                <a:ea typeface="Calibri" panose="020F0502020204030204" pitchFamily="34" charset="0"/>
              </a:rPr>
              <a:t> passions</a:t>
            </a:r>
            <a:r>
              <a:rPr lang="fr-BE" sz="1800" dirty="0">
                <a:solidFill>
                  <a:srgbClr val="000000"/>
                </a:solidFill>
                <a:effectLst/>
                <a:latin typeface="Calibri" panose="020F0502020204030204" pitchFamily="34" charset="0"/>
                <a:ea typeface="Calibri" panose="020F0502020204030204" pitchFamily="34" charset="0"/>
              </a:rPr>
              <a:t>, à ses pulsions, à ses instincts. Il s’agit d’un déterminisme d’ordre biologique. </a:t>
            </a:r>
            <a:endParaRPr lang="en-US" dirty="0"/>
          </a:p>
        </p:txBody>
      </p:sp>
      <p:sp>
        <p:nvSpPr>
          <p:cNvPr id="15" name="TextBox 14">
            <a:extLst>
              <a:ext uri="{FF2B5EF4-FFF2-40B4-BE49-F238E27FC236}">
                <a16:creationId xmlns:a16="http://schemas.microsoft.com/office/drawing/2014/main" id="{F2862030-958E-C15F-287B-DDF4261702B3}"/>
              </a:ext>
            </a:extLst>
          </p:cNvPr>
          <p:cNvSpPr txBox="1"/>
          <p:nvPr/>
        </p:nvSpPr>
        <p:spPr>
          <a:xfrm>
            <a:off x="1401915" y="3847678"/>
            <a:ext cx="9435391" cy="646331"/>
          </a:xfrm>
          <a:prstGeom prst="rect">
            <a:avLst/>
          </a:prstGeom>
          <a:noFill/>
        </p:spPr>
        <p:txBody>
          <a:bodyPr wrap="square">
            <a:spAutoFit/>
          </a:bodyPr>
          <a:lstStyle/>
          <a:p>
            <a:r>
              <a:rPr lang="fr-BE" sz="1800" dirty="0">
                <a:solidFill>
                  <a:srgbClr val="000000"/>
                </a:solidFill>
                <a:effectLst/>
                <a:latin typeface="Calibri" panose="020F0502020204030204" pitchFamily="34" charset="0"/>
                <a:ea typeface="Calibri" panose="020F0502020204030204" pitchFamily="34" charset="0"/>
              </a:rPr>
              <a:t>Selon </a:t>
            </a:r>
            <a:r>
              <a:rPr lang="fr-BE" sz="1800" b="1" dirty="0">
                <a:solidFill>
                  <a:srgbClr val="000000"/>
                </a:solidFill>
                <a:effectLst/>
                <a:latin typeface="Calibri" panose="020F0502020204030204" pitchFamily="34" charset="0"/>
                <a:ea typeface="Calibri" panose="020F0502020204030204" pitchFamily="34" charset="0"/>
              </a:rPr>
              <a:t>Freud</a:t>
            </a:r>
            <a:r>
              <a:rPr lang="fr-BE" sz="1800" dirty="0">
                <a:solidFill>
                  <a:srgbClr val="000000"/>
                </a:solidFill>
                <a:effectLst/>
                <a:latin typeface="Calibri" panose="020F0502020204030204" pitchFamily="34" charset="0"/>
                <a:ea typeface="Calibri" panose="020F0502020204030204" pitchFamily="34" charset="0"/>
              </a:rPr>
              <a:t>, l’homme est déterminé par son </a:t>
            </a:r>
            <a:r>
              <a:rPr lang="fr-BE" sz="1800" b="1" i="1" dirty="0">
                <a:solidFill>
                  <a:srgbClr val="000000"/>
                </a:solidFill>
                <a:effectLst/>
                <a:latin typeface="Calibri" panose="020F0502020204030204" pitchFamily="34" charset="0"/>
                <a:ea typeface="Calibri" panose="020F0502020204030204" pitchFamily="34" charset="0"/>
              </a:rPr>
              <a:t>inconscient</a:t>
            </a:r>
            <a:r>
              <a:rPr lang="fr-BE" sz="1800" dirty="0">
                <a:solidFill>
                  <a:srgbClr val="000000"/>
                </a:solidFill>
                <a:effectLst/>
                <a:latin typeface="Calibri" panose="020F0502020204030204" pitchFamily="34" charset="0"/>
                <a:ea typeface="Calibri" panose="020F0502020204030204" pitchFamily="34" charset="0"/>
              </a:rPr>
              <a:t>, instance psychique dont le contrôle échappe à la conscience et la volonté. </a:t>
            </a:r>
            <a:endParaRPr lang="en-US" dirty="0"/>
          </a:p>
        </p:txBody>
      </p:sp>
      <p:sp>
        <p:nvSpPr>
          <p:cNvPr id="17" name="TextBox 16">
            <a:extLst>
              <a:ext uri="{FF2B5EF4-FFF2-40B4-BE49-F238E27FC236}">
                <a16:creationId xmlns:a16="http://schemas.microsoft.com/office/drawing/2014/main" id="{2A635431-C7B6-57D0-5DA4-064B28385538}"/>
              </a:ext>
            </a:extLst>
          </p:cNvPr>
          <p:cNvSpPr txBox="1"/>
          <p:nvPr/>
        </p:nvSpPr>
        <p:spPr>
          <a:xfrm>
            <a:off x="1401916" y="4787530"/>
            <a:ext cx="9435390" cy="646331"/>
          </a:xfrm>
          <a:prstGeom prst="rect">
            <a:avLst/>
          </a:prstGeom>
          <a:noFill/>
        </p:spPr>
        <p:txBody>
          <a:bodyPr wrap="square">
            <a:spAutoFit/>
          </a:bodyPr>
          <a:lstStyle/>
          <a:p>
            <a:r>
              <a:rPr lang="fr-BE" sz="1800" dirty="0">
                <a:solidFill>
                  <a:srgbClr val="000000"/>
                </a:solidFill>
                <a:effectLst/>
                <a:latin typeface="Calibri" panose="020F0502020204030204" pitchFamily="34" charset="0"/>
                <a:ea typeface="Calibri" panose="020F0502020204030204" pitchFamily="34" charset="0"/>
              </a:rPr>
              <a:t>Aussi </a:t>
            </a:r>
            <a:r>
              <a:rPr lang="fr-BE" sz="1800" b="1" dirty="0">
                <a:solidFill>
                  <a:srgbClr val="000000"/>
                </a:solidFill>
                <a:effectLst/>
                <a:latin typeface="Calibri" panose="020F0502020204030204" pitchFamily="34" charset="0"/>
                <a:ea typeface="Calibri" panose="020F0502020204030204" pitchFamily="34" charset="0"/>
              </a:rPr>
              <a:t>Karl Marx</a:t>
            </a:r>
            <a:r>
              <a:rPr lang="fr-BE" sz="1800" dirty="0">
                <a:solidFill>
                  <a:srgbClr val="000000"/>
                </a:solidFill>
                <a:effectLst/>
                <a:latin typeface="Calibri" panose="020F0502020204030204" pitchFamily="34" charset="0"/>
                <a:ea typeface="Calibri" panose="020F0502020204030204" pitchFamily="34" charset="0"/>
              </a:rPr>
              <a:t> défend une conception matérialiste de la conscience. Les conditions matérielles de </a:t>
            </a:r>
            <a:r>
              <a:rPr lang="fr-BE" sz="1800" b="1" i="1" dirty="0">
                <a:solidFill>
                  <a:srgbClr val="000000"/>
                </a:solidFill>
                <a:effectLst/>
                <a:latin typeface="Calibri" panose="020F0502020204030204" pitchFamily="34" charset="0"/>
                <a:ea typeface="Calibri" panose="020F0502020204030204" pitchFamily="34" charset="0"/>
              </a:rPr>
              <a:t>l’existence sociale</a:t>
            </a:r>
            <a:r>
              <a:rPr lang="fr-BE" sz="1800" dirty="0">
                <a:solidFill>
                  <a:srgbClr val="000000"/>
                </a:solidFill>
                <a:effectLst/>
                <a:latin typeface="Calibri" panose="020F0502020204030204" pitchFamily="34" charset="0"/>
                <a:ea typeface="Calibri" panose="020F0502020204030204" pitchFamily="34" charset="0"/>
              </a:rPr>
              <a:t> déterminent la conscience individuelle</a:t>
            </a:r>
            <a:endParaRPr lang="en-US" dirty="0"/>
          </a:p>
        </p:txBody>
      </p:sp>
    </p:spTree>
    <p:extLst>
      <p:ext uri="{BB962C8B-B14F-4D97-AF65-F5344CB8AC3E}">
        <p14:creationId xmlns:p14="http://schemas.microsoft.com/office/powerpoint/2010/main" val="2026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2609625" cy="369332"/>
          </a:xfrm>
          <a:prstGeom prst="rect">
            <a:avLst/>
          </a:prstGeom>
          <a:noFill/>
        </p:spPr>
        <p:txBody>
          <a:bodyPr wrap="none" rtlCol="0">
            <a:spAutoFit/>
          </a:bodyPr>
          <a:lstStyle/>
          <a:p>
            <a:r>
              <a:rPr lang="en-GB" dirty="0">
                <a:solidFill>
                  <a:schemeClr val="bg1"/>
                </a:solidFill>
                <a:latin typeface="+mj-lt"/>
              </a:rPr>
              <a:t>Café Philo - </a:t>
            </a:r>
            <a:r>
              <a:rPr lang="de-CH"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Déterminisme</a:t>
            </a:r>
            <a:endParaRPr lang="en-US" dirty="0">
              <a:solidFill>
                <a:schemeClr val="bg1"/>
              </a:solidFill>
              <a:latin typeface="+mj-lt"/>
            </a:endParaRPr>
          </a:p>
        </p:txBody>
      </p:sp>
      <p:pic>
        <p:nvPicPr>
          <p:cNvPr id="59" name="Picture 58">
            <a:extLst>
              <a:ext uri="{FF2B5EF4-FFF2-40B4-BE49-F238E27FC236}">
                <a16:creationId xmlns:a16="http://schemas.microsoft.com/office/drawing/2014/main" id="{18FB286F-00D8-7769-1584-72817655579E}"/>
              </a:ext>
            </a:extLst>
          </p:cNvPr>
          <p:cNvPicPr>
            <a:picLocks noChangeAspect="1"/>
          </p:cNvPicPr>
          <p:nvPr/>
        </p:nvPicPr>
        <p:blipFill>
          <a:blip r:embed="rId2"/>
          <a:stretch>
            <a:fillRect/>
          </a:stretch>
        </p:blipFill>
        <p:spPr>
          <a:xfrm>
            <a:off x="983823" y="1255352"/>
            <a:ext cx="9133522" cy="5244311"/>
          </a:xfrm>
          <a:prstGeom prst="rect">
            <a:avLst/>
          </a:prstGeom>
        </p:spPr>
      </p:pic>
      <p:sp>
        <p:nvSpPr>
          <p:cNvPr id="61" name="TextBox 60">
            <a:extLst>
              <a:ext uri="{FF2B5EF4-FFF2-40B4-BE49-F238E27FC236}">
                <a16:creationId xmlns:a16="http://schemas.microsoft.com/office/drawing/2014/main" id="{A989903B-5D42-913A-A2B2-60876914CCA8}"/>
              </a:ext>
            </a:extLst>
          </p:cNvPr>
          <p:cNvSpPr txBox="1"/>
          <p:nvPr/>
        </p:nvSpPr>
        <p:spPr>
          <a:xfrm>
            <a:off x="1197372" y="817881"/>
            <a:ext cx="7153885" cy="375552"/>
          </a:xfrm>
          <a:prstGeom prst="rect">
            <a:avLst/>
          </a:prstGeom>
          <a:noFill/>
        </p:spPr>
        <p:txBody>
          <a:bodyPr wrap="square">
            <a:spAutoFit/>
          </a:bodyPr>
          <a:lstStyle/>
          <a:p>
            <a:pPr>
              <a:lnSpc>
                <a:spcPct val="107000"/>
              </a:lnSpc>
              <a:spcAft>
                <a:spcPts val="800"/>
              </a:spcAft>
            </a:pPr>
            <a:r>
              <a:rPr lang="fr-BE" sz="1800" dirty="0">
                <a:solidFill>
                  <a:srgbClr val="000000"/>
                </a:solidFill>
                <a:effectLst/>
                <a:latin typeface="Calibri" panose="020F0502020204030204" pitchFamily="34" charset="0"/>
                <a:ea typeface="Calibri" panose="020F0502020204030204" pitchFamily="34" charset="0"/>
              </a:rPr>
              <a:t>Prémisse:</a:t>
            </a:r>
            <a:r>
              <a:rPr lang="fr-BE" sz="1800" i="1" dirty="0">
                <a:solidFill>
                  <a:srgbClr val="000000"/>
                </a:solidFill>
                <a:effectLst/>
                <a:latin typeface="Calibri" panose="020F0502020204030204" pitchFamily="34" charset="0"/>
                <a:ea typeface="Calibri" panose="020F0502020204030204" pitchFamily="34" charset="0"/>
              </a:rPr>
              <a:t> «L’état présent de l’univers est l’effet de son état antérieur. » </a:t>
            </a:r>
            <a:endParaRPr lang="en-US" sz="16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350063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2609625" cy="369332"/>
          </a:xfrm>
          <a:prstGeom prst="rect">
            <a:avLst/>
          </a:prstGeom>
          <a:noFill/>
        </p:spPr>
        <p:txBody>
          <a:bodyPr wrap="none" rtlCol="0">
            <a:spAutoFit/>
          </a:bodyPr>
          <a:lstStyle/>
          <a:p>
            <a:r>
              <a:rPr lang="en-GB" dirty="0">
                <a:solidFill>
                  <a:schemeClr val="bg1"/>
                </a:solidFill>
                <a:latin typeface="+mj-lt"/>
              </a:rPr>
              <a:t>Café Philo - </a:t>
            </a:r>
            <a:r>
              <a:rPr lang="de-CH"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Déterminisme</a:t>
            </a:r>
            <a:endParaRPr lang="en-US" dirty="0">
              <a:solidFill>
                <a:schemeClr val="bg1"/>
              </a:solidFill>
              <a:latin typeface="+mj-lt"/>
            </a:endParaRPr>
          </a:p>
        </p:txBody>
      </p:sp>
      <p:pic>
        <p:nvPicPr>
          <p:cNvPr id="1026" name="Picture 2" descr="Laplace's Demon – Bayesian Spectacles">
            <a:extLst>
              <a:ext uri="{FF2B5EF4-FFF2-40B4-BE49-F238E27FC236}">
                <a16:creationId xmlns:a16="http://schemas.microsoft.com/office/drawing/2014/main" id="{C016678C-0013-148B-DF00-F28D988DF4A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1304340" y="1196961"/>
            <a:ext cx="4581811" cy="4581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77E530-D488-A50C-E076-E96B8A3B50AF}"/>
              </a:ext>
            </a:extLst>
          </p:cNvPr>
          <p:cNvSpPr txBox="1"/>
          <p:nvPr/>
        </p:nvSpPr>
        <p:spPr>
          <a:xfrm>
            <a:off x="4586062" y="3151881"/>
            <a:ext cx="6096654" cy="1754326"/>
          </a:xfrm>
          <a:prstGeom prst="rect">
            <a:avLst/>
          </a:prstGeom>
          <a:solidFill>
            <a:schemeClr val="accent4">
              <a:lumMod val="20000"/>
              <a:lumOff val="80000"/>
            </a:schemeClr>
          </a:solidFill>
        </p:spPr>
        <p:txBody>
          <a:bodyPr wrap="square">
            <a:spAutoFit/>
          </a:bodyPr>
          <a:lstStyle/>
          <a:p>
            <a:pPr algn="just"/>
            <a:r>
              <a:rPr lang="fr-BE" sz="1800" dirty="0">
                <a:solidFill>
                  <a:srgbClr val="000000"/>
                </a:solidFill>
                <a:effectLst/>
                <a:latin typeface="Calibri" panose="020F0502020204030204" pitchFamily="34" charset="0"/>
                <a:ea typeface="Calibri" panose="020F0502020204030204" pitchFamily="34" charset="0"/>
              </a:rPr>
              <a:t>«</a:t>
            </a:r>
            <a:r>
              <a:rPr lang="fr-BE" sz="1800" b="1" dirty="0">
                <a:solidFill>
                  <a:srgbClr val="000000"/>
                </a:solidFill>
                <a:effectLst/>
                <a:latin typeface="Calibri" panose="020F0502020204030204" pitchFamily="34" charset="0"/>
                <a:ea typeface="Calibri" panose="020F0502020204030204" pitchFamily="34" charset="0"/>
              </a:rPr>
              <a:t> Démon de Laplace » </a:t>
            </a:r>
            <a:r>
              <a:rPr lang="fr-BE" sz="1800" dirty="0">
                <a:solidFill>
                  <a:srgbClr val="000000"/>
                </a:solidFill>
                <a:effectLst/>
                <a:latin typeface="Calibri" panose="020F0502020204030204" pitchFamily="34" charset="0"/>
                <a:ea typeface="Calibri" panose="020F0502020204030204" pitchFamily="34" charset="0"/>
              </a:rPr>
              <a:t>: Si un être omniscient pouvait connaître exactement tous ce qui se passe dans l'univers en cet instant, jusqu'aux moindres mouvement de chaque particule, et qu'il saurait analyser correctement ces informations, il pourrait prédire avec une exactitude absolue tout ce qui va se passer et tout ce qui s’est passé partout dans l'univers. </a:t>
            </a:r>
            <a:endParaRPr lang="en-US" dirty="0"/>
          </a:p>
        </p:txBody>
      </p:sp>
    </p:spTree>
    <p:extLst>
      <p:ext uri="{BB962C8B-B14F-4D97-AF65-F5344CB8AC3E}">
        <p14:creationId xmlns:p14="http://schemas.microsoft.com/office/powerpoint/2010/main" val="3830767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2609625" cy="369332"/>
          </a:xfrm>
          <a:prstGeom prst="rect">
            <a:avLst/>
          </a:prstGeom>
          <a:noFill/>
        </p:spPr>
        <p:txBody>
          <a:bodyPr wrap="none" rtlCol="0">
            <a:spAutoFit/>
          </a:bodyPr>
          <a:lstStyle/>
          <a:p>
            <a:r>
              <a:rPr lang="en-GB" dirty="0">
                <a:solidFill>
                  <a:schemeClr val="bg1"/>
                </a:solidFill>
                <a:latin typeface="+mj-lt"/>
              </a:rPr>
              <a:t>Café Philo - </a:t>
            </a:r>
            <a:r>
              <a:rPr lang="de-CH"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Déterminisme</a:t>
            </a:r>
            <a:endParaRPr lang="en-US" dirty="0">
              <a:solidFill>
                <a:schemeClr val="bg1"/>
              </a:solidFill>
              <a:latin typeface="+mj-lt"/>
            </a:endParaRPr>
          </a:p>
        </p:txBody>
      </p:sp>
      <p:sp>
        <p:nvSpPr>
          <p:cNvPr id="6" name="TextBox 5">
            <a:extLst>
              <a:ext uri="{FF2B5EF4-FFF2-40B4-BE49-F238E27FC236}">
                <a16:creationId xmlns:a16="http://schemas.microsoft.com/office/drawing/2014/main" id="{9E94F7B8-E8EC-247B-9638-949A04EC16BF}"/>
              </a:ext>
            </a:extLst>
          </p:cNvPr>
          <p:cNvSpPr txBox="1"/>
          <p:nvPr/>
        </p:nvSpPr>
        <p:spPr>
          <a:xfrm>
            <a:off x="4755469" y="1373442"/>
            <a:ext cx="6096654" cy="1450397"/>
          </a:xfrm>
          <a:prstGeom prst="rect">
            <a:avLst/>
          </a:prstGeom>
          <a:noFill/>
        </p:spPr>
        <p:txBody>
          <a:bodyPr wrap="square">
            <a:spAutoFit/>
          </a:bodyPr>
          <a:lstStyle/>
          <a:p>
            <a:pPr algn="just">
              <a:lnSpc>
                <a:spcPct val="115000"/>
              </a:lnSpc>
              <a:spcAft>
                <a:spcPts val="800"/>
              </a:spcAft>
            </a:pPr>
            <a:r>
              <a:rPr lang="fr-BE" sz="1800" dirty="0">
                <a:solidFill>
                  <a:srgbClr val="000000"/>
                </a:solidFill>
                <a:effectLst/>
                <a:latin typeface="Calibri" panose="020F0502020204030204" pitchFamily="34" charset="0"/>
                <a:ea typeface="Calibri" panose="020F0502020204030204" pitchFamily="34" charset="0"/>
              </a:rPr>
              <a:t>Dieu a-t-il ainsi créé le mal ? Il y a ici un paradoxe. Pour sortir de l’impasse, Augustin </a:t>
            </a:r>
            <a:r>
              <a:rPr lang="fr-BE" sz="1800" dirty="0" err="1">
                <a:solidFill>
                  <a:srgbClr val="000000"/>
                </a:solidFill>
                <a:effectLst/>
                <a:latin typeface="Calibri" panose="020F0502020204030204" pitchFamily="34" charset="0"/>
                <a:ea typeface="Calibri" panose="020F0502020204030204" pitchFamily="34" charset="0"/>
              </a:rPr>
              <a:t>employe</a:t>
            </a:r>
            <a:r>
              <a:rPr lang="fr-BE" sz="1800" dirty="0">
                <a:solidFill>
                  <a:srgbClr val="000000"/>
                </a:solidFill>
                <a:effectLst/>
                <a:latin typeface="Calibri" panose="020F0502020204030204" pitchFamily="34" charset="0"/>
                <a:ea typeface="Calibri" panose="020F0502020204030204" pitchFamily="34" charset="0"/>
              </a:rPr>
              <a:t> la notion de libre-arbitre. </a:t>
            </a:r>
          </a:p>
          <a:p>
            <a:pPr algn="just">
              <a:lnSpc>
                <a:spcPct val="115000"/>
              </a:lnSpc>
              <a:spcAft>
                <a:spcPts val="800"/>
              </a:spcAft>
            </a:pPr>
            <a:r>
              <a:rPr lang="fr-BE" sz="1800" dirty="0">
                <a:solidFill>
                  <a:srgbClr val="000000"/>
                </a:solidFill>
                <a:effectLst/>
                <a:latin typeface="Calibri" panose="020F0502020204030204" pitchFamily="34" charset="0"/>
                <a:ea typeface="Calibri" panose="020F0502020204030204" pitchFamily="34" charset="0"/>
              </a:rPr>
              <a:t>À noter également que Saint-Augustin introduit la notion de péché originel. </a:t>
            </a:r>
            <a:r>
              <a:rPr lang="en-US" sz="1800" dirty="0">
                <a:solidFill>
                  <a:srgbClr val="000000"/>
                </a:solidFill>
                <a:effectLst/>
                <a:latin typeface="Calibri" panose="020F0502020204030204" pitchFamily="34" charset="0"/>
                <a:ea typeface="Calibri" panose="020F0502020204030204" pitchFamily="34" charset="0"/>
              </a:rPr>
              <a:t>On </a:t>
            </a:r>
            <a:r>
              <a:rPr lang="en-US" sz="1800" dirty="0" err="1">
                <a:solidFill>
                  <a:srgbClr val="000000"/>
                </a:solidFill>
                <a:effectLst/>
                <a:latin typeface="Calibri" panose="020F0502020204030204" pitchFamily="34" charset="0"/>
                <a:ea typeface="Calibri" panose="020F0502020204030204" pitchFamily="34" charset="0"/>
              </a:rPr>
              <a:t>est</a:t>
            </a:r>
            <a:r>
              <a:rPr lang="en-US" sz="1800" dirty="0">
                <a:solidFill>
                  <a:srgbClr val="000000"/>
                </a:solidFill>
                <a:effectLst/>
                <a:latin typeface="Calibri" panose="020F0502020204030204" pitchFamily="34" charset="0"/>
                <a:ea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rPr>
              <a:t>donc</a:t>
            </a:r>
            <a:r>
              <a:rPr lang="en-US" sz="1800" dirty="0">
                <a:solidFill>
                  <a:srgbClr val="000000"/>
                </a:solidFill>
                <a:effectLst/>
                <a:latin typeface="Calibri" panose="020F0502020204030204" pitchFamily="34" charset="0"/>
                <a:ea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rPr>
              <a:t>prédestiné</a:t>
            </a:r>
            <a:r>
              <a:rPr lang="en-US" sz="1800" dirty="0">
                <a:solidFill>
                  <a:srgbClr val="000000"/>
                </a:solidFill>
                <a:effectLst/>
                <a:latin typeface="Calibri" panose="020F0502020204030204" pitchFamily="34" charset="0"/>
                <a:ea typeface="Calibri" panose="020F0502020204030204" pitchFamily="34" charset="0"/>
              </a:rPr>
              <a:t>. </a:t>
            </a:r>
            <a:endParaRPr lang="en-US" sz="1600" dirty="0">
              <a:solidFill>
                <a:srgbClr val="000000"/>
              </a:solidFill>
              <a:effectLst/>
              <a:latin typeface="Calibri" panose="020F0502020204030204" pitchFamily="34" charset="0"/>
              <a:ea typeface="Calibri" panose="020F0502020204030204" pitchFamily="34" charset="0"/>
            </a:endParaRPr>
          </a:p>
        </p:txBody>
      </p:sp>
      <p:pic>
        <p:nvPicPr>
          <p:cNvPr id="7" name="Picture 6" descr="Notre Père St Augustin ⋆ Communauté des Augustines">
            <a:extLst>
              <a:ext uri="{FF2B5EF4-FFF2-40B4-BE49-F238E27FC236}">
                <a16:creationId xmlns:a16="http://schemas.microsoft.com/office/drawing/2014/main" id="{7B7C6CC1-CAE8-933C-4BD2-D47336E430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4444" y="1415942"/>
            <a:ext cx="2868930" cy="1441450"/>
          </a:xfrm>
          <a:prstGeom prst="rect">
            <a:avLst/>
          </a:prstGeom>
          <a:noFill/>
          <a:ln>
            <a:noFill/>
          </a:ln>
        </p:spPr>
      </p:pic>
      <p:pic>
        <p:nvPicPr>
          <p:cNvPr id="8" name="Picture 7" descr="Spinoza, &quot;Lettre 58 à Schuller&quot; (séries technologiques) + questions /  Minority report - fredericgrolleau.com">
            <a:extLst>
              <a:ext uri="{FF2B5EF4-FFF2-40B4-BE49-F238E27FC236}">
                <a16:creationId xmlns:a16="http://schemas.microsoft.com/office/drawing/2014/main" id="{6EBDD283-DD79-7BD8-B4D2-1B3FB33FAF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2706" y="3707251"/>
            <a:ext cx="2871829" cy="1910675"/>
          </a:xfrm>
          <a:prstGeom prst="rect">
            <a:avLst/>
          </a:prstGeom>
          <a:noFill/>
          <a:ln>
            <a:noFill/>
          </a:ln>
        </p:spPr>
      </p:pic>
      <p:sp>
        <p:nvSpPr>
          <p:cNvPr id="10" name="TextBox 9">
            <a:extLst>
              <a:ext uri="{FF2B5EF4-FFF2-40B4-BE49-F238E27FC236}">
                <a16:creationId xmlns:a16="http://schemas.microsoft.com/office/drawing/2014/main" id="{1BCA79BB-EE95-3299-6FB3-FA5C21130F6A}"/>
              </a:ext>
            </a:extLst>
          </p:cNvPr>
          <p:cNvSpPr txBox="1"/>
          <p:nvPr/>
        </p:nvSpPr>
        <p:spPr>
          <a:xfrm>
            <a:off x="4793732" y="3586601"/>
            <a:ext cx="6096654" cy="2031325"/>
          </a:xfrm>
          <a:prstGeom prst="rect">
            <a:avLst/>
          </a:prstGeom>
          <a:noFill/>
        </p:spPr>
        <p:txBody>
          <a:bodyPr wrap="square">
            <a:spAutoFit/>
          </a:bodyPr>
          <a:lstStyle/>
          <a:p>
            <a:pPr algn="just"/>
            <a:r>
              <a:rPr lang="fr-BE" sz="1800" dirty="0">
                <a:solidFill>
                  <a:srgbClr val="000000"/>
                </a:solidFill>
                <a:effectLst/>
                <a:latin typeface="Calibri" panose="020F0502020204030204" pitchFamily="34" charset="0"/>
                <a:ea typeface="Calibri" panose="020F0502020204030204" pitchFamily="34" charset="0"/>
              </a:rPr>
              <a:t>Ensuite, conçois à présent, si tu veux bien, que la pierre pense, tandis qu’elle poursuit son mouvement. Elle sait qu’elle s’efforce, autant qu’il est en elle, de poursuivre son mouvement. Eh bien, dans la mesure où elle n’est consciente que de son effort et qu’elle est tout sauf indifférente, cette pierre croira être parfaitement libre et persévérer dans son mouvement sans nulle autre cause que parce qu’elle le veut. </a:t>
            </a:r>
            <a:endParaRPr lang="en-US" dirty="0"/>
          </a:p>
        </p:txBody>
      </p:sp>
    </p:spTree>
    <p:extLst>
      <p:ext uri="{BB962C8B-B14F-4D97-AF65-F5344CB8AC3E}">
        <p14:creationId xmlns:p14="http://schemas.microsoft.com/office/powerpoint/2010/main" val="225719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2609625" cy="369332"/>
          </a:xfrm>
          <a:prstGeom prst="rect">
            <a:avLst/>
          </a:prstGeom>
          <a:noFill/>
        </p:spPr>
        <p:txBody>
          <a:bodyPr wrap="none" rtlCol="0">
            <a:spAutoFit/>
          </a:bodyPr>
          <a:lstStyle/>
          <a:p>
            <a:r>
              <a:rPr lang="en-GB" dirty="0">
                <a:solidFill>
                  <a:schemeClr val="bg1"/>
                </a:solidFill>
                <a:latin typeface="+mj-lt"/>
              </a:rPr>
              <a:t>Café Philo - </a:t>
            </a:r>
            <a:r>
              <a:rPr lang="de-CH"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Déterminisme</a:t>
            </a:r>
            <a:endParaRPr lang="en-US" dirty="0">
              <a:solidFill>
                <a:schemeClr val="bg1"/>
              </a:solidFill>
              <a:latin typeface="+mj-lt"/>
            </a:endParaRPr>
          </a:p>
        </p:txBody>
      </p:sp>
      <p:pic>
        <p:nvPicPr>
          <p:cNvPr id="2" name="Picture 1" descr="Graphical user interface, text, email&#10;&#10;Description automatically generated">
            <a:extLst>
              <a:ext uri="{FF2B5EF4-FFF2-40B4-BE49-F238E27FC236}">
                <a16:creationId xmlns:a16="http://schemas.microsoft.com/office/drawing/2014/main" id="{1AEA3335-04F3-C31B-513A-B5E0390454C6}"/>
              </a:ext>
            </a:extLst>
          </p:cNvPr>
          <p:cNvPicPr>
            <a:picLocks noChangeAspect="1"/>
          </p:cNvPicPr>
          <p:nvPr/>
        </p:nvPicPr>
        <p:blipFill>
          <a:blip r:embed="rId2"/>
          <a:stretch>
            <a:fillRect/>
          </a:stretch>
        </p:blipFill>
        <p:spPr>
          <a:xfrm>
            <a:off x="2373356" y="1099595"/>
            <a:ext cx="8243663" cy="5059412"/>
          </a:xfrm>
          <a:prstGeom prst="rect">
            <a:avLst/>
          </a:prstGeom>
        </p:spPr>
      </p:pic>
    </p:spTree>
    <p:extLst>
      <p:ext uri="{BB962C8B-B14F-4D97-AF65-F5344CB8AC3E}">
        <p14:creationId xmlns:p14="http://schemas.microsoft.com/office/powerpoint/2010/main" val="2799420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21D06D6-E6E5-4CCB-963D-2FFEBFB94627}"/>
              </a:ext>
            </a:extLst>
          </p:cNvPr>
          <p:cNvGrpSpPr/>
          <p:nvPr/>
        </p:nvGrpSpPr>
        <p:grpSpPr>
          <a:xfrm>
            <a:off x="0" y="0"/>
            <a:ext cx="12192000" cy="6891358"/>
            <a:chOff x="0" y="0"/>
            <a:chExt cx="12192000" cy="6867164"/>
          </a:xfrm>
        </p:grpSpPr>
        <p:sp>
          <p:nvSpPr>
            <p:cNvPr id="50" name="Isosceles Triangle 49">
              <a:extLst>
                <a:ext uri="{FF2B5EF4-FFF2-40B4-BE49-F238E27FC236}">
                  <a16:creationId xmlns:a16="http://schemas.microsoft.com/office/drawing/2014/main" id="{97467609-83FE-460E-B510-9E4F87EA5C60}"/>
                </a:ext>
              </a:extLst>
            </p:cNvPr>
            <p:cNvSpPr/>
            <p:nvPr/>
          </p:nvSpPr>
          <p:spPr>
            <a:xfrm rot="10800000">
              <a:off x="5540" y="2"/>
              <a:ext cx="9075668" cy="930096"/>
            </a:xfrm>
            <a:prstGeom prst="triangle">
              <a:avLst>
                <a:gd name="adj" fmla="val 10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1" name="Rectangle 50">
              <a:extLst>
                <a:ext uri="{FF2B5EF4-FFF2-40B4-BE49-F238E27FC236}">
                  <a16:creationId xmlns:a16="http://schemas.microsoft.com/office/drawing/2014/main" id="{91C69580-1BB3-4F71-B5C1-51691B8B06A1}"/>
                </a:ext>
              </a:extLst>
            </p:cNvPr>
            <p:cNvSpPr/>
            <p:nvPr/>
          </p:nvSpPr>
          <p:spPr>
            <a:xfrm>
              <a:off x="2" y="0"/>
              <a:ext cx="12191998" cy="38067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2" name="Isosceles Triangle 51">
              <a:extLst>
                <a:ext uri="{FF2B5EF4-FFF2-40B4-BE49-F238E27FC236}">
                  <a16:creationId xmlns:a16="http://schemas.microsoft.com/office/drawing/2014/main" id="{609B0755-63CA-4BCC-BA16-48E0675E0075}"/>
                </a:ext>
              </a:extLst>
            </p:cNvPr>
            <p:cNvSpPr/>
            <p:nvPr/>
          </p:nvSpPr>
          <p:spPr>
            <a:xfrm rot="5400000">
              <a:off x="-1536950" y="1546118"/>
              <a:ext cx="4475815" cy="1401916"/>
            </a:xfrm>
            <a:prstGeom prst="triangle">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3" name="Isosceles Triangle 52">
              <a:extLst>
                <a:ext uri="{FF2B5EF4-FFF2-40B4-BE49-F238E27FC236}">
                  <a16:creationId xmlns:a16="http://schemas.microsoft.com/office/drawing/2014/main" id="{E437D04C-BF7F-4175-8513-B28FAA40937A}"/>
                </a:ext>
              </a:extLst>
            </p:cNvPr>
            <p:cNvSpPr/>
            <p:nvPr/>
          </p:nvSpPr>
          <p:spPr>
            <a:xfrm rot="5400000">
              <a:off x="766061" y="-760518"/>
              <a:ext cx="1076558" cy="2597594"/>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54" name="Isosceles Triangle 53">
              <a:extLst>
                <a:ext uri="{FF2B5EF4-FFF2-40B4-BE49-F238E27FC236}">
                  <a16:creationId xmlns:a16="http://schemas.microsoft.com/office/drawing/2014/main" id="{DCC2D056-8719-4652-A908-47C404EC3790}"/>
                </a:ext>
              </a:extLst>
            </p:cNvPr>
            <p:cNvSpPr/>
            <p:nvPr/>
          </p:nvSpPr>
          <p:spPr>
            <a:xfrm>
              <a:off x="4" y="4162111"/>
              <a:ext cx="618141" cy="2705053"/>
            </a:xfrm>
            <a:prstGeom prst="triangle">
              <a:avLst>
                <a:gd name="adj" fmla="val 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Isosceles Triangle 54">
              <a:extLst>
                <a:ext uri="{FF2B5EF4-FFF2-40B4-BE49-F238E27FC236}">
                  <a16:creationId xmlns:a16="http://schemas.microsoft.com/office/drawing/2014/main" id="{0B35D65A-C7A2-45D5-97FE-0BFCAAE9E586}"/>
                </a:ext>
              </a:extLst>
            </p:cNvPr>
            <p:cNvSpPr/>
            <p:nvPr/>
          </p:nvSpPr>
          <p:spPr>
            <a:xfrm>
              <a:off x="5543" y="6283843"/>
              <a:ext cx="10884843" cy="574158"/>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Isosceles Triangle 55">
              <a:extLst>
                <a:ext uri="{FF2B5EF4-FFF2-40B4-BE49-F238E27FC236}">
                  <a16:creationId xmlns:a16="http://schemas.microsoft.com/office/drawing/2014/main" id="{8F761AEC-1D67-4087-9DBF-5758B2F741EC}"/>
                </a:ext>
              </a:extLst>
            </p:cNvPr>
            <p:cNvSpPr/>
            <p:nvPr/>
          </p:nvSpPr>
          <p:spPr>
            <a:xfrm rot="5400000">
              <a:off x="-3055817" y="3055821"/>
              <a:ext cx="6729783" cy="618141"/>
            </a:xfrm>
            <a:prstGeom prst="triangle">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4DB28630-060B-4756-A736-6D9D28630610}"/>
              </a:ext>
            </a:extLst>
          </p:cNvPr>
          <p:cNvSpPr txBox="1"/>
          <p:nvPr/>
        </p:nvSpPr>
        <p:spPr>
          <a:xfrm>
            <a:off x="2515804" y="9167"/>
            <a:ext cx="2609625" cy="369332"/>
          </a:xfrm>
          <a:prstGeom prst="rect">
            <a:avLst/>
          </a:prstGeom>
          <a:noFill/>
        </p:spPr>
        <p:txBody>
          <a:bodyPr wrap="none" rtlCol="0">
            <a:spAutoFit/>
          </a:bodyPr>
          <a:lstStyle/>
          <a:p>
            <a:r>
              <a:rPr lang="en-GB" dirty="0">
                <a:solidFill>
                  <a:schemeClr val="bg1"/>
                </a:solidFill>
                <a:latin typeface="+mj-lt"/>
              </a:rPr>
              <a:t>Café Philo - </a:t>
            </a:r>
            <a:r>
              <a:rPr lang="de-CH"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Déterminisme</a:t>
            </a:r>
            <a:endParaRPr lang="en-US" dirty="0">
              <a:solidFill>
                <a:schemeClr val="bg1"/>
              </a:solidFill>
              <a:latin typeface="+mj-lt"/>
            </a:endParaRPr>
          </a:p>
        </p:txBody>
      </p:sp>
      <p:sp>
        <p:nvSpPr>
          <p:cNvPr id="6" name="TextBox 5">
            <a:extLst>
              <a:ext uri="{FF2B5EF4-FFF2-40B4-BE49-F238E27FC236}">
                <a16:creationId xmlns:a16="http://schemas.microsoft.com/office/drawing/2014/main" id="{33945970-83FA-39FD-5E27-3F8A5963E8FF}"/>
              </a:ext>
            </a:extLst>
          </p:cNvPr>
          <p:cNvSpPr txBox="1"/>
          <p:nvPr/>
        </p:nvSpPr>
        <p:spPr>
          <a:xfrm>
            <a:off x="4635491" y="1487874"/>
            <a:ext cx="6694435" cy="4587859"/>
          </a:xfrm>
          <a:prstGeom prst="rect">
            <a:avLst/>
          </a:prstGeom>
          <a:noFill/>
        </p:spPr>
        <p:txBody>
          <a:bodyPr wrap="square">
            <a:spAutoFit/>
          </a:bodyPr>
          <a:lstStyle/>
          <a:p>
            <a:pPr marR="635" algn="just">
              <a:lnSpc>
                <a:spcPct val="149000"/>
              </a:lnSpc>
              <a:spcAft>
                <a:spcPts val="800"/>
              </a:spcAft>
            </a:pPr>
            <a:r>
              <a:rPr lang="fr-BE" sz="1800" dirty="0">
                <a:solidFill>
                  <a:srgbClr val="000000"/>
                </a:solidFill>
                <a:effectLst/>
                <a:latin typeface="Calibri" panose="020F0502020204030204" pitchFamily="34" charset="0"/>
                <a:ea typeface="Calibri" panose="020F0502020204030204" pitchFamily="34" charset="0"/>
              </a:rPr>
              <a:t>Selon Peter Bieri il ne faut pas se laisser diriger par la </a:t>
            </a:r>
            <a:r>
              <a:rPr lang="fr-BE" sz="1800" b="1" i="1" dirty="0">
                <a:solidFill>
                  <a:srgbClr val="000000"/>
                </a:solidFill>
                <a:effectLst/>
                <a:latin typeface="Calibri" panose="020F0502020204030204" pitchFamily="34" charset="0"/>
                <a:ea typeface="Calibri" panose="020F0502020204030204" pitchFamily="34" charset="0"/>
              </a:rPr>
              <a:t>« volonté kitsch » une </a:t>
            </a:r>
            <a:r>
              <a:rPr lang="fr-BE" sz="1800" dirty="0">
                <a:solidFill>
                  <a:srgbClr val="333333"/>
                </a:solidFill>
                <a:effectLst/>
                <a:latin typeface="Calibri" panose="020F0502020204030204" pitchFamily="34" charset="0"/>
                <a:ea typeface="Calibri" panose="020F0502020204030204" pitchFamily="34" charset="0"/>
              </a:rPr>
              <a:t>volonté calquée sur des clichés. </a:t>
            </a:r>
          </a:p>
          <a:p>
            <a:pPr marR="635" algn="just">
              <a:lnSpc>
                <a:spcPct val="149000"/>
              </a:lnSpc>
              <a:spcAft>
                <a:spcPts val="800"/>
              </a:spcAft>
            </a:pPr>
            <a:endParaRPr lang="fr-BE" dirty="0">
              <a:solidFill>
                <a:srgbClr val="333333"/>
              </a:solidFill>
              <a:latin typeface="Calibri" panose="020F0502020204030204" pitchFamily="34" charset="0"/>
              <a:ea typeface="Calibri" panose="020F0502020204030204" pitchFamily="34" charset="0"/>
            </a:endParaRPr>
          </a:p>
          <a:p>
            <a:pPr marR="635" algn="just">
              <a:lnSpc>
                <a:spcPct val="149000"/>
              </a:lnSpc>
              <a:spcAft>
                <a:spcPts val="800"/>
              </a:spcAft>
            </a:pPr>
            <a:r>
              <a:rPr lang="fr-BE" sz="1800" dirty="0">
                <a:solidFill>
                  <a:srgbClr val="333333"/>
                </a:solidFill>
                <a:effectLst/>
                <a:latin typeface="Calibri" panose="020F0502020204030204" pitchFamily="34" charset="0"/>
                <a:ea typeface="Calibri" panose="020F0502020204030204" pitchFamily="34" charset="0"/>
              </a:rPr>
              <a:t>Selon le philosophe suisse, c’est une « volonté de </a:t>
            </a:r>
            <a:r>
              <a:rPr lang="fr-BE" sz="1800" b="1" dirty="0">
                <a:solidFill>
                  <a:srgbClr val="333333"/>
                </a:solidFill>
                <a:effectLst/>
                <a:latin typeface="Calibri" panose="020F0502020204030204" pitchFamily="34" charset="0"/>
                <a:ea typeface="Calibri" panose="020F0502020204030204" pitchFamily="34" charset="0"/>
              </a:rPr>
              <a:t>seconde main</a:t>
            </a:r>
            <a:r>
              <a:rPr lang="fr-BE" sz="1800" dirty="0">
                <a:solidFill>
                  <a:srgbClr val="333333"/>
                </a:solidFill>
                <a:effectLst/>
                <a:latin typeface="Calibri" panose="020F0502020204030204" pitchFamily="34" charset="0"/>
                <a:ea typeface="Calibri" panose="020F0502020204030204" pitchFamily="34" charset="0"/>
              </a:rPr>
              <a:t>, qui n’est pas authentique. </a:t>
            </a:r>
          </a:p>
          <a:p>
            <a:pPr marR="635" algn="just">
              <a:lnSpc>
                <a:spcPct val="149000"/>
              </a:lnSpc>
              <a:spcAft>
                <a:spcPts val="800"/>
              </a:spcAft>
            </a:pPr>
            <a:endParaRPr lang="fr-BE" dirty="0">
              <a:solidFill>
                <a:srgbClr val="333333"/>
              </a:solidFill>
              <a:latin typeface="Calibri" panose="020F0502020204030204" pitchFamily="34" charset="0"/>
              <a:ea typeface="Calibri" panose="020F0502020204030204" pitchFamily="34" charset="0"/>
            </a:endParaRPr>
          </a:p>
          <a:p>
            <a:pPr marR="635" algn="just">
              <a:lnSpc>
                <a:spcPct val="149000"/>
              </a:lnSpc>
              <a:spcAft>
                <a:spcPts val="800"/>
              </a:spcAft>
            </a:pPr>
            <a:r>
              <a:rPr lang="fr-BE" sz="1800" dirty="0">
                <a:solidFill>
                  <a:srgbClr val="333333"/>
                </a:solidFill>
                <a:effectLst/>
                <a:latin typeface="Calibri" panose="020F0502020204030204" pitchFamily="34" charset="0"/>
                <a:ea typeface="Calibri" panose="020F0502020204030204" pitchFamily="34" charset="0"/>
              </a:rPr>
              <a:t>Une volonté kitsch est un désir que l’on a parce que l’on se croit obligé de l’avoir, comme celui, par exemple, de se marier en blanc. Le danger ne réside toutefois pas dans la tradition mais dans le manque d’authenticité ».</a:t>
            </a:r>
            <a:r>
              <a:rPr lang="fr-BE" sz="1800" b="1" i="1" dirty="0">
                <a:solidFill>
                  <a:srgbClr val="000000"/>
                </a:solidFill>
                <a:effectLst/>
                <a:latin typeface="Calibri" panose="020F0502020204030204" pitchFamily="34" charset="0"/>
                <a:ea typeface="Calibri" panose="020F0502020204030204" pitchFamily="34" charset="0"/>
              </a:rPr>
              <a:t> </a:t>
            </a:r>
            <a:endParaRPr lang="en-US" sz="1800" dirty="0">
              <a:solidFill>
                <a:srgbClr val="000000"/>
              </a:solidFill>
              <a:effectLst/>
              <a:latin typeface="Calibri" panose="020F0502020204030204" pitchFamily="34" charset="0"/>
              <a:ea typeface="Calibri" panose="020F0502020204030204" pitchFamily="34" charset="0"/>
            </a:endParaRPr>
          </a:p>
        </p:txBody>
      </p:sp>
      <p:pic>
        <p:nvPicPr>
          <p:cNvPr id="2050" name="Picture 2" descr="Gesellschaft &amp; Religion - Peter Bieri für sein «Meisterwerk praktischer  Philosphie» geehrt - Kultur - SRF">
            <a:extLst>
              <a:ext uri="{FF2B5EF4-FFF2-40B4-BE49-F238E27FC236}">
                <a16:creationId xmlns:a16="http://schemas.microsoft.com/office/drawing/2014/main" id="{E57E9E4E-D3A1-53E3-76ED-284546DE6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59357">
            <a:off x="1097356" y="1139119"/>
            <a:ext cx="3339652" cy="1878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429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1391</Words>
  <Application>Microsoft Office PowerPoint</Application>
  <PresentationFormat>Widescreen</PresentationFormat>
  <Paragraphs>132</Paragraphs>
  <Slides>16</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Bahnschrift</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BRÜCHER</dc:creator>
  <cp:lastModifiedBy>BRÜCHER Patrick</cp:lastModifiedBy>
  <cp:revision>41</cp:revision>
  <dcterms:created xsi:type="dcterms:W3CDTF">2021-09-19T14:56:00Z</dcterms:created>
  <dcterms:modified xsi:type="dcterms:W3CDTF">2022-10-16T19:34:55Z</dcterms:modified>
</cp:coreProperties>
</file>