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sldIdLst>
    <p:sldId id="308" r:id="rId4"/>
    <p:sldId id="340" r:id="rId5"/>
    <p:sldId id="344" r:id="rId6"/>
    <p:sldId id="341" r:id="rId7"/>
    <p:sldId id="351" r:id="rId8"/>
    <p:sldId id="350" r:id="rId9"/>
    <p:sldId id="353" r:id="rId10"/>
    <p:sldId id="342" r:id="rId11"/>
    <p:sldId id="345" r:id="rId12"/>
    <p:sldId id="346" r:id="rId13"/>
    <p:sldId id="347" r:id="rId14"/>
    <p:sldId id="348" r:id="rId15"/>
    <p:sldId id="354" r:id="rId16"/>
  </p:sldIdLst>
  <p:sldSz cx="12192000" cy="6858000"/>
  <p:notesSz cx="6858000" cy="9144000"/>
  <p:defaultTextStyle>
    <a:defPPr>
      <a:defRPr lang="en-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BRÜCHER" initials="PB" lastIdx="1" clrIdx="0">
    <p:extLst>
      <p:ext uri="{19B8F6BF-5375-455C-9EA6-DF929625EA0E}">
        <p15:presenceInfo xmlns:p15="http://schemas.microsoft.com/office/powerpoint/2012/main" userId="S-1-5-21-1993962763-152049171-1708537768-118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1AB"/>
    <a:srgbClr val="F7941D"/>
    <a:srgbClr val="000000"/>
    <a:srgbClr val="CC9900"/>
    <a:srgbClr val="BF9000"/>
    <a:srgbClr val="FFE69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4"/>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14T11:14:23.236" idx="1">
    <p:pos x="6711" y="60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9E6F8-A486-46DF-99DA-77B24041C0CB}" type="datetimeFigureOut">
              <a:rPr lang="en-AT" smtClean="0"/>
              <a:t>11/15/2024</a:t>
            </a:fld>
            <a:endParaRPr lang="en-AT"/>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T"/>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6328E-F6FD-4F6A-978A-E7815CCFFF8E}" type="slidenum">
              <a:rPr lang="en-AT" smtClean="0"/>
              <a:t>‹#›</a:t>
            </a:fld>
            <a:endParaRPr lang="en-AT"/>
          </a:p>
        </p:txBody>
      </p:sp>
    </p:spTree>
    <p:extLst>
      <p:ext uri="{BB962C8B-B14F-4D97-AF65-F5344CB8AC3E}">
        <p14:creationId xmlns:p14="http://schemas.microsoft.com/office/powerpoint/2010/main" val="382374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FC8C-49B3-A0D8-2062-C57DA448EC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U"/>
          </a:p>
        </p:txBody>
      </p:sp>
      <p:sp>
        <p:nvSpPr>
          <p:cNvPr id="3" name="Subtitle 2">
            <a:extLst>
              <a:ext uri="{FF2B5EF4-FFF2-40B4-BE49-F238E27FC236}">
                <a16:creationId xmlns:a16="http://schemas.microsoft.com/office/drawing/2014/main" id="{2E278DF4-6EAA-01FD-B8B5-0754889DC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U"/>
          </a:p>
        </p:txBody>
      </p:sp>
      <p:sp>
        <p:nvSpPr>
          <p:cNvPr id="4" name="Date Placeholder 3">
            <a:extLst>
              <a:ext uri="{FF2B5EF4-FFF2-40B4-BE49-F238E27FC236}">
                <a16:creationId xmlns:a16="http://schemas.microsoft.com/office/drawing/2014/main" id="{51FF4415-4D51-0CF7-5958-2637CAB00743}"/>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03304D5F-A933-8421-C0F3-193F3860D7A4}"/>
              </a:ext>
            </a:extLst>
          </p:cNvPr>
          <p:cNvSpPr>
            <a:spLocks noGrp="1"/>
          </p:cNvSpPr>
          <p:nvPr>
            <p:ph type="ftr" sz="quarter" idx="11"/>
          </p:nvPr>
        </p:nvSpPr>
        <p:spPr/>
        <p:txBody>
          <a:bodyPr/>
          <a:lstStyle/>
          <a:p>
            <a:endParaRPr lang="en-LU"/>
          </a:p>
        </p:txBody>
      </p:sp>
      <p:sp>
        <p:nvSpPr>
          <p:cNvPr id="6" name="Slide Number Placeholder 5">
            <a:extLst>
              <a:ext uri="{FF2B5EF4-FFF2-40B4-BE49-F238E27FC236}">
                <a16:creationId xmlns:a16="http://schemas.microsoft.com/office/drawing/2014/main" id="{ACDDC13E-1AA8-9E62-46B2-0EF578A6196C}"/>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259283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B7AE-5E9D-9A69-5883-4B1D3C40B710}"/>
              </a:ext>
            </a:extLst>
          </p:cNvPr>
          <p:cNvSpPr>
            <a:spLocks noGrp="1"/>
          </p:cNvSpPr>
          <p:nvPr>
            <p:ph type="title"/>
          </p:nvPr>
        </p:nvSpPr>
        <p:spPr/>
        <p:txBody>
          <a:bodyPr/>
          <a:lstStyle/>
          <a:p>
            <a:r>
              <a:rPr lang="en-GB"/>
              <a:t>Click to edit Master title style</a:t>
            </a:r>
            <a:endParaRPr lang="en-LU"/>
          </a:p>
        </p:txBody>
      </p:sp>
      <p:sp>
        <p:nvSpPr>
          <p:cNvPr id="3" name="Vertical Text Placeholder 2">
            <a:extLst>
              <a:ext uri="{FF2B5EF4-FFF2-40B4-BE49-F238E27FC236}">
                <a16:creationId xmlns:a16="http://schemas.microsoft.com/office/drawing/2014/main" id="{988598A1-28BF-CF0C-4FA6-B661EA9ADA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Date Placeholder 3">
            <a:extLst>
              <a:ext uri="{FF2B5EF4-FFF2-40B4-BE49-F238E27FC236}">
                <a16:creationId xmlns:a16="http://schemas.microsoft.com/office/drawing/2014/main" id="{1604B1D5-569A-3866-42F5-7BFA29C0169F}"/>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38AB519E-52E6-5E30-9286-FE66A6F84303}"/>
              </a:ext>
            </a:extLst>
          </p:cNvPr>
          <p:cNvSpPr>
            <a:spLocks noGrp="1"/>
          </p:cNvSpPr>
          <p:nvPr>
            <p:ph type="ftr" sz="quarter" idx="11"/>
          </p:nvPr>
        </p:nvSpPr>
        <p:spPr/>
        <p:txBody>
          <a:bodyPr/>
          <a:lstStyle/>
          <a:p>
            <a:endParaRPr lang="en-LU"/>
          </a:p>
        </p:txBody>
      </p:sp>
      <p:sp>
        <p:nvSpPr>
          <p:cNvPr id="6" name="Slide Number Placeholder 5">
            <a:extLst>
              <a:ext uri="{FF2B5EF4-FFF2-40B4-BE49-F238E27FC236}">
                <a16:creationId xmlns:a16="http://schemas.microsoft.com/office/drawing/2014/main" id="{3B204152-3AF1-DEDA-FE01-ADD1325DA385}"/>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170538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20F04-E567-C97A-195E-18EFFB52BFA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U"/>
          </a:p>
        </p:txBody>
      </p:sp>
      <p:sp>
        <p:nvSpPr>
          <p:cNvPr id="3" name="Vertical Text Placeholder 2">
            <a:extLst>
              <a:ext uri="{FF2B5EF4-FFF2-40B4-BE49-F238E27FC236}">
                <a16:creationId xmlns:a16="http://schemas.microsoft.com/office/drawing/2014/main" id="{10D0C59A-4B78-0473-5C6A-C596C0E3251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Date Placeholder 3">
            <a:extLst>
              <a:ext uri="{FF2B5EF4-FFF2-40B4-BE49-F238E27FC236}">
                <a16:creationId xmlns:a16="http://schemas.microsoft.com/office/drawing/2014/main" id="{17173490-4722-5681-BE3E-7F08A33A83EC}"/>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8266B3FC-CD21-122D-FFEB-7F1DB3E00DD6}"/>
              </a:ext>
            </a:extLst>
          </p:cNvPr>
          <p:cNvSpPr>
            <a:spLocks noGrp="1"/>
          </p:cNvSpPr>
          <p:nvPr>
            <p:ph type="ftr" sz="quarter" idx="11"/>
          </p:nvPr>
        </p:nvSpPr>
        <p:spPr/>
        <p:txBody>
          <a:bodyPr/>
          <a:lstStyle/>
          <a:p>
            <a:endParaRPr lang="en-LU"/>
          </a:p>
        </p:txBody>
      </p:sp>
      <p:sp>
        <p:nvSpPr>
          <p:cNvPr id="6" name="Slide Number Placeholder 5">
            <a:extLst>
              <a:ext uri="{FF2B5EF4-FFF2-40B4-BE49-F238E27FC236}">
                <a16:creationId xmlns:a16="http://schemas.microsoft.com/office/drawing/2014/main" id="{8EF44F95-1E7A-E8E3-DCCE-833C13DAE618}"/>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18254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26E4-7325-5402-8542-AD403A0EF321}"/>
              </a:ext>
            </a:extLst>
          </p:cNvPr>
          <p:cNvSpPr>
            <a:spLocks noGrp="1"/>
          </p:cNvSpPr>
          <p:nvPr>
            <p:ph type="title"/>
          </p:nvPr>
        </p:nvSpPr>
        <p:spPr/>
        <p:txBody>
          <a:bodyPr/>
          <a:lstStyle/>
          <a:p>
            <a:r>
              <a:rPr lang="en-GB"/>
              <a:t>Click to edit Master title style</a:t>
            </a:r>
            <a:endParaRPr lang="en-LU"/>
          </a:p>
        </p:txBody>
      </p:sp>
      <p:sp>
        <p:nvSpPr>
          <p:cNvPr id="3" name="Content Placeholder 2">
            <a:extLst>
              <a:ext uri="{FF2B5EF4-FFF2-40B4-BE49-F238E27FC236}">
                <a16:creationId xmlns:a16="http://schemas.microsoft.com/office/drawing/2014/main" id="{7C10EB64-206F-AD8E-C423-D01D5016DA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Date Placeholder 3">
            <a:extLst>
              <a:ext uri="{FF2B5EF4-FFF2-40B4-BE49-F238E27FC236}">
                <a16:creationId xmlns:a16="http://schemas.microsoft.com/office/drawing/2014/main" id="{8B6AADF0-AA10-BE0B-77BB-604F2EAA8797}"/>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FB12D470-5C55-BDEE-3606-FE26B8C7B524}"/>
              </a:ext>
            </a:extLst>
          </p:cNvPr>
          <p:cNvSpPr>
            <a:spLocks noGrp="1"/>
          </p:cNvSpPr>
          <p:nvPr>
            <p:ph type="ftr" sz="quarter" idx="11"/>
          </p:nvPr>
        </p:nvSpPr>
        <p:spPr/>
        <p:txBody>
          <a:bodyPr/>
          <a:lstStyle/>
          <a:p>
            <a:endParaRPr lang="en-LU"/>
          </a:p>
        </p:txBody>
      </p:sp>
      <p:sp>
        <p:nvSpPr>
          <p:cNvPr id="6" name="Slide Number Placeholder 5">
            <a:extLst>
              <a:ext uri="{FF2B5EF4-FFF2-40B4-BE49-F238E27FC236}">
                <a16:creationId xmlns:a16="http://schemas.microsoft.com/office/drawing/2014/main" id="{71C82673-69CE-75FF-3B77-5AD5E7B3D525}"/>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367623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1958-5189-66B5-0770-1252363169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LU"/>
          </a:p>
        </p:txBody>
      </p:sp>
      <p:sp>
        <p:nvSpPr>
          <p:cNvPr id="3" name="Text Placeholder 2">
            <a:extLst>
              <a:ext uri="{FF2B5EF4-FFF2-40B4-BE49-F238E27FC236}">
                <a16:creationId xmlns:a16="http://schemas.microsoft.com/office/drawing/2014/main" id="{072B30B9-1A1C-F327-C76E-1CBEB5FD3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391EE5-D3E9-47B1-5679-2C414F11D38D}"/>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0F94CB3D-4D05-3C1A-8910-B41386A81180}"/>
              </a:ext>
            </a:extLst>
          </p:cNvPr>
          <p:cNvSpPr>
            <a:spLocks noGrp="1"/>
          </p:cNvSpPr>
          <p:nvPr>
            <p:ph type="ftr" sz="quarter" idx="11"/>
          </p:nvPr>
        </p:nvSpPr>
        <p:spPr/>
        <p:txBody>
          <a:bodyPr/>
          <a:lstStyle/>
          <a:p>
            <a:endParaRPr lang="en-LU"/>
          </a:p>
        </p:txBody>
      </p:sp>
      <p:sp>
        <p:nvSpPr>
          <p:cNvPr id="6" name="Slide Number Placeholder 5">
            <a:extLst>
              <a:ext uri="{FF2B5EF4-FFF2-40B4-BE49-F238E27FC236}">
                <a16:creationId xmlns:a16="http://schemas.microsoft.com/office/drawing/2014/main" id="{55CA7F7B-76E8-86EC-E535-CF492C628285}"/>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426233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14CF-B06B-DEFB-BA54-710DDA9557D6}"/>
              </a:ext>
            </a:extLst>
          </p:cNvPr>
          <p:cNvSpPr>
            <a:spLocks noGrp="1"/>
          </p:cNvSpPr>
          <p:nvPr>
            <p:ph type="title"/>
          </p:nvPr>
        </p:nvSpPr>
        <p:spPr/>
        <p:txBody>
          <a:bodyPr/>
          <a:lstStyle/>
          <a:p>
            <a:r>
              <a:rPr lang="en-GB"/>
              <a:t>Click to edit Master title style</a:t>
            </a:r>
            <a:endParaRPr lang="en-LU"/>
          </a:p>
        </p:txBody>
      </p:sp>
      <p:sp>
        <p:nvSpPr>
          <p:cNvPr id="3" name="Content Placeholder 2">
            <a:extLst>
              <a:ext uri="{FF2B5EF4-FFF2-40B4-BE49-F238E27FC236}">
                <a16:creationId xmlns:a16="http://schemas.microsoft.com/office/drawing/2014/main" id="{EAA80BD9-8550-6C63-A22B-21943E03091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Content Placeholder 3">
            <a:extLst>
              <a:ext uri="{FF2B5EF4-FFF2-40B4-BE49-F238E27FC236}">
                <a16:creationId xmlns:a16="http://schemas.microsoft.com/office/drawing/2014/main" id="{0272A3EF-6165-4BE5-287E-18FB3EFB1B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5" name="Date Placeholder 4">
            <a:extLst>
              <a:ext uri="{FF2B5EF4-FFF2-40B4-BE49-F238E27FC236}">
                <a16:creationId xmlns:a16="http://schemas.microsoft.com/office/drawing/2014/main" id="{0CF26EAE-22B5-B465-77E2-C40B066D7327}"/>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6" name="Footer Placeholder 5">
            <a:extLst>
              <a:ext uri="{FF2B5EF4-FFF2-40B4-BE49-F238E27FC236}">
                <a16:creationId xmlns:a16="http://schemas.microsoft.com/office/drawing/2014/main" id="{89A7367F-4A4A-0214-BD83-402800D37FA8}"/>
              </a:ext>
            </a:extLst>
          </p:cNvPr>
          <p:cNvSpPr>
            <a:spLocks noGrp="1"/>
          </p:cNvSpPr>
          <p:nvPr>
            <p:ph type="ftr" sz="quarter" idx="11"/>
          </p:nvPr>
        </p:nvSpPr>
        <p:spPr/>
        <p:txBody>
          <a:bodyPr/>
          <a:lstStyle/>
          <a:p>
            <a:endParaRPr lang="en-LU"/>
          </a:p>
        </p:txBody>
      </p:sp>
      <p:sp>
        <p:nvSpPr>
          <p:cNvPr id="7" name="Slide Number Placeholder 6">
            <a:extLst>
              <a:ext uri="{FF2B5EF4-FFF2-40B4-BE49-F238E27FC236}">
                <a16:creationId xmlns:a16="http://schemas.microsoft.com/office/drawing/2014/main" id="{E2AEA98A-5780-274A-F0E6-345226DA45A1}"/>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3972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E559-373B-63F0-35FD-937A83E9932E}"/>
              </a:ext>
            </a:extLst>
          </p:cNvPr>
          <p:cNvSpPr>
            <a:spLocks noGrp="1"/>
          </p:cNvSpPr>
          <p:nvPr>
            <p:ph type="title"/>
          </p:nvPr>
        </p:nvSpPr>
        <p:spPr>
          <a:xfrm>
            <a:off x="839788" y="365125"/>
            <a:ext cx="10515600" cy="1325563"/>
          </a:xfrm>
        </p:spPr>
        <p:txBody>
          <a:bodyPr/>
          <a:lstStyle/>
          <a:p>
            <a:r>
              <a:rPr lang="en-GB"/>
              <a:t>Click to edit Master title style</a:t>
            </a:r>
            <a:endParaRPr lang="en-LU"/>
          </a:p>
        </p:txBody>
      </p:sp>
      <p:sp>
        <p:nvSpPr>
          <p:cNvPr id="3" name="Text Placeholder 2">
            <a:extLst>
              <a:ext uri="{FF2B5EF4-FFF2-40B4-BE49-F238E27FC236}">
                <a16:creationId xmlns:a16="http://schemas.microsoft.com/office/drawing/2014/main" id="{95125D29-1978-5CB3-5E1B-D45150DF1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D69E15-459D-820D-EA7F-D2A27A477C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5" name="Text Placeholder 4">
            <a:extLst>
              <a:ext uri="{FF2B5EF4-FFF2-40B4-BE49-F238E27FC236}">
                <a16:creationId xmlns:a16="http://schemas.microsoft.com/office/drawing/2014/main" id="{BBA04B4E-6791-99E9-05CD-BA3392731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F75C74-8305-6B4F-D035-18B51FBC9D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7" name="Date Placeholder 6">
            <a:extLst>
              <a:ext uri="{FF2B5EF4-FFF2-40B4-BE49-F238E27FC236}">
                <a16:creationId xmlns:a16="http://schemas.microsoft.com/office/drawing/2014/main" id="{86FA6D7B-FC6E-A29C-FF4C-00567E224807}"/>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8" name="Footer Placeholder 7">
            <a:extLst>
              <a:ext uri="{FF2B5EF4-FFF2-40B4-BE49-F238E27FC236}">
                <a16:creationId xmlns:a16="http://schemas.microsoft.com/office/drawing/2014/main" id="{20A32275-34BB-7A17-AF90-35000BAD2BE0}"/>
              </a:ext>
            </a:extLst>
          </p:cNvPr>
          <p:cNvSpPr>
            <a:spLocks noGrp="1"/>
          </p:cNvSpPr>
          <p:nvPr>
            <p:ph type="ftr" sz="quarter" idx="11"/>
          </p:nvPr>
        </p:nvSpPr>
        <p:spPr/>
        <p:txBody>
          <a:bodyPr/>
          <a:lstStyle/>
          <a:p>
            <a:endParaRPr lang="en-LU"/>
          </a:p>
        </p:txBody>
      </p:sp>
      <p:sp>
        <p:nvSpPr>
          <p:cNvPr id="9" name="Slide Number Placeholder 8">
            <a:extLst>
              <a:ext uri="{FF2B5EF4-FFF2-40B4-BE49-F238E27FC236}">
                <a16:creationId xmlns:a16="http://schemas.microsoft.com/office/drawing/2014/main" id="{365E3DC3-0F98-44FD-21AD-190712FD24FB}"/>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167016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8F1F-2F7D-D4AF-0D13-E0A63A9B5408}"/>
              </a:ext>
            </a:extLst>
          </p:cNvPr>
          <p:cNvSpPr>
            <a:spLocks noGrp="1"/>
          </p:cNvSpPr>
          <p:nvPr>
            <p:ph type="title"/>
          </p:nvPr>
        </p:nvSpPr>
        <p:spPr/>
        <p:txBody>
          <a:bodyPr/>
          <a:lstStyle/>
          <a:p>
            <a:r>
              <a:rPr lang="en-GB"/>
              <a:t>Click to edit Master title style</a:t>
            </a:r>
            <a:endParaRPr lang="en-LU"/>
          </a:p>
        </p:txBody>
      </p:sp>
      <p:sp>
        <p:nvSpPr>
          <p:cNvPr id="3" name="Date Placeholder 2">
            <a:extLst>
              <a:ext uri="{FF2B5EF4-FFF2-40B4-BE49-F238E27FC236}">
                <a16:creationId xmlns:a16="http://schemas.microsoft.com/office/drawing/2014/main" id="{3C750F5D-1A4A-5DDC-3901-594404976092}"/>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4" name="Footer Placeholder 3">
            <a:extLst>
              <a:ext uri="{FF2B5EF4-FFF2-40B4-BE49-F238E27FC236}">
                <a16:creationId xmlns:a16="http://schemas.microsoft.com/office/drawing/2014/main" id="{347963A8-6EB5-0525-8D5F-DEE9CE4AE785}"/>
              </a:ext>
            </a:extLst>
          </p:cNvPr>
          <p:cNvSpPr>
            <a:spLocks noGrp="1"/>
          </p:cNvSpPr>
          <p:nvPr>
            <p:ph type="ftr" sz="quarter" idx="11"/>
          </p:nvPr>
        </p:nvSpPr>
        <p:spPr/>
        <p:txBody>
          <a:bodyPr/>
          <a:lstStyle/>
          <a:p>
            <a:endParaRPr lang="en-LU"/>
          </a:p>
        </p:txBody>
      </p:sp>
      <p:sp>
        <p:nvSpPr>
          <p:cNvPr id="5" name="Slide Number Placeholder 4">
            <a:extLst>
              <a:ext uri="{FF2B5EF4-FFF2-40B4-BE49-F238E27FC236}">
                <a16:creationId xmlns:a16="http://schemas.microsoft.com/office/drawing/2014/main" id="{4C537F17-2B2C-FE55-EB07-0050E988C5B3}"/>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2663040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3C5C5-68FD-304C-60CB-8D3AAB7A8AE1}"/>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3" name="Footer Placeholder 2">
            <a:extLst>
              <a:ext uri="{FF2B5EF4-FFF2-40B4-BE49-F238E27FC236}">
                <a16:creationId xmlns:a16="http://schemas.microsoft.com/office/drawing/2014/main" id="{A07EE193-65CD-F583-5D5F-C587DFB305E2}"/>
              </a:ext>
            </a:extLst>
          </p:cNvPr>
          <p:cNvSpPr>
            <a:spLocks noGrp="1"/>
          </p:cNvSpPr>
          <p:nvPr>
            <p:ph type="ftr" sz="quarter" idx="11"/>
          </p:nvPr>
        </p:nvSpPr>
        <p:spPr/>
        <p:txBody>
          <a:bodyPr/>
          <a:lstStyle/>
          <a:p>
            <a:endParaRPr lang="en-LU"/>
          </a:p>
        </p:txBody>
      </p:sp>
      <p:sp>
        <p:nvSpPr>
          <p:cNvPr id="4" name="Slide Number Placeholder 3">
            <a:extLst>
              <a:ext uri="{FF2B5EF4-FFF2-40B4-BE49-F238E27FC236}">
                <a16:creationId xmlns:a16="http://schemas.microsoft.com/office/drawing/2014/main" id="{C88CD7C2-A239-19E3-CB59-A4B97297EA0C}"/>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394860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9EBD-7E44-EDFD-226D-B49DD24F80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U"/>
          </a:p>
        </p:txBody>
      </p:sp>
      <p:sp>
        <p:nvSpPr>
          <p:cNvPr id="3" name="Content Placeholder 2">
            <a:extLst>
              <a:ext uri="{FF2B5EF4-FFF2-40B4-BE49-F238E27FC236}">
                <a16:creationId xmlns:a16="http://schemas.microsoft.com/office/drawing/2014/main" id="{00ECAEDA-0D9C-69F9-47D5-61323214ED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Text Placeholder 3">
            <a:extLst>
              <a:ext uri="{FF2B5EF4-FFF2-40B4-BE49-F238E27FC236}">
                <a16:creationId xmlns:a16="http://schemas.microsoft.com/office/drawing/2014/main" id="{292A473E-7E30-3711-4494-FC703E90F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BB9EFA-CF6F-ED77-E134-BF1CB3573ED4}"/>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6" name="Footer Placeholder 5">
            <a:extLst>
              <a:ext uri="{FF2B5EF4-FFF2-40B4-BE49-F238E27FC236}">
                <a16:creationId xmlns:a16="http://schemas.microsoft.com/office/drawing/2014/main" id="{7F5E31C9-C4FF-8B31-D4A8-4B61DA721E96}"/>
              </a:ext>
            </a:extLst>
          </p:cNvPr>
          <p:cNvSpPr>
            <a:spLocks noGrp="1"/>
          </p:cNvSpPr>
          <p:nvPr>
            <p:ph type="ftr" sz="quarter" idx="11"/>
          </p:nvPr>
        </p:nvSpPr>
        <p:spPr/>
        <p:txBody>
          <a:bodyPr/>
          <a:lstStyle/>
          <a:p>
            <a:endParaRPr lang="en-LU"/>
          </a:p>
        </p:txBody>
      </p:sp>
      <p:sp>
        <p:nvSpPr>
          <p:cNvPr id="7" name="Slide Number Placeholder 6">
            <a:extLst>
              <a:ext uri="{FF2B5EF4-FFF2-40B4-BE49-F238E27FC236}">
                <a16:creationId xmlns:a16="http://schemas.microsoft.com/office/drawing/2014/main" id="{C86A5CEB-8B97-A2C1-2AD9-6D5336579FD5}"/>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207083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C82E-E07D-EB47-CE8F-3C80BAC9B5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U"/>
          </a:p>
        </p:txBody>
      </p:sp>
      <p:sp>
        <p:nvSpPr>
          <p:cNvPr id="3" name="Picture Placeholder 2">
            <a:extLst>
              <a:ext uri="{FF2B5EF4-FFF2-40B4-BE49-F238E27FC236}">
                <a16:creationId xmlns:a16="http://schemas.microsoft.com/office/drawing/2014/main" id="{EE26653E-5A4C-BDF7-62C5-9ED7A90CC4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U"/>
          </a:p>
        </p:txBody>
      </p:sp>
      <p:sp>
        <p:nvSpPr>
          <p:cNvPr id="4" name="Text Placeholder 3">
            <a:extLst>
              <a:ext uri="{FF2B5EF4-FFF2-40B4-BE49-F238E27FC236}">
                <a16:creationId xmlns:a16="http://schemas.microsoft.com/office/drawing/2014/main" id="{CBEF7419-3EBB-0095-7D41-62287E25A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252682-08BF-685F-F5C6-8AE90CF67D21}"/>
              </a:ext>
            </a:extLst>
          </p:cNvPr>
          <p:cNvSpPr>
            <a:spLocks noGrp="1"/>
          </p:cNvSpPr>
          <p:nvPr>
            <p:ph type="dt" sz="half" idx="10"/>
          </p:nvPr>
        </p:nvSpPr>
        <p:spPr/>
        <p:txBody>
          <a:bodyPr/>
          <a:lstStyle/>
          <a:p>
            <a:fld id="{C59796B7-A89F-5C4C-8060-D2A01B7DD07D}" type="datetimeFigureOut">
              <a:rPr lang="en-LU" smtClean="0"/>
              <a:t>11/15/2024</a:t>
            </a:fld>
            <a:endParaRPr lang="en-LU"/>
          </a:p>
        </p:txBody>
      </p:sp>
      <p:sp>
        <p:nvSpPr>
          <p:cNvPr id="6" name="Footer Placeholder 5">
            <a:extLst>
              <a:ext uri="{FF2B5EF4-FFF2-40B4-BE49-F238E27FC236}">
                <a16:creationId xmlns:a16="http://schemas.microsoft.com/office/drawing/2014/main" id="{A2BF6CC4-2783-FFDE-D282-FE33B06D7D47}"/>
              </a:ext>
            </a:extLst>
          </p:cNvPr>
          <p:cNvSpPr>
            <a:spLocks noGrp="1"/>
          </p:cNvSpPr>
          <p:nvPr>
            <p:ph type="ftr" sz="quarter" idx="11"/>
          </p:nvPr>
        </p:nvSpPr>
        <p:spPr/>
        <p:txBody>
          <a:bodyPr/>
          <a:lstStyle/>
          <a:p>
            <a:endParaRPr lang="en-LU"/>
          </a:p>
        </p:txBody>
      </p:sp>
      <p:sp>
        <p:nvSpPr>
          <p:cNvPr id="7" name="Slide Number Placeholder 6">
            <a:extLst>
              <a:ext uri="{FF2B5EF4-FFF2-40B4-BE49-F238E27FC236}">
                <a16:creationId xmlns:a16="http://schemas.microsoft.com/office/drawing/2014/main" id="{1D2C4218-38BC-6B84-782A-B67550A8101B}"/>
              </a:ext>
            </a:extLst>
          </p:cNvPr>
          <p:cNvSpPr>
            <a:spLocks noGrp="1"/>
          </p:cNvSpPr>
          <p:nvPr>
            <p:ph type="sldNum" sz="quarter" idx="12"/>
          </p:nvPr>
        </p:nvSpPr>
        <p:spPr/>
        <p:txBody>
          <a:bodyPr/>
          <a:lstStyle/>
          <a:p>
            <a:fld id="{16206A96-34CA-BD40-9CAA-7DEFF1D82EEC}" type="slidenum">
              <a:rPr lang="en-LU" smtClean="0"/>
              <a:t>‹#›</a:t>
            </a:fld>
            <a:endParaRPr lang="en-LU"/>
          </a:p>
        </p:txBody>
      </p:sp>
    </p:spTree>
    <p:extLst>
      <p:ext uri="{BB962C8B-B14F-4D97-AF65-F5344CB8AC3E}">
        <p14:creationId xmlns:p14="http://schemas.microsoft.com/office/powerpoint/2010/main" val="143003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A8CB5-569A-C85D-7437-A715097E00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U"/>
          </a:p>
        </p:txBody>
      </p:sp>
      <p:sp>
        <p:nvSpPr>
          <p:cNvPr id="3" name="Text Placeholder 2">
            <a:extLst>
              <a:ext uri="{FF2B5EF4-FFF2-40B4-BE49-F238E27FC236}">
                <a16:creationId xmlns:a16="http://schemas.microsoft.com/office/drawing/2014/main" id="{59ACFA32-BC9A-2757-9F32-F6D2223EB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4" name="Date Placeholder 3">
            <a:extLst>
              <a:ext uri="{FF2B5EF4-FFF2-40B4-BE49-F238E27FC236}">
                <a16:creationId xmlns:a16="http://schemas.microsoft.com/office/drawing/2014/main" id="{1ACDEC0B-5E43-1CD9-AACD-4CFB0A448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796B7-A89F-5C4C-8060-D2A01B7DD07D}" type="datetimeFigureOut">
              <a:rPr lang="en-LU" smtClean="0"/>
              <a:t>11/15/2024</a:t>
            </a:fld>
            <a:endParaRPr lang="en-LU"/>
          </a:p>
        </p:txBody>
      </p:sp>
      <p:sp>
        <p:nvSpPr>
          <p:cNvPr id="5" name="Footer Placeholder 4">
            <a:extLst>
              <a:ext uri="{FF2B5EF4-FFF2-40B4-BE49-F238E27FC236}">
                <a16:creationId xmlns:a16="http://schemas.microsoft.com/office/drawing/2014/main" id="{7A1A3E6D-E851-F496-E966-787767FA6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U"/>
          </a:p>
        </p:txBody>
      </p:sp>
      <p:sp>
        <p:nvSpPr>
          <p:cNvPr id="6" name="Slide Number Placeholder 5">
            <a:extLst>
              <a:ext uri="{FF2B5EF4-FFF2-40B4-BE49-F238E27FC236}">
                <a16:creationId xmlns:a16="http://schemas.microsoft.com/office/drawing/2014/main" id="{C502174B-35DD-ABD4-9A87-9A39146399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06A96-34CA-BD40-9CAA-7DEFF1D82EEC}" type="slidenum">
              <a:rPr lang="en-LU" smtClean="0"/>
              <a:t>‹#›</a:t>
            </a:fld>
            <a:endParaRPr lang="en-LU"/>
          </a:p>
        </p:txBody>
      </p:sp>
    </p:spTree>
    <p:extLst>
      <p:ext uri="{BB962C8B-B14F-4D97-AF65-F5344CB8AC3E}">
        <p14:creationId xmlns:p14="http://schemas.microsoft.com/office/powerpoint/2010/main" val="86847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973658"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Kritischer</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Rationalismus</a:t>
            </a:r>
            <a:r>
              <a:rPr lang="fr-BE" sz="2800" dirty="0">
                <a:solidFill>
                  <a:schemeClr val="accent6">
                    <a:lumMod val="20000"/>
                    <a:lumOff val="80000"/>
                  </a:schemeClr>
                </a:solidFill>
                <a:latin typeface="Bahnschrift" panose="020B0502040204020203" pitchFamily="34" charset="0"/>
              </a:rPr>
              <a:t> (Popper)</a:t>
            </a:r>
            <a:endParaRPr lang="en-US" sz="2800" dirty="0">
              <a:solidFill>
                <a:schemeClr val="accent6">
                  <a:lumMod val="20000"/>
                  <a:lumOff val="80000"/>
                </a:schemeClr>
              </a:solidFill>
              <a:latin typeface="Bahnschrift" panose="020B0502040204020203" pitchFamily="34" charset="0"/>
            </a:endParaRPr>
          </a:p>
        </p:txBody>
      </p:sp>
      <p:sp>
        <p:nvSpPr>
          <p:cNvPr id="6" name="TextBox 5">
            <a:extLst>
              <a:ext uri="{FF2B5EF4-FFF2-40B4-BE49-F238E27FC236}">
                <a16:creationId xmlns:a16="http://schemas.microsoft.com/office/drawing/2014/main" id="{FD61F321-67B4-4EBF-90F8-04C3559DF1B5}"/>
              </a:ext>
            </a:extLst>
          </p:cNvPr>
          <p:cNvSpPr txBox="1"/>
          <p:nvPr/>
        </p:nvSpPr>
        <p:spPr>
          <a:xfrm>
            <a:off x="3167560" y="5981793"/>
            <a:ext cx="6386685" cy="461665"/>
          </a:xfrm>
          <a:prstGeom prst="rect">
            <a:avLst/>
          </a:prstGeom>
          <a:noFill/>
        </p:spPr>
        <p:txBody>
          <a:bodyPr wrap="none" rtlCol="0">
            <a:spAutoFit/>
          </a:bodyPr>
          <a:lstStyle/>
          <a:p>
            <a:r>
              <a:rPr lang="de-DE" sz="2400" dirty="0">
                <a:solidFill>
                  <a:schemeClr val="accent4">
                    <a:lumMod val="50000"/>
                  </a:schemeClr>
                </a:solidFill>
                <a:latin typeface="Bahnschrift" panose="020B0502040204020203" pitchFamily="34" charset="0"/>
              </a:rPr>
              <a:t>Wie passiert Fortschritt in der Wissenschaft</a:t>
            </a:r>
            <a:r>
              <a:rPr lang="en-US" sz="2400" dirty="0">
                <a:solidFill>
                  <a:schemeClr val="accent4">
                    <a:lumMod val="50000"/>
                  </a:schemeClr>
                </a:solidFill>
                <a:latin typeface="Bahnschrift" panose="020B0502040204020203" pitchFamily="34" charset="0"/>
              </a:rPr>
              <a:t>?</a:t>
            </a:r>
            <a:endParaRPr lang="LID4096" sz="2400" dirty="0">
              <a:solidFill>
                <a:schemeClr val="accent4">
                  <a:lumMod val="50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510EDA0F-53FB-45C0-AEE2-8C9263D4A710}"/>
              </a:ext>
            </a:extLst>
          </p:cNvPr>
          <p:cNvSpPr txBox="1"/>
          <p:nvPr/>
        </p:nvSpPr>
        <p:spPr>
          <a:xfrm>
            <a:off x="4713597" y="1428575"/>
            <a:ext cx="2396810" cy="461665"/>
          </a:xfrm>
          <a:prstGeom prst="rect">
            <a:avLst/>
          </a:prstGeom>
          <a:noFill/>
        </p:spPr>
        <p:txBody>
          <a:bodyPr wrap="none" rtlCol="0">
            <a:spAutoFit/>
          </a:bodyPr>
          <a:lstStyle/>
          <a:p>
            <a:r>
              <a:rPr lang="en-US" sz="2400" dirty="0">
                <a:solidFill>
                  <a:schemeClr val="accent4">
                    <a:lumMod val="50000"/>
                  </a:schemeClr>
                </a:solidFill>
                <a:latin typeface="Bahnschrift" panose="020B0502040204020203" pitchFamily="34" charset="0"/>
              </a:rPr>
              <a:t>Thomas S. Kuhn</a:t>
            </a:r>
            <a:endParaRPr lang="LID4096" sz="2400" dirty="0">
              <a:solidFill>
                <a:schemeClr val="accent4">
                  <a:lumMod val="50000"/>
                </a:schemeClr>
              </a:solidFill>
              <a:latin typeface="Bahnschrift" panose="020B0502040204020203" pitchFamily="34" charset="0"/>
            </a:endParaRPr>
          </a:p>
        </p:txBody>
      </p:sp>
      <p:pic>
        <p:nvPicPr>
          <p:cNvPr id="7" name="Picture 6">
            <a:extLst>
              <a:ext uri="{FF2B5EF4-FFF2-40B4-BE49-F238E27FC236}">
                <a16:creationId xmlns:a16="http://schemas.microsoft.com/office/drawing/2014/main" id="{9494D88F-EB94-4B6A-AB4D-8B02E9252764}"/>
              </a:ext>
            </a:extLst>
          </p:cNvPr>
          <p:cNvPicPr>
            <a:picLocks noChangeAspect="1"/>
          </p:cNvPicPr>
          <p:nvPr/>
        </p:nvPicPr>
        <p:blipFill>
          <a:blip r:embed="rId2">
            <a:duotone>
              <a:prstClr val="black"/>
              <a:schemeClr val="accent2">
                <a:tint val="45000"/>
                <a:satMod val="400000"/>
              </a:schemeClr>
            </a:duotone>
          </a:blip>
          <a:stretch>
            <a:fillRect/>
          </a:stretch>
        </p:blipFill>
        <p:spPr>
          <a:xfrm>
            <a:off x="4138122" y="2028089"/>
            <a:ext cx="3915756" cy="3915756"/>
          </a:xfrm>
          <a:prstGeom prst="rect">
            <a:avLst/>
          </a:prstGeom>
        </p:spPr>
      </p:pic>
    </p:spTree>
    <p:extLst>
      <p:ext uri="{BB962C8B-B14F-4D97-AF65-F5344CB8AC3E}">
        <p14:creationId xmlns:p14="http://schemas.microsoft.com/office/powerpoint/2010/main" val="277727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72850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259077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Was </a:t>
            </a:r>
            <a:r>
              <a:rPr lang="en-GB" b="1" dirty="0" err="1">
                <a:solidFill>
                  <a:schemeClr val="accent6">
                    <a:lumMod val="20000"/>
                    <a:lumOff val="80000"/>
                  </a:schemeClr>
                </a:solidFill>
                <a:latin typeface="Bahnschrift" panose="020B0502040204020203" pitchFamily="34" charset="0"/>
              </a:rPr>
              <a:t>ist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ein</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Paradigma</a:t>
            </a:r>
            <a:r>
              <a:rPr lang="en-GB" b="1" dirty="0">
                <a:solidFill>
                  <a:schemeClr val="accent6">
                    <a:lumMod val="20000"/>
                    <a:lumOff val="80000"/>
                  </a:schemeClr>
                </a:solidFill>
                <a:latin typeface="Bahnschrift" panose="020B0502040204020203" pitchFamily="34" charset="0"/>
              </a:rPr>
              <a:t>?</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528506" y="1853409"/>
            <a:ext cx="11175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i="0" u="none" strike="noStrike" kern="1200" cap="none" spc="0" normalizeH="0" baseline="0" noProof="0" dirty="0">
                <a:ln>
                  <a:noFill/>
                </a:ln>
                <a:solidFill>
                  <a:prstClr val="black"/>
                </a:solidFill>
                <a:effectLst/>
                <a:uLnTx/>
                <a:uFillTx/>
                <a:latin typeface="Bahnschrift" panose="020B0502040204020203" pitchFamily="34" charset="0"/>
              </a:rPr>
              <a:t>Kuhn kritisiert:</a:t>
            </a:r>
          </a:p>
        </p:txBody>
      </p:sp>
      <p:sp>
        <p:nvSpPr>
          <p:cNvPr id="16" name="TextBox 15">
            <a:extLst>
              <a:ext uri="{FF2B5EF4-FFF2-40B4-BE49-F238E27FC236}">
                <a16:creationId xmlns:a16="http://schemas.microsoft.com/office/drawing/2014/main" id="{D7882F65-2842-47E8-A199-78D2E44A8041}"/>
              </a:ext>
            </a:extLst>
          </p:cNvPr>
          <p:cNvSpPr txBox="1"/>
          <p:nvPr/>
        </p:nvSpPr>
        <p:spPr>
          <a:xfrm>
            <a:off x="3257007" y="2677190"/>
            <a:ext cx="8400495" cy="36933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effectLst/>
                <a:uLnTx/>
                <a:uFillTx/>
                <a:latin typeface="Bahnschrift" panose="020B0502040204020203" pitchFamily="34" charset="0"/>
              </a:rPr>
              <a:t>Paradigmen</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bleiben</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meist</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unangetastet</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und</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unreflektiert</a:t>
            </a:r>
            <a:endPar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endParaRPr>
          </a:p>
        </p:txBody>
      </p:sp>
      <p:pic>
        <p:nvPicPr>
          <p:cNvPr id="17" name="Picture 16">
            <a:extLst>
              <a:ext uri="{FF2B5EF4-FFF2-40B4-BE49-F238E27FC236}">
                <a16:creationId xmlns:a16="http://schemas.microsoft.com/office/drawing/2014/main" id="{6198F87C-3EA9-4863-93DB-D4A175844ED6}"/>
              </a:ext>
            </a:extLst>
          </p:cNvPr>
          <p:cNvPicPr>
            <a:picLocks noChangeAspect="1"/>
          </p:cNvPicPr>
          <p:nvPr/>
        </p:nvPicPr>
        <p:blipFill>
          <a:blip r:embed="rId2">
            <a:duotone>
              <a:schemeClr val="accent2">
                <a:shade val="45000"/>
                <a:satMod val="135000"/>
              </a:schemeClr>
              <a:prstClr val="white"/>
            </a:duotone>
          </a:blip>
          <a:stretch>
            <a:fillRect/>
          </a:stretch>
        </p:blipFill>
        <p:spPr>
          <a:xfrm>
            <a:off x="83424" y="2566132"/>
            <a:ext cx="3740701" cy="4589607"/>
          </a:xfrm>
          <a:prstGeom prst="rect">
            <a:avLst/>
          </a:prstGeom>
        </p:spPr>
      </p:pic>
      <p:sp>
        <p:nvSpPr>
          <p:cNvPr id="19" name="Speech Bubble: Rectangle with Corners Rounded 18">
            <a:extLst>
              <a:ext uri="{FF2B5EF4-FFF2-40B4-BE49-F238E27FC236}">
                <a16:creationId xmlns:a16="http://schemas.microsoft.com/office/drawing/2014/main" id="{D0ABA492-DF13-461F-B786-E5886C17D023}"/>
              </a:ext>
            </a:extLst>
          </p:cNvPr>
          <p:cNvSpPr/>
          <p:nvPr/>
        </p:nvSpPr>
        <p:spPr>
          <a:xfrm>
            <a:off x="3181333" y="2485748"/>
            <a:ext cx="8643723" cy="1944209"/>
          </a:xfrm>
          <a:prstGeom prst="wedgeRoundRectCallout">
            <a:avLst>
              <a:gd name="adj1" fmla="val -53596"/>
              <a:gd name="adj2" fmla="val 84417"/>
              <a:gd name="adj3" fmla="val 16667"/>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7">
            <a:extLst>
              <a:ext uri="{FF2B5EF4-FFF2-40B4-BE49-F238E27FC236}">
                <a16:creationId xmlns:a16="http://schemas.microsoft.com/office/drawing/2014/main" id="{853CCBFE-88CA-4F2D-96ED-AE889D07A626}"/>
              </a:ext>
            </a:extLst>
          </p:cNvPr>
          <p:cNvPicPr>
            <a:picLocks noChangeAspect="1"/>
          </p:cNvPicPr>
          <p:nvPr/>
        </p:nvPicPr>
        <p:blipFill>
          <a:blip r:embed="rId3">
            <a:duotone>
              <a:schemeClr val="accent2">
                <a:shade val="45000"/>
                <a:satMod val="135000"/>
              </a:schemeClr>
              <a:prstClr val="white"/>
            </a:duotone>
          </a:blip>
          <a:stretch>
            <a:fillRect/>
          </a:stretch>
        </p:blipFill>
        <p:spPr>
          <a:xfrm>
            <a:off x="6121059" y="4151099"/>
            <a:ext cx="2522291" cy="2605596"/>
          </a:xfrm>
          <a:prstGeom prst="rect">
            <a:avLst/>
          </a:prstGeom>
        </p:spPr>
      </p:pic>
      <p:sp>
        <p:nvSpPr>
          <p:cNvPr id="15" name="Speech Bubble: Oval 14">
            <a:extLst>
              <a:ext uri="{FF2B5EF4-FFF2-40B4-BE49-F238E27FC236}">
                <a16:creationId xmlns:a16="http://schemas.microsoft.com/office/drawing/2014/main" id="{4D706244-369A-43B3-800E-64EF5C18DF66}"/>
              </a:ext>
            </a:extLst>
          </p:cNvPr>
          <p:cNvSpPr/>
          <p:nvPr/>
        </p:nvSpPr>
        <p:spPr>
          <a:xfrm>
            <a:off x="8367877" y="4046016"/>
            <a:ext cx="1640792" cy="1129010"/>
          </a:xfrm>
          <a:prstGeom prst="wedgeEllipseCallout">
            <a:avLst>
              <a:gd name="adj1" fmla="val -78114"/>
              <a:gd name="adj2" fmla="val 6664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black">
                    <a:lumMod val="85000"/>
                    <a:lumOff val="15000"/>
                  </a:prstClr>
                </a:solidFill>
                <a:effectLst/>
                <a:uLnTx/>
                <a:uFillTx/>
                <a:latin typeface="Freestyle Script" panose="030804020302050B0404" pitchFamily="66" charset="0"/>
                <a:ea typeface="+mn-ea"/>
                <a:cs typeface="+mn-cs"/>
              </a:rPr>
              <a:t>It’s</a:t>
            </a:r>
            <a:r>
              <a:rPr kumimoji="0" lang="fr-FR" sz="2800" b="0" i="0" u="none" strike="noStrike" kern="1200" cap="none" spc="0" normalizeH="0" baseline="0" noProof="0" dirty="0">
                <a:ln>
                  <a:noFill/>
                </a:ln>
                <a:solidFill>
                  <a:prstClr val="black">
                    <a:lumMod val="85000"/>
                    <a:lumOff val="15000"/>
                  </a:prstClr>
                </a:solidFill>
                <a:effectLst/>
                <a:uLnTx/>
                <a:uFillTx/>
                <a:latin typeface="Freestyle Script" panose="030804020302050B0404" pitchFamily="66" charset="0"/>
                <a:ea typeface="+mn-ea"/>
                <a:cs typeface="+mn-cs"/>
              </a:rPr>
              <a:t> </a:t>
            </a:r>
            <a:r>
              <a:rPr kumimoji="0" lang="fr-FR" sz="2800" b="0" i="0" u="none" strike="noStrike" kern="1200" cap="none" spc="0" normalizeH="0" baseline="0" noProof="0" dirty="0" err="1">
                <a:ln>
                  <a:noFill/>
                </a:ln>
                <a:solidFill>
                  <a:prstClr val="black">
                    <a:lumMod val="85000"/>
                    <a:lumOff val="15000"/>
                  </a:prstClr>
                </a:solidFill>
                <a:effectLst/>
                <a:uLnTx/>
                <a:uFillTx/>
                <a:latin typeface="Freestyle Script" panose="030804020302050B0404" pitchFamily="66" charset="0"/>
                <a:ea typeface="+mn-ea"/>
                <a:cs typeface="+mn-cs"/>
              </a:rPr>
              <a:t>true</a:t>
            </a:r>
            <a:r>
              <a:rPr kumimoji="0" lang="fr-FR" sz="2800" b="0" i="0" u="none" strike="noStrike" kern="1200" cap="none" spc="0" normalizeH="0" baseline="0" noProof="0" dirty="0">
                <a:ln>
                  <a:noFill/>
                </a:ln>
                <a:solidFill>
                  <a:prstClr val="black">
                    <a:lumMod val="85000"/>
                    <a:lumOff val="15000"/>
                  </a:prstClr>
                </a:solidFill>
                <a:effectLst/>
                <a:uLnTx/>
                <a:uFillTx/>
                <a:latin typeface="Freestyle Script" panose="030804020302050B0404" pitchFamily="66" charset="0"/>
                <a:ea typeface="+mn-ea"/>
                <a:cs typeface="+mn-cs"/>
              </a:rPr>
              <a:t>!</a:t>
            </a:r>
          </a:p>
        </p:txBody>
      </p:sp>
      <p:pic>
        <p:nvPicPr>
          <p:cNvPr id="12" name="Picture 11">
            <a:extLst>
              <a:ext uri="{FF2B5EF4-FFF2-40B4-BE49-F238E27FC236}">
                <a16:creationId xmlns:a16="http://schemas.microsoft.com/office/drawing/2014/main" id="{7DCF17AC-12E5-45C6-82C2-00B181CF5476}"/>
              </a:ext>
            </a:extLst>
          </p:cNvPr>
          <p:cNvPicPr>
            <a:picLocks noChangeAspect="1"/>
          </p:cNvPicPr>
          <p:nvPr/>
        </p:nvPicPr>
        <p:blipFill>
          <a:blip r:embed="rId4">
            <a:duotone>
              <a:schemeClr val="accent2">
                <a:shade val="45000"/>
                <a:satMod val="135000"/>
              </a:schemeClr>
              <a:prstClr val="white"/>
            </a:duotone>
          </a:blip>
          <a:stretch>
            <a:fillRect/>
          </a:stretch>
        </p:blipFill>
        <p:spPr>
          <a:xfrm>
            <a:off x="10235955" y="4325571"/>
            <a:ext cx="2384202" cy="2964811"/>
          </a:xfrm>
          <a:prstGeom prst="rect">
            <a:avLst/>
          </a:prstGeom>
        </p:spPr>
      </p:pic>
      <p:sp>
        <p:nvSpPr>
          <p:cNvPr id="18" name="Speech Bubble: Oval 17">
            <a:extLst>
              <a:ext uri="{FF2B5EF4-FFF2-40B4-BE49-F238E27FC236}">
                <a16:creationId xmlns:a16="http://schemas.microsoft.com/office/drawing/2014/main" id="{C8B21669-57F7-43BA-B6D6-38D794C96BF2}"/>
              </a:ext>
            </a:extLst>
          </p:cNvPr>
          <p:cNvSpPr/>
          <p:nvPr/>
        </p:nvSpPr>
        <p:spPr>
          <a:xfrm>
            <a:off x="8922020" y="5028821"/>
            <a:ext cx="1640792" cy="1129010"/>
          </a:xfrm>
          <a:prstGeom prst="wedgeEllipseCallout">
            <a:avLst>
              <a:gd name="adj1" fmla="val 103141"/>
              <a:gd name="adj2" fmla="val -726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lumMod val="85000"/>
                    <a:lumOff val="15000"/>
                  </a:prstClr>
                </a:solidFill>
                <a:effectLst/>
                <a:uLnTx/>
                <a:uFillTx/>
                <a:latin typeface="Freestyle Script" panose="030804020302050B0404" pitchFamily="66" charset="0"/>
                <a:ea typeface="+mn-ea"/>
                <a:cs typeface="+mn-cs"/>
              </a:rPr>
              <a:t>Burn </a:t>
            </a:r>
            <a:r>
              <a:rPr kumimoji="0" lang="fr-FR" sz="2800" b="0" i="0" u="none" strike="noStrike" kern="1200" cap="none" spc="0" normalizeH="0" baseline="0" noProof="0" dirty="0" err="1">
                <a:ln>
                  <a:noFill/>
                </a:ln>
                <a:solidFill>
                  <a:prstClr val="black">
                    <a:lumMod val="85000"/>
                    <a:lumOff val="15000"/>
                  </a:prstClr>
                </a:solidFill>
                <a:effectLst/>
                <a:uLnTx/>
                <a:uFillTx/>
                <a:latin typeface="Freestyle Script" panose="030804020302050B0404" pitchFamily="66" charset="0"/>
                <a:ea typeface="+mn-ea"/>
                <a:cs typeface="+mn-cs"/>
              </a:rPr>
              <a:t>him</a:t>
            </a:r>
            <a:r>
              <a:rPr kumimoji="0" lang="fr-FR" sz="2800" b="0" i="0" u="none" strike="noStrike" kern="1200" cap="none" spc="0" normalizeH="0" baseline="0" noProof="0" dirty="0">
                <a:ln>
                  <a:noFill/>
                </a:ln>
                <a:solidFill>
                  <a:prstClr val="black">
                    <a:lumMod val="85000"/>
                    <a:lumOff val="15000"/>
                  </a:prstClr>
                </a:solidFill>
                <a:effectLst/>
                <a:uLnTx/>
                <a:uFillTx/>
                <a:latin typeface="Freestyle Script" panose="030804020302050B0404" pitchFamily="66" charset="0"/>
                <a:ea typeface="+mn-ea"/>
                <a:cs typeface="+mn-cs"/>
              </a:rPr>
              <a:t>!</a:t>
            </a:r>
          </a:p>
        </p:txBody>
      </p:sp>
      <p:sp>
        <p:nvSpPr>
          <p:cNvPr id="21" name="TextBox 20">
            <a:extLst>
              <a:ext uri="{FF2B5EF4-FFF2-40B4-BE49-F238E27FC236}">
                <a16:creationId xmlns:a16="http://schemas.microsoft.com/office/drawing/2014/main" id="{D2A4F3DC-1EFC-41A9-884E-6FADCE2EFF80}"/>
              </a:ext>
            </a:extLst>
          </p:cNvPr>
          <p:cNvSpPr txBox="1"/>
          <p:nvPr/>
        </p:nvSpPr>
        <p:spPr>
          <a:xfrm>
            <a:off x="3257007" y="3295403"/>
            <a:ext cx="8400495"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effectLst/>
                <a:uLnTx/>
                <a:uFillTx/>
                <a:latin typeface="Bahnschrift" panose="020B0502040204020203" pitchFamily="34" charset="0"/>
              </a:rPr>
              <a:t>Paradigmenwechsel</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sind</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meist</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nicht</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das</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Resultat</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eines</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rationalen</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Prozesses</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sondern</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wirken</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eher</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wie</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effectLst/>
                <a:uLnTx/>
                <a:uFillTx/>
                <a:latin typeface="Bahnschrift" panose="020B0502040204020203" pitchFamily="34" charset="0"/>
              </a:rPr>
              <a:t>ein</a:t>
            </a:r>
            <a:r>
              <a:rPr kumimoji="0" lang="fr-FR" sz="1800" b="0" i="0" u="none" strike="noStrike" kern="1200" cap="none" spc="0" normalizeH="0" baseline="0" noProof="0" dirty="0">
                <a:ln>
                  <a:noFill/>
                </a:ln>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Generationen</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oder</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Glaubenskrieg</a:t>
            </a:r>
            <a:endPar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endParaRPr>
          </a:p>
        </p:txBody>
      </p:sp>
    </p:spTree>
    <p:extLst>
      <p:ext uri="{BB962C8B-B14F-4D97-AF65-F5344CB8AC3E}">
        <p14:creationId xmlns:p14="http://schemas.microsoft.com/office/powerpoint/2010/main" val="11806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P spid="18"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3883696"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3712876"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Die </a:t>
            </a:r>
            <a:r>
              <a:rPr lang="en-GB" b="1" dirty="0" err="1">
                <a:solidFill>
                  <a:schemeClr val="accent6">
                    <a:lumMod val="20000"/>
                    <a:lumOff val="80000"/>
                  </a:schemeClr>
                </a:solidFill>
                <a:latin typeface="Bahnschrift" panose="020B0502040204020203" pitchFamily="34" charset="0"/>
              </a:rPr>
              <a:t>Wissenschaftliche</a:t>
            </a:r>
            <a:r>
              <a:rPr lang="en-GB" b="1" dirty="0">
                <a:solidFill>
                  <a:schemeClr val="accent6">
                    <a:lumMod val="20000"/>
                    <a:lumOff val="80000"/>
                  </a:schemeClr>
                </a:solidFill>
                <a:latin typeface="Bahnschrift" panose="020B0502040204020203" pitchFamily="34" charset="0"/>
              </a:rPr>
              <a:t> Revolution</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528506" y="1853409"/>
            <a:ext cx="11175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i="0" u="none" strike="noStrike" kern="1200" cap="none" spc="0" normalizeH="0" baseline="0" noProof="0" dirty="0">
                <a:ln>
                  <a:noFill/>
                </a:ln>
                <a:solidFill>
                  <a:prstClr val="black"/>
                </a:solidFill>
                <a:effectLst/>
                <a:uLnTx/>
                <a:uFillTx/>
                <a:latin typeface="Bahnschrift" panose="020B0502040204020203" pitchFamily="34" charset="0"/>
              </a:rPr>
              <a:t>Wissenschaftliche Revolutionen entstehen, </a:t>
            </a:r>
            <a:r>
              <a:rPr kumimoji="0" lang="de-DE" sz="180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wenn ein Paradigma von einem anderen abgelöst wird</a:t>
            </a:r>
            <a:r>
              <a:rPr kumimoji="0" lang="de-DE" sz="1800" i="0" u="none" strike="noStrike" kern="1200" cap="none" spc="0" normalizeH="0" baseline="0" noProof="0" dirty="0">
                <a:ln>
                  <a:noFill/>
                </a:ln>
                <a:solidFill>
                  <a:prstClr val="black"/>
                </a:solidFill>
                <a:effectLst/>
                <a:uLnTx/>
                <a:uFillTx/>
                <a:latin typeface="Bahnschrift" panose="020B0502040204020203" pitchFamily="34" charset="0"/>
              </a:rPr>
              <a:t>.</a:t>
            </a:r>
          </a:p>
        </p:txBody>
      </p:sp>
      <p:sp>
        <p:nvSpPr>
          <p:cNvPr id="24" name="Freeform: Shape 23">
            <a:extLst>
              <a:ext uri="{FF2B5EF4-FFF2-40B4-BE49-F238E27FC236}">
                <a16:creationId xmlns:a16="http://schemas.microsoft.com/office/drawing/2014/main" id="{92B0DF96-2B08-45CD-AD5F-7C1B3D1E9CF1}"/>
              </a:ext>
            </a:extLst>
          </p:cNvPr>
          <p:cNvSpPr/>
          <p:nvPr/>
        </p:nvSpPr>
        <p:spPr>
          <a:xfrm>
            <a:off x="2486897" y="5476175"/>
            <a:ext cx="2486974" cy="994789"/>
          </a:xfrm>
          <a:custGeom>
            <a:avLst/>
            <a:gdLst>
              <a:gd name="connsiteX0" fmla="*/ 0 w 2486974"/>
              <a:gd name="connsiteY0" fmla="*/ 0 h 994789"/>
              <a:gd name="connsiteX1" fmla="*/ 1989580 w 2486974"/>
              <a:gd name="connsiteY1" fmla="*/ 0 h 994789"/>
              <a:gd name="connsiteX2" fmla="*/ 2486974 w 2486974"/>
              <a:gd name="connsiteY2" fmla="*/ 497395 h 994789"/>
              <a:gd name="connsiteX3" fmla="*/ 1989580 w 2486974"/>
              <a:gd name="connsiteY3" fmla="*/ 994789 h 994789"/>
              <a:gd name="connsiteX4" fmla="*/ 0 w 2486974"/>
              <a:gd name="connsiteY4" fmla="*/ 994789 h 994789"/>
              <a:gd name="connsiteX5" fmla="*/ 0 w 2486974"/>
              <a:gd name="connsiteY5" fmla="*/ 0 h 9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6974" h="994789">
                <a:moveTo>
                  <a:pt x="0" y="0"/>
                </a:moveTo>
                <a:lnTo>
                  <a:pt x="1989580" y="0"/>
                </a:lnTo>
                <a:lnTo>
                  <a:pt x="2486974" y="497395"/>
                </a:lnTo>
                <a:lnTo>
                  <a:pt x="1989580" y="994789"/>
                </a:lnTo>
                <a:lnTo>
                  <a:pt x="0" y="994789"/>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6012" tIns="48006" rIns="272700" bIns="48006" numCol="1" spcCol="1270" anchor="ctr" anchorCtr="0">
            <a:noAutofit/>
          </a:bodyPr>
          <a:lstStyle/>
          <a:p>
            <a:pPr marL="0" lvl="0" indent="0" algn="ctr" defTabSz="800100">
              <a:lnSpc>
                <a:spcPct val="90000"/>
              </a:lnSpc>
              <a:spcBef>
                <a:spcPct val="0"/>
              </a:spcBef>
              <a:spcAft>
                <a:spcPct val="35000"/>
              </a:spcAft>
              <a:buNone/>
            </a:pPr>
            <a:r>
              <a:rPr lang="fr-FR" sz="1800" kern="1200" dirty="0" err="1">
                <a:solidFill>
                  <a:schemeClr val="tx1">
                    <a:lumMod val="85000"/>
                    <a:lumOff val="15000"/>
                  </a:schemeClr>
                </a:solidFill>
              </a:rPr>
              <a:t>Paradigma</a:t>
            </a:r>
            <a:r>
              <a:rPr lang="fr-FR" sz="1800" kern="1200" dirty="0">
                <a:solidFill>
                  <a:schemeClr val="tx1">
                    <a:lumMod val="85000"/>
                    <a:lumOff val="15000"/>
                  </a:schemeClr>
                </a:solidFill>
              </a:rPr>
              <a:t> 1.0</a:t>
            </a:r>
          </a:p>
        </p:txBody>
      </p:sp>
      <p:sp>
        <p:nvSpPr>
          <p:cNvPr id="25" name="Freeform: Shape 24">
            <a:extLst>
              <a:ext uri="{FF2B5EF4-FFF2-40B4-BE49-F238E27FC236}">
                <a16:creationId xmlns:a16="http://schemas.microsoft.com/office/drawing/2014/main" id="{CB8C2A2F-4747-4AF0-9DB0-A70F9745452B}"/>
              </a:ext>
            </a:extLst>
          </p:cNvPr>
          <p:cNvSpPr/>
          <p:nvPr/>
        </p:nvSpPr>
        <p:spPr>
          <a:xfrm>
            <a:off x="4586171" y="5476175"/>
            <a:ext cx="2486974" cy="994789"/>
          </a:xfrm>
          <a:custGeom>
            <a:avLst/>
            <a:gdLst>
              <a:gd name="connsiteX0" fmla="*/ 0 w 2486974"/>
              <a:gd name="connsiteY0" fmla="*/ 0 h 994789"/>
              <a:gd name="connsiteX1" fmla="*/ 1989580 w 2486974"/>
              <a:gd name="connsiteY1" fmla="*/ 0 h 994789"/>
              <a:gd name="connsiteX2" fmla="*/ 2486974 w 2486974"/>
              <a:gd name="connsiteY2" fmla="*/ 497395 h 994789"/>
              <a:gd name="connsiteX3" fmla="*/ 1989580 w 2486974"/>
              <a:gd name="connsiteY3" fmla="*/ 994789 h 994789"/>
              <a:gd name="connsiteX4" fmla="*/ 0 w 2486974"/>
              <a:gd name="connsiteY4" fmla="*/ 994789 h 994789"/>
              <a:gd name="connsiteX5" fmla="*/ 497395 w 2486974"/>
              <a:gd name="connsiteY5" fmla="*/ 497395 h 994789"/>
              <a:gd name="connsiteX6" fmla="*/ 0 w 2486974"/>
              <a:gd name="connsiteY6" fmla="*/ 0 h 9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974" h="994789">
                <a:moveTo>
                  <a:pt x="0" y="0"/>
                </a:moveTo>
                <a:lnTo>
                  <a:pt x="1989580" y="0"/>
                </a:lnTo>
                <a:lnTo>
                  <a:pt x="2486974" y="497395"/>
                </a:lnTo>
                <a:lnTo>
                  <a:pt x="1989580" y="994789"/>
                </a:lnTo>
                <a:lnTo>
                  <a:pt x="0" y="994789"/>
                </a:lnTo>
                <a:lnTo>
                  <a:pt x="497395" y="497395"/>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9404" tIns="48006" rIns="521397" bIns="48006" numCol="1" spcCol="1270" anchor="ctr" anchorCtr="0">
            <a:noAutofit/>
          </a:bodyPr>
          <a:lstStyle/>
          <a:p>
            <a:pPr marL="0" lvl="0" indent="0" algn="ctr" defTabSz="800100">
              <a:lnSpc>
                <a:spcPct val="90000"/>
              </a:lnSpc>
              <a:spcBef>
                <a:spcPct val="0"/>
              </a:spcBef>
              <a:spcAft>
                <a:spcPct val="35000"/>
              </a:spcAft>
              <a:buNone/>
            </a:pPr>
            <a:r>
              <a:rPr lang="de-DE" sz="1800" kern="1200" noProof="0" dirty="0">
                <a:solidFill>
                  <a:schemeClr val="tx1">
                    <a:lumMod val="85000"/>
                    <a:lumOff val="15000"/>
                  </a:schemeClr>
                </a:solidFill>
              </a:rPr>
              <a:t>„normale Wissenschaft“</a:t>
            </a:r>
          </a:p>
        </p:txBody>
      </p:sp>
      <p:sp>
        <p:nvSpPr>
          <p:cNvPr id="26" name="Freeform: Shape 25">
            <a:extLst>
              <a:ext uri="{FF2B5EF4-FFF2-40B4-BE49-F238E27FC236}">
                <a16:creationId xmlns:a16="http://schemas.microsoft.com/office/drawing/2014/main" id="{7E8E4521-F540-4A08-8468-E133C9FE7984}"/>
              </a:ext>
            </a:extLst>
          </p:cNvPr>
          <p:cNvSpPr/>
          <p:nvPr/>
        </p:nvSpPr>
        <p:spPr>
          <a:xfrm>
            <a:off x="6685445" y="5476175"/>
            <a:ext cx="2486974" cy="994789"/>
          </a:xfrm>
          <a:custGeom>
            <a:avLst/>
            <a:gdLst>
              <a:gd name="connsiteX0" fmla="*/ 0 w 2486974"/>
              <a:gd name="connsiteY0" fmla="*/ 0 h 994789"/>
              <a:gd name="connsiteX1" fmla="*/ 1989580 w 2486974"/>
              <a:gd name="connsiteY1" fmla="*/ 0 h 994789"/>
              <a:gd name="connsiteX2" fmla="*/ 2486974 w 2486974"/>
              <a:gd name="connsiteY2" fmla="*/ 497395 h 994789"/>
              <a:gd name="connsiteX3" fmla="*/ 1989580 w 2486974"/>
              <a:gd name="connsiteY3" fmla="*/ 994789 h 994789"/>
              <a:gd name="connsiteX4" fmla="*/ 0 w 2486974"/>
              <a:gd name="connsiteY4" fmla="*/ 994789 h 994789"/>
              <a:gd name="connsiteX5" fmla="*/ 497395 w 2486974"/>
              <a:gd name="connsiteY5" fmla="*/ 497395 h 994789"/>
              <a:gd name="connsiteX6" fmla="*/ 0 w 2486974"/>
              <a:gd name="connsiteY6" fmla="*/ 0 h 9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974" h="994789">
                <a:moveTo>
                  <a:pt x="0" y="0"/>
                </a:moveTo>
                <a:lnTo>
                  <a:pt x="1989580" y="0"/>
                </a:lnTo>
                <a:lnTo>
                  <a:pt x="2486974" y="497395"/>
                </a:lnTo>
                <a:lnTo>
                  <a:pt x="1989580" y="994789"/>
                </a:lnTo>
                <a:lnTo>
                  <a:pt x="0" y="994789"/>
                </a:lnTo>
                <a:lnTo>
                  <a:pt x="497395" y="497395"/>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9404" tIns="48006" rIns="521397" bIns="48006" numCol="1" spcCol="1270" anchor="ctr" anchorCtr="0">
            <a:noAutofit/>
          </a:bodyPr>
          <a:lstStyle/>
          <a:p>
            <a:pPr marL="0" lvl="0" indent="0" algn="ctr" defTabSz="800100">
              <a:lnSpc>
                <a:spcPct val="90000"/>
              </a:lnSpc>
              <a:spcBef>
                <a:spcPct val="0"/>
              </a:spcBef>
              <a:spcAft>
                <a:spcPct val="35000"/>
              </a:spcAft>
              <a:buNone/>
            </a:pPr>
            <a:r>
              <a:rPr lang="fr-FR" sz="1800" kern="1200" dirty="0" err="1">
                <a:solidFill>
                  <a:schemeClr val="tx1">
                    <a:lumMod val="85000"/>
                    <a:lumOff val="15000"/>
                  </a:schemeClr>
                </a:solidFill>
              </a:rPr>
              <a:t>Paradigma</a:t>
            </a:r>
            <a:r>
              <a:rPr lang="fr-FR" sz="1800" kern="1200" dirty="0">
                <a:solidFill>
                  <a:schemeClr val="tx1">
                    <a:lumMod val="85000"/>
                    <a:lumOff val="15000"/>
                  </a:schemeClr>
                </a:solidFill>
              </a:rPr>
              <a:t> 2.0</a:t>
            </a:r>
          </a:p>
        </p:txBody>
      </p:sp>
      <p:sp>
        <p:nvSpPr>
          <p:cNvPr id="22" name="TextBox 21">
            <a:extLst>
              <a:ext uri="{FF2B5EF4-FFF2-40B4-BE49-F238E27FC236}">
                <a16:creationId xmlns:a16="http://schemas.microsoft.com/office/drawing/2014/main" id="{49AB028A-EDF2-46C0-BCA1-4E890AF1457B}"/>
              </a:ext>
            </a:extLst>
          </p:cNvPr>
          <p:cNvSpPr txBox="1"/>
          <p:nvPr/>
        </p:nvSpPr>
        <p:spPr>
          <a:xfrm>
            <a:off x="528506" y="4812718"/>
            <a:ext cx="980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Bahnschrift" panose="020B0502040204020203" pitchFamily="34" charset="0"/>
              </a:rPr>
              <a:t>Doch</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rPr>
              <a:t> </a:t>
            </a:r>
            <a:r>
              <a:rPr lang="fr-FR" dirty="0">
                <a:solidFill>
                  <a:prstClr val="black"/>
                </a:solidFill>
                <a:latin typeface="Bahnschrift" panose="020B0502040204020203" pitchFamily="34" charset="0"/>
              </a:rPr>
              <a:t>w</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rPr>
              <a:t>as </a:t>
            </a:r>
            <a:r>
              <a:rPr kumimoji="0" lang="fr-FR" sz="1800" b="0" i="0" u="none" strike="noStrike" kern="1200" cap="none" spc="0" normalizeH="0" baseline="0" noProof="0" dirty="0" err="1">
                <a:ln>
                  <a:noFill/>
                </a:ln>
                <a:solidFill>
                  <a:prstClr val="black"/>
                </a:solidFill>
                <a:effectLst/>
                <a:uLnTx/>
                <a:uFillTx/>
                <a:latin typeface="Bahnschrift" panose="020B0502040204020203" pitchFamily="34" charset="0"/>
              </a:rPr>
              <a:t>passiert</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rPr>
              <a:t> in den </a:t>
            </a:r>
            <a:r>
              <a:rPr kumimoji="0" lang="fr-FR" sz="1800" b="0" i="0" u="none" strike="noStrike" kern="1200" cap="none" spc="0" normalizeH="0" baseline="0" noProof="0" dirty="0" err="1">
                <a:ln>
                  <a:noFill/>
                </a:ln>
                <a:solidFill>
                  <a:prstClr val="black"/>
                </a:solidFill>
                <a:effectLst/>
                <a:uLnTx/>
                <a:uFillTx/>
                <a:latin typeface="Bahnschrift" panose="020B0502040204020203" pitchFamily="34" charset="0"/>
              </a:rPr>
              <a:t>Perioden</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zwischen</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diesen</a:t>
            </a:r>
            <a:r>
              <a:rPr kumimoji="0" lang="fr-FR"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 </a:t>
            </a:r>
            <a:r>
              <a:rPr kumimoji="0" lang="fr-FR" sz="1800" b="0" i="0" u="none" strike="noStrike" kern="1200" cap="none" spc="0" normalizeH="0" baseline="0" noProof="0" dirty="0" err="1">
                <a:ln>
                  <a:noFill/>
                </a:ln>
                <a:solidFill>
                  <a:schemeClr val="accent4">
                    <a:lumMod val="75000"/>
                  </a:schemeClr>
                </a:solidFill>
                <a:effectLst/>
                <a:uLnTx/>
                <a:uFillTx/>
                <a:latin typeface="Bahnschrift" panose="020B0502040204020203" pitchFamily="34" charset="0"/>
              </a:rPr>
              <a:t>Pradigmenwechseln</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rPr>
              <a:t>?</a:t>
            </a:r>
          </a:p>
        </p:txBody>
      </p:sp>
      <p:sp>
        <p:nvSpPr>
          <p:cNvPr id="3" name="Rectangle 2">
            <a:extLst>
              <a:ext uri="{FF2B5EF4-FFF2-40B4-BE49-F238E27FC236}">
                <a16:creationId xmlns:a16="http://schemas.microsoft.com/office/drawing/2014/main" id="{3BB40D5C-ED85-43E8-845D-2FFBC6584E24}"/>
              </a:ext>
            </a:extLst>
          </p:cNvPr>
          <p:cNvSpPr/>
          <p:nvPr/>
        </p:nvSpPr>
        <p:spPr>
          <a:xfrm>
            <a:off x="1336535" y="2518442"/>
            <a:ext cx="2210539" cy="18731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Empirismus</a:t>
            </a:r>
            <a:r>
              <a:rPr lang="en-US" dirty="0"/>
              <a:t> und </a:t>
            </a:r>
            <a:r>
              <a:rPr lang="en-US" dirty="0" err="1"/>
              <a:t>Rationalismus</a:t>
            </a:r>
            <a:r>
              <a:rPr lang="en-US" dirty="0"/>
              <a:t>:</a:t>
            </a:r>
          </a:p>
          <a:p>
            <a:pPr algn="ctr"/>
            <a:endParaRPr lang="en-US" dirty="0"/>
          </a:p>
          <a:p>
            <a:pPr algn="ctr"/>
            <a:r>
              <a:rPr lang="en-US" dirty="0"/>
              <a:t>Das </a:t>
            </a:r>
            <a:r>
              <a:rPr lang="en-US" dirty="0" err="1"/>
              <a:t>Subjekt</a:t>
            </a:r>
            <a:r>
              <a:rPr lang="en-US" dirty="0"/>
              <a:t> </a:t>
            </a:r>
            <a:r>
              <a:rPr lang="en-US" dirty="0" err="1"/>
              <a:t>richtet</a:t>
            </a:r>
            <a:r>
              <a:rPr lang="en-US" dirty="0"/>
              <a:t> </a:t>
            </a:r>
            <a:r>
              <a:rPr lang="en-US" dirty="0" err="1"/>
              <a:t>sich</a:t>
            </a:r>
            <a:r>
              <a:rPr lang="en-US" dirty="0"/>
              <a:t> </a:t>
            </a:r>
            <a:r>
              <a:rPr lang="en-US" dirty="0" err="1"/>
              <a:t>nach</a:t>
            </a:r>
            <a:r>
              <a:rPr lang="en-US" dirty="0"/>
              <a:t> dem </a:t>
            </a:r>
            <a:r>
              <a:rPr lang="en-US" dirty="0" err="1"/>
              <a:t>Objekt</a:t>
            </a:r>
            <a:r>
              <a:rPr lang="en-US" dirty="0"/>
              <a:t> der </a:t>
            </a:r>
            <a:r>
              <a:rPr lang="en-US" dirty="0" err="1"/>
              <a:t>Erkenntnis</a:t>
            </a:r>
            <a:endParaRPr lang="LID4096" dirty="0"/>
          </a:p>
        </p:txBody>
      </p:sp>
      <p:sp>
        <p:nvSpPr>
          <p:cNvPr id="4" name="Arrow: Right 3">
            <a:extLst>
              <a:ext uri="{FF2B5EF4-FFF2-40B4-BE49-F238E27FC236}">
                <a16:creationId xmlns:a16="http://schemas.microsoft.com/office/drawing/2014/main" id="{0380D7C2-3EB3-449F-8767-9FC433FFEBF4}"/>
              </a:ext>
            </a:extLst>
          </p:cNvPr>
          <p:cNvSpPr/>
          <p:nvPr/>
        </p:nvSpPr>
        <p:spPr>
          <a:xfrm>
            <a:off x="4012707" y="3204839"/>
            <a:ext cx="4456591" cy="6569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6A289108-A256-4975-8977-9FB124ECBB8A}"/>
              </a:ext>
            </a:extLst>
          </p:cNvPr>
          <p:cNvSpPr txBox="1"/>
          <p:nvPr/>
        </p:nvSpPr>
        <p:spPr>
          <a:xfrm>
            <a:off x="5033943" y="3348647"/>
            <a:ext cx="2054858" cy="369332"/>
          </a:xfrm>
          <a:prstGeom prst="rect">
            <a:avLst/>
          </a:prstGeom>
          <a:noFill/>
        </p:spPr>
        <p:txBody>
          <a:bodyPr wrap="none" rtlCol="0">
            <a:spAutoFit/>
          </a:bodyPr>
          <a:lstStyle/>
          <a:p>
            <a:r>
              <a:rPr lang="en-US" dirty="0" err="1"/>
              <a:t>Paradigmenwechsel</a:t>
            </a:r>
            <a:endParaRPr lang="LID4096" dirty="0"/>
          </a:p>
        </p:txBody>
      </p:sp>
      <p:sp>
        <p:nvSpPr>
          <p:cNvPr id="23" name="Rectangle 22">
            <a:extLst>
              <a:ext uri="{FF2B5EF4-FFF2-40B4-BE49-F238E27FC236}">
                <a16:creationId xmlns:a16="http://schemas.microsoft.com/office/drawing/2014/main" id="{BE54B2E2-7469-414C-AEA7-7F41A5C055D7}"/>
              </a:ext>
            </a:extLst>
          </p:cNvPr>
          <p:cNvSpPr/>
          <p:nvPr/>
        </p:nvSpPr>
        <p:spPr>
          <a:xfrm>
            <a:off x="8653215" y="2575010"/>
            <a:ext cx="2310708" cy="18731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Kritizismus</a:t>
            </a:r>
            <a:r>
              <a:rPr lang="en-US" dirty="0"/>
              <a:t>:</a:t>
            </a:r>
          </a:p>
          <a:p>
            <a:pPr algn="ctr"/>
            <a:endParaRPr lang="en-US" dirty="0"/>
          </a:p>
          <a:p>
            <a:pPr algn="ctr"/>
            <a:r>
              <a:rPr lang="en-US" dirty="0"/>
              <a:t>Das </a:t>
            </a:r>
            <a:r>
              <a:rPr lang="en-US" dirty="0" err="1"/>
              <a:t>Objekt</a:t>
            </a:r>
            <a:r>
              <a:rPr lang="en-US" dirty="0"/>
              <a:t> </a:t>
            </a:r>
            <a:r>
              <a:rPr lang="en-US" dirty="0" err="1"/>
              <a:t>richtet</a:t>
            </a:r>
            <a:r>
              <a:rPr lang="en-US" dirty="0"/>
              <a:t> </a:t>
            </a:r>
            <a:r>
              <a:rPr lang="en-US" dirty="0" err="1"/>
              <a:t>sich</a:t>
            </a:r>
            <a:r>
              <a:rPr lang="en-US" dirty="0"/>
              <a:t> </a:t>
            </a:r>
            <a:r>
              <a:rPr lang="en-US" dirty="0" err="1"/>
              <a:t>nach</a:t>
            </a:r>
            <a:r>
              <a:rPr lang="en-US" dirty="0"/>
              <a:t> dem </a:t>
            </a:r>
            <a:r>
              <a:rPr lang="en-US" dirty="0" err="1"/>
              <a:t>Subjekt</a:t>
            </a:r>
            <a:r>
              <a:rPr lang="en-US" dirty="0"/>
              <a:t> der </a:t>
            </a:r>
            <a:r>
              <a:rPr lang="en-US" dirty="0" err="1"/>
              <a:t>Erkenntnis</a:t>
            </a:r>
            <a:endParaRPr lang="LID4096" dirty="0"/>
          </a:p>
        </p:txBody>
      </p:sp>
      <p:sp>
        <p:nvSpPr>
          <p:cNvPr id="10" name="Multiplication Sign 9">
            <a:extLst>
              <a:ext uri="{FF2B5EF4-FFF2-40B4-BE49-F238E27FC236}">
                <a16:creationId xmlns:a16="http://schemas.microsoft.com/office/drawing/2014/main" id="{B2865986-F722-45A0-9C91-0C01D17D8A88}"/>
              </a:ext>
            </a:extLst>
          </p:cNvPr>
          <p:cNvSpPr/>
          <p:nvPr/>
        </p:nvSpPr>
        <p:spPr>
          <a:xfrm>
            <a:off x="297436" y="1538870"/>
            <a:ext cx="4288735" cy="3916431"/>
          </a:xfrm>
          <a:prstGeom prst="mathMultiply">
            <a:avLst>
              <a:gd name="adj1" fmla="val 29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extBox 12">
            <a:extLst>
              <a:ext uri="{FF2B5EF4-FFF2-40B4-BE49-F238E27FC236}">
                <a16:creationId xmlns:a16="http://schemas.microsoft.com/office/drawing/2014/main" id="{56204565-715D-4383-A16F-05BE6CE385CC}"/>
              </a:ext>
            </a:extLst>
          </p:cNvPr>
          <p:cNvSpPr txBox="1"/>
          <p:nvPr/>
        </p:nvSpPr>
        <p:spPr>
          <a:xfrm>
            <a:off x="3730384" y="2382049"/>
            <a:ext cx="3403496" cy="369332"/>
          </a:xfrm>
          <a:prstGeom prst="rect">
            <a:avLst/>
          </a:prstGeom>
          <a:noFill/>
        </p:spPr>
        <p:txBody>
          <a:bodyPr wrap="none" rtlCol="0">
            <a:spAutoFit/>
          </a:bodyPr>
          <a:lstStyle/>
          <a:p>
            <a:r>
              <a:rPr lang="en-US" dirty="0">
                <a:latin typeface="Bahnschrift" panose="020B0502040204020203" pitchFamily="34" charset="0"/>
              </a:rPr>
              <a:t>Das </a:t>
            </a:r>
            <a:r>
              <a:rPr lang="en-US" dirty="0" err="1">
                <a:latin typeface="Bahnschrift" panose="020B0502040204020203" pitchFamily="34" charset="0"/>
              </a:rPr>
              <a:t>alte</a:t>
            </a:r>
            <a:r>
              <a:rPr lang="en-US" dirty="0">
                <a:latin typeface="Bahnschrift" panose="020B0502040204020203" pitchFamily="34" charset="0"/>
              </a:rPr>
              <a:t> Weltbild </a:t>
            </a:r>
            <a:r>
              <a:rPr lang="en-US" dirty="0" err="1">
                <a:latin typeface="Bahnschrift" panose="020B0502040204020203" pitchFamily="34" charset="0"/>
              </a:rPr>
              <a:t>wird</a:t>
            </a:r>
            <a:r>
              <a:rPr lang="en-US" dirty="0">
                <a:latin typeface="Bahnschrift" panose="020B0502040204020203" pitchFamily="34" charset="0"/>
              </a:rPr>
              <a:t> </a:t>
            </a:r>
            <a:r>
              <a:rPr lang="en-US" dirty="0" err="1">
                <a:latin typeface="Bahnschrift" panose="020B0502040204020203" pitchFamily="34" charset="0"/>
              </a:rPr>
              <a:t>abgelegt</a:t>
            </a:r>
            <a:endParaRPr lang="LID4096" dirty="0">
              <a:latin typeface="Bahnschrift" panose="020B0502040204020203" pitchFamily="34" charset="0"/>
            </a:endParaRPr>
          </a:p>
        </p:txBody>
      </p:sp>
    </p:spTree>
    <p:extLst>
      <p:ext uri="{BB962C8B-B14F-4D97-AF65-F5344CB8AC3E}">
        <p14:creationId xmlns:p14="http://schemas.microsoft.com/office/powerpoint/2010/main" val="10568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0-#ppt_w/2"/>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2" grpId="0"/>
      <p:bldP spid="3" grpId="0" animBg="1"/>
      <p:bldP spid="4" grpId="0" animBg="1"/>
      <p:bldP spid="6" grpId="0"/>
      <p:bldP spid="23" grpId="0" animBg="1"/>
      <p:bldP spid="10"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56310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2321469"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Inkommensurabilität</a:t>
            </a:r>
            <a:endParaRPr lang="lb-LU" b="1" dirty="0">
              <a:solidFill>
                <a:schemeClr val="accent6">
                  <a:lumMod val="20000"/>
                  <a:lumOff val="80000"/>
                </a:schemeClr>
              </a:solidFill>
              <a:latin typeface="Bahnschrift" panose="020B0502040204020203" pitchFamily="34" charset="0"/>
            </a:endParaRPr>
          </a:p>
        </p:txBody>
      </p:sp>
      <p:sp>
        <p:nvSpPr>
          <p:cNvPr id="17" name="Content Placeholder 16">
            <a:extLst>
              <a:ext uri="{FF2B5EF4-FFF2-40B4-BE49-F238E27FC236}">
                <a16:creationId xmlns:a16="http://schemas.microsoft.com/office/drawing/2014/main" id="{6CA5DC9D-0720-414B-A1CE-BDF08F0F2D41}"/>
              </a:ext>
            </a:extLst>
          </p:cNvPr>
          <p:cNvSpPr txBox="1">
            <a:spLocks/>
          </p:cNvSpPr>
          <p:nvPr/>
        </p:nvSpPr>
        <p:spPr>
          <a:xfrm>
            <a:off x="528506" y="1868822"/>
            <a:ext cx="10062554" cy="4681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err="1">
                <a:latin typeface="Bahnschrift" panose="020B0502040204020203" pitchFamily="34" charset="0"/>
              </a:rPr>
              <a:t>Inkommensurabilität</a:t>
            </a:r>
            <a:r>
              <a:rPr lang="fr-FR" sz="1800" dirty="0">
                <a:latin typeface="Bahnschrift" panose="020B0502040204020203" pitchFamily="34" charset="0"/>
              </a:rPr>
              <a:t> </a:t>
            </a:r>
            <a:r>
              <a:rPr lang="fr-FR" sz="1800" dirty="0" err="1">
                <a:latin typeface="Bahnschrift" panose="020B0502040204020203" pitchFamily="34" charset="0"/>
              </a:rPr>
              <a:t>ist</a:t>
            </a:r>
            <a:r>
              <a:rPr lang="fr-FR" sz="1800" dirty="0">
                <a:latin typeface="Bahnschrift" panose="020B0502040204020203" pitchFamily="34" charset="0"/>
              </a:rPr>
              <a:t> die </a:t>
            </a:r>
            <a:r>
              <a:rPr lang="fr-FR" sz="1800" dirty="0" err="1">
                <a:solidFill>
                  <a:schemeClr val="accent4">
                    <a:lumMod val="75000"/>
                  </a:schemeClr>
                </a:solidFill>
                <a:latin typeface="Bahnschrift" panose="020B0502040204020203" pitchFamily="34" charset="0"/>
              </a:rPr>
              <a:t>Unvergleichbarkeit</a:t>
            </a:r>
            <a:r>
              <a:rPr lang="fr-FR" sz="1800" dirty="0">
                <a:solidFill>
                  <a:schemeClr val="accent4">
                    <a:lumMod val="75000"/>
                  </a:schemeClr>
                </a:solidFill>
                <a:latin typeface="Bahnschrift" panose="020B0502040204020203" pitchFamily="34" charset="0"/>
              </a:rPr>
              <a:t> </a:t>
            </a:r>
            <a:r>
              <a:rPr lang="fr-FR" sz="1800" dirty="0" err="1">
                <a:solidFill>
                  <a:schemeClr val="accent4">
                    <a:lumMod val="75000"/>
                  </a:schemeClr>
                </a:solidFill>
                <a:latin typeface="Bahnschrift" panose="020B0502040204020203" pitchFamily="34" charset="0"/>
              </a:rPr>
              <a:t>zweier</a:t>
            </a:r>
            <a:r>
              <a:rPr lang="fr-FR" sz="1800" dirty="0">
                <a:solidFill>
                  <a:schemeClr val="accent4">
                    <a:lumMod val="75000"/>
                  </a:schemeClr>
                </a:solidFill>
                <a:latin typeface="Bahnschrift" panose="020B0502040204020203" pitchFamily="34" charset="0"/>
              </a:rPr>
              <a:t> (</a:t>
            </a:r>
            <a:r>
              <a:rPr lang="fr-FR" sz="1800" dirty="0" err="1">
                <a:solidFill>
                  <a:schemeClr val="accent4">
                    <a:lumMod val="75000"/>
                  </a:schemeClr>
                </a:solidFill>
                <a:latin typeface="Bahnschrift" panose="020B0502040204020203" pitchFamily="34" charset="0"/>
              </a:rPr>
              <a:t>wissenschaftlicher</a:t>
            </a:r>
            <a:r>
              <a:rPr lang="fr-FR" sz="1800" dirty="0">
                <a:solidFill>
                  <a:schemeClr val="accent4">
                    <a:lumMod val="75000"/>
                  </a:schemeClr>
                </a:solidFill>
                <a:latin typeface="Bahnschrift" panose="020B0502040204020203" pitchFamily="34" charset="0"/>
              </a:rPr>
              <a:t>) </a:t>
            </a:r>
            <a:r>
              <a:rPr lang="fr-FR" sz="1800" dirty="0" err="1">
                <a:solidFill>
                  <a:schemeClr val="accent4">
                    <a:lumMod val="75000"/>
                  </a:schemeClr>
                </a:solidFill>
                <a:latin typeface="Bahnschrift" panose="020B0502040204020203" pitchFamily="34" charset="0"/>
              </a:rPr>
              <a:t>Theorien</a:t>
            </a:r>
            <a:r>
              <a:rPr lang="fr-FR" sz="1800" dirty="0">
                <a:solidFill>
                  <a:schemeClr val="accent4">
                    <a:lumMod val="75000"/>
                  </a:schemeClr>
                </a:solidFill>
                <a:latin typeface="Bahnschrift" panose="020B0502040204020203" pitchFamily="34" charset="0"/>
              </a:rPr>
              <a:t>.</a:t>
            </a:r>
          </a:p>
          <a:p>
            <a:endParaRPr lang="fr-FR" sz="1800" dirty="0">
              <a:latin typeface="Bahnschrift" panose="020B0502040204020203" pitchFamily="34" charset="0"/>
            </a:endParaRPr>
          </a:p>
        </p:txBody>
      </p:sp>
      <p:sp>
        <p:nvSpPr>
          <p:cNvPr id="18" name="TextBox 17">
            <a:extLst>
              <a:ext uri="{FF2B5EF4-FFF2-40B4-BE49-F238E27FC236}">
                <a16:creationId xmlns:a16="http://schemas.microsoft.com/office/drawing/2014/main" id="{35A3D698-8A67-49E8-8C3B-A39D2C96C4C9}"/>
              </a:ext>
            </a:extLst>
          </p:cNvPr>
          <p:cNvSpPr txBox="1"/>
          <p:nvPr/>
        </p:nvSpPr>
        <p:spPr>
          <a:xfrm>
            <a:off x="3406947" y="2464331"/>
            <a:ext cx="7592486"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Tenorite"/>
                <a:ea typeface="+mn-ea"/>
                <a:cs typeface="+mn-cs"/>
              </a:rPr>
              <a:t>Fortschritt ist kein sich steigernder Prozess. Fortschritt ist </a:t>
            </a:r>
            <a:r>
              <a:rPr lang="de-DE" sz="2000" dirty="0">
                <a:solidFill>
                  <a:prstClr val="black"/>
                </a:solidFill>
                <a:latin typeface="Tenorite"/>
              </a:rPr>
              <a:t>der </a:t>
            </a:r>
            <a:r>
              <a:rPr kumimoji="0" lang="de-DE" sz="2000" b="0" i="0" u="none" strike="noStrike" kern="1200" cap="none" spc="0" normalizeH="0" baseline="0" noProof="0" dirty="0">
                <a:ln>
                  <a:noFill/>
                </a:ln>
                <a:solidFill>
                  <a:prstClr val="black"/>
                </a:solidFill>
                <a:effectLst/>
                <a:uLnTx/>
                <a:uFillTx/>
                <a:latin typeface="Tenorite"/>
                <a:ea typeface="+mn-ea"/>
                <a:cs typeface="+mn-cs"/>
              </a:rPr>
              <a:t>Wechsel von Paradigmen, die miteinander unvergleichbar, also inkommensurabel sind.</a:t>
            </a:r>
            <a:endParaRPr kumimoji="0" lang="fr-FR" sz="2000" b="0" i="0" u="none" strike="noStrike" kern="1200" cap="none" spc="0" normalizeH="0" baseline="0" noProof="0" dirty="0">
              <a:ln>
                <a:noFill/>
              </a:ln>
              <a:solidFill>
                <a:prstClr val="black"/>
              </a:solidFill>
              <a:effectLst/>
              <a:uLnTx/>
              <a:uFillTx/>
              <a:latin typeface="Tenorite"/>
              <a:ea typeface="+mn-ea"/>
              <a:cs typeface="+mn-cs"/>
            </a:endParaRPr>
          </a:p>
        </p:txBody>
      </p:sp>
      <p:pic>
        <p:nvPicPr>
          <p:cNvPr id="12" name="Picture 11">
            <a:extLst>
              <a:ext uri="{FF2B5EF4-FFF2-40B4-BE49-F238E27FC236}">
                <a16:creationId xmlns:a16="http://schemas.microsoft.com/office/drawing/2014/main" id="{112196CF-BEFA-4F23-827B-E70E9638693F}"/>
              </a:ext>
            </a:extLst>
          </p:cNvPr>
          <p:cNvPicPr>
            <a:picLocks noChangeAspect="1"/>
          </p:cNvPicPr>
          <p:nvPr/>
        </p:nvPicPr>
        <p:blipFill>
          <a:blip r:embed="rId2"/>
          <a:stretch>
            <a:fillRect/>
          </a:stretch>
        </p:blipFill>
        <p:spPr>
          <a:xfrm>
            <a:off x="528506" y="2506219"/>
            <a:ext cx="2563103" cy="2563103"/>
          </a:xfrm>
          <a:prstGeom prst="rect">
            <a:avLst/>
          </a:prstGeom>
        </p:spPr>
      </p:pic>
      <p:sp>
        <p:nvSpPr>
          <p:cNvPr id="21" name="Speech Bubble: Rectangle with Corners Rounded 20">
            <a:extLst>
              <a:ext uri="{FF2B5EF4-FFF2-40B4-BE49-F238E27FC236}">
                <a16:creationId xmlns:a16="http://schemas.microsoft.com/office/drawing/2014/main" id="{0ADC51C7-66AF-4388-A6EB-70F252B2710C}"/>
              </a:ext>
            </a:extLst>
          </p:cNvPr>
          <p:cNvSpPr/>
          <p:nvPr/>
        </p:nvSpPr>
        <p:spPr>
          <a:xfrm>
            <a:off x="3225721" y="2349588"/>
            <a:ext cx="8022287" cy="1193715"/>
          </a:xfrm>
          <a:prstGeom prst="wedgeRoundRectCallout">
            <a:avLst>
              <a:gd name="adj1" fmla="val -53596"/>
              <a:gd name="adj2" fmla="val 84417"/>
              <a:gd name="adj3" fmla="val 16667"/>
            </a:avLst>
          </a:prstGeom>
          <a:no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06B6BB51-FFCC-4E79-96D8-91D5C652F1ED}"/>
              </a:ext>
            </a:extLst>
          </p:cNvPr>
          <p:cNvSpPr txBox="1"/>
          <p:nvPr/>
        </p:nvSpPr>
        <p:spPr>
          <a:xfrm>
            <a:off x="3225721" y="4151715"/>
            <a:ext cx="8022287" cy="867032"/>
          </a:xfrm>
          <a:prstGeom prst="rect">
            <a:avLst/>
          </a:prstGeom>
          <a:noFill/>
        </p:spPr>
        <p:txBody>
          <a:bodyPr wrap="square" rtlCol="0">
            <a:spAutoFit/>
          </a:bodyPr>
          <a:lstStyle/>
          <a:p>
            <a:pPr algn="just">
              <a:lnSpc>
                <a:spcPct val="150000"/>
              </a:lnSpc>
            </a:pPr>
            <a:r>
              <a:rPr lang="en-US" dirty="0">
                <a:latin typeface="Bahnschrift" panose="020B0502040204020203" pitchFamily="34" charset="0"/>
              </a:rPr>
              <a:t>Dies </a:t>
            </a:r>
            <a:r>
              <a:rPr lang="en-US" dirty="0" err="1">
                <a:latin typeface="Bahnschrift" panose="020B0502040204020203" pitchFamily="34" charset="0"/>
              </a:rPr>
              <a:t>bedeutet</a:t>
            </a:r>
            <a:r>
              <a:rPr lang="en-US" dirty="0">
                <a:latin typeface="Bahnschrift" panose="020B0502040204020203" pitchFamily="34" charset="0"/>
              </a:rPr>
              <a:t> </a:t>
            </a:r>
            <a:r>
              <a:rPr lang="en-US" dirty="0" err="1">
                <a:latin typeface="Bahnschrift" panose="020B0502040204020203" pitchFamily="34" charset="0"/>
              </a:rPr>
              <a:t>dass</a:t>
            </a:r>
            <a:r>
              <a:rPr lang="en-US" dirty="0">
                <a:latin typeface="Bahnschrift" panose="020B0502040204020203" pitchFamily="34" charset="0"/>
              </a:rPr>
              <a:t> </a:t>
            </a:r>
            <a:r>
              <a:rPr lang="en-US" dirty="0" err="1">
                <a:latin typeface="Bahnschrift" panose="020B0502040204020203" pitchFamily="34" charset="0"/>
              </a:rPr>
              <a:t>Grundbegriff</a:t>
            </a:r>
            <a:r>
              <a:rPr lang="en-US" dirty="0">
                <a:latin typeface="Bahnschrift" panose="020B0502040204020203" pitchFamily="34" charset="0"/>
              </a:rPr>
              <a:t> </a:t>
            </a:r>
            <a:r>
              <a:rPr lang="en-US" dirty="0" err="1">
                <a:latin typeface="Bahnschrift" panose="020B0502040204020203" pitchFamily="34" charset="0"/>
              </a:rPr>
              <a:t>aus</a:t>
            </a:r>
            <a:r>
              <a:rPr lang="en-US" dirty="0">
                <a:latin typeface="Bahnschrift" panose="020B0502040204020203" pitchFamily="34" charset="0"/>
              </a:rPr>
              <a:t> </a:t>
            </a:r>
            <a:r>
              <a:rPr lang="en-US" dirty="0" err="1">
                <a:latin typeface="Bahnschrift" panose="020B0502040204020203" pitchFamily="34" charset="0"/>
              </a:rPr>
              <a:t>einer</a:t>
            </a:r>
            <a:r>
              <a:rPr lang="en-US" dirty="0">
                <a:latin typeface="Bahnschrift" panose="020B0502040204020203" pitchFamily="34" charset="0"/>
              </a:rPr>
              <a:t> </a:t>
            </a:r>
            <a:r>
              <a:rPr lang="en-US" dirty="0" err="1">
                <a:latin typeface="Bahnschrift" panose="020B0502040204020203" pitchFamily="34" charset="0"/>
              </a:rPr>
              <a:t>theorie</a:t>
            </a:r>
            <a:r>
              <a:rPr lang="en-US" dirty="0">
                <a:latin typeface="Bahnschrift" panose="020B0502040204020203" pitchFamily="34" charset="0"/>
              </a:rPr>
              <a:t> </a:t>
            </a:r>
            <a:r>
              <a:rPr lang="en-US" dirty="0" err="1">
                <a:latin typeface="Bahnschrift" panose="020B0502040204020203" pitchFamily="34" charset="0"/>
              </a:rPr>
              <a:t>nicht</a:t>
            </a:r>
            <a:r>
              <a:rPr lang="en-US" dirty="0">
                <a:latin typeface="Bahnschrift" panose="020B0502040204020203" pitchFamily="34" charset="0"/>
              </a:rPr>
              <a:t> in </a:t>
            </a:r>
            <a:r>
              <a:rPr lang="en-US" dirty="0" err="1">
                <a:latin typeface="Bahnschrift" panose="020B0502040204020203" pitchFamily="34" charset="0"/>
              </a:rPr>
              <a:t>eine</a:t>
            </a:r>
            <a:r>
              <a:rPr lang="en-US" dirty="0">
                <a:latin typeface="Bahnschrift" panose="020B0502040204020203" pitchFamily="34" charset="0"/>
              </a:rPr>
              <a:t> </a:t>
            </a:r>
            <a:r>
              <a:rPr lang="en-US" dirty="0" err="1">
                <a:latin typeface="Bahnschrift" panose="020B0502040204020203" pitchFamily="34" charset="0"/>
              </a:rPr>
              <a:t>andere</a:t>
            </a:r>
            <a:r>
              <a:rPr lang="en-US" dirty="0">
                <a:latin typeface="Bahnschrift" panose="020B0502040204020203" pitchFamily="34" charset="0"/>
              </a:rPr>
              <a:t> </a:t>
            </a:r>
            <a:r>
              <a:rPr lang="en-US" dirty="0" err="1">
                <a:latin typeface="Bahnschrift" panose="020B0502040204020203" pitchFamily="34" charset="0"/>
              </a:rPr>
              <a:t>einfach</a:t>
            </a:r>
            <a:r>
              <a:rPr lang="en-US" dirty="0">
                <a:latin typeface="Bahnschrift" panose="020B0502040204020203" pitchFamily="34" charset="0"/>
              </a:rPr>
              <a:t> </a:t>
            </a:r>
            <a:r>
              <a:rPr lang="en-US" dirty="0" err="1">
                <a:latin typeface="Bahnschrift" panose="020B0502040204020203" pitchFamily="34" charset="0"/>
              </a:rPr>
              <a:t>übersetzt</a:t>
            </a:r>
            <a:r>
              <a:rPr lang="en-US" dirty="0">
                <a:latin typeface="Bahnschrift" panose="020B0502040204020203" pitchFamily="34" charset="0"/>
              </a:rPr>
              <a:t> </a:t>
            </a:r>
            <a:r>
              <a:rPr lang="en-US" dirty="0" err="1">
                <a:latin typeface="Bahnschrift" panose="020B0502040204020203" pitchFamily="34" charset="0"/>
              </a:rPr>
              <a:t>werden</a:t>
            </a:r>
            <a:r>
              <a:rPr lang="en-US" dirty="0">
                <a:latin typeface="Bahnschrift" panose="020B0502040204020203" pitchFamily="34" charset="0"/>
              </a:rPr>
              <a:t> </a:t>
            </a:r>
            <a:r>
              <a:rPr lang="en-US" dirty="0" err="1">
                <a:latin typeface="Bahnschrift" panose="020B0502040204020203" pitchFamily="34" charset="0"/>
              </a:rPr>
              <a:t>können</a:t>
            </a:r>
            <a:r>
              <a:rPr lang="en-US" dirty="0">
                <a:latin typeface="Bahnschrift" panose="020B0502040204020203" pitchFamily="34" charset="0"/>
              </a:rPr>
              <a:t>. </a:t>
            </a:r>
            <a:endParaRPr lang="LID4096" dirty="0">
              <a:latin typeface="Bahnschrift" panose="020B0502040204020203" pitchFamily="34" charset="0"/>
            </a:endParaRPr>
          </a:p>
        </p:txBody>
      </p:sp>
      <p:sp>
        <p:nvSpPr>
          <p:cNvPr id="27" name="TextBox 26">
            <a:extLst>
              <a:ext uri="{FF2B5EF4-FFF2-40B4-BE49-F238E27FC236}">
                <a16:creationId xmlns:a16="http://schemas.microsoft.com/office/drawing/2014/main" id="{15A0D9C0-0A8C-4330-B072-6EF4674959DA}"/>
              </a:ext>
            </a:extLst>
          </p:cNvPr>
          <p:cNvSpPr txBox="1"/>
          <p:nvPr/>
        </p:nvSpPr>
        <p:spPr>
          <a:xfrm>
            <a:off x="3225721" y="5161246"/>
            <a:ext cx="8022287" cy="1282531"/>
          </a:xfrm>
          <a:prstGeom prst="rect">
            <a:avLst/>
          </a:prstGeom>
          <a:noFill/>
        </p:spPr>
        <p:txBody>
          <a:bodyPr wrap="square" rtlCol="0">
            <a:spAutoFit/>
          </a:bodyPr>
          <a:lstStyle/>
          <a:p>
            <a:pPr algn="just">
              <a:lnSpc>
                <a:spcPct val="150000"/>
              </a:lnSpc>
            </a:pPr>
            <a:r>
              <a:rPr lang="en-US" dirty="0" err="1">
                <a:latin typeface="Bahnschrift" panose="020B0502040204020203" pitchFamily="34" charset="0"/>
              </a:rPr>
              <a:t>z.B.</a:t>
            </a:r>
            <a:r>
              <a:rPr lang="en-US" dirty="0">
                <a:latin typeface="Bahnschrift" panose="020B0502040204020203" pitchFamily="34" charset="0"/>
              </a:rPr>
              <a:t>: Der “</a:t>
            </a:r>
            <a:r>
              <a:rPr lang="en-US" dirty="0">
                <a:solidFill>
                  <a:schemeClr val="accent4">
                    <a:lumMod val="75000"/>
                  </a:schemeClr>
                </a:solidFill>
                <a:latin typeface="Bahnschrift" panose="020B0502040204020203" pitchFamily="34" charset="0"/>
              </a:rPr>
              <a:t>Mensch” </a:t>
            </a:r>
            <a:r>
              <a:rPr lang="en-US" dirty="0" err="1">
                <a:solidFill>
                  <a:schemeClr val="accent4">
                    <a:lumMod val="75000"/>
                  </a:schemeClr>
                </a:solidFill>
                <a:latin typeface="Bahnschrift" panose="020B0502040204020203" pitchFamily="34" charset="0"/>
              </a:rPr>
              <a:t>als</a:t>
            </a:r>
            <a:r>
              <a:rPr lang="en-US" dirty="0">
                <a:solidFill>
                  <a:schemeClr val="accent4">
                    <a:lumMod val="75000"/>
                  </a:schemeClr>
                </a:solidFill>
                <a:latin typeface="Bahnschrift" panose="020B0502040204020203" pitchFamily="34" charset="0"/>
              </a:rPr>
              <a:t> Krone der </a:t>
            </a:r>
            <a:r>
              <a:rPr lang="en-US" dirty="0" err="1">
                <a:solidFill>
                  <a:schemeClr val="accent4">
                    <a:lumMod val="75000"/>
                  </a:schemeClr>
                </a:solidFill>
                <a:latin typeface="Bahnschrift" panose="020B0502040204020203" pitchFamily="34" charset="0"/>
              </a:rPr>
              <a:t>Schöpfung</a:t>
            </a:r>
            <a:r>
              <a:rPr lang="en-US" dirty="0">
                <a:solidFill>
                  <a:schemeClr val="accent4">
                    <a:lumMod val="75000"/>
                  </a:schemeClr>
                </a:solidFill>
                <a:latin typeface="Bahnschrift" panose="020B0502040204020203" pitchFamily="34" charset="0"/>
              </a:rPr>
              <a:t> </a:t>
            </a:r>
            <a:r>
              <a:rPr lang="en-US" dirty="0">
                <a:latin typeface="Bahnschrift" panose="020B0502040204020203" pitchFamily="34" charset="0"/>
              </a:rPr>
              <a:t>hat </a:t>
            </a:r>
            <a:r>
              <a:rPr lang="en-US" dirty="0" err="1">
                <a:latin typeface="Bahnschrift" panose="020B0502040204020203" pitchFamily="34" charset="0"/>
              </a:rPr>
              <a:t>eine</a:t>
            </a:r>
            <a:r>
              <a:rPr lang="en-US" dirty="0">
                <a:latin typeface="Bahnschrift" panose="020B0502040204020203" pitchFamily="34" charset="0"/>
              </a:rPr>
              <a:t> </a:t>
            </a:r>
            <a:r>
              <a:rPr lang="en-US" dirty="0" err="1">
                <a:latin typeface="Bahnschrift" panose="020B0502040204020203" pitchFamily="34" charset="0"/>
              </a:rPr>
              <a:t>andere</a:t>
            </a:r>
            <a:r>
              <a:rPr lang="en-US" dirty="0">
                <a:latin typeface="Bahnschrift" panose="020B0502040204020203" pitchFamily="34" charset="0"/>
              </a:rPr>
              <a:t> </a:t>
            </a:r>
            <a:r>
              <a:rPr lang="en-US" dirty="0" err="1">
                <a:latin typeface="Bahnschrift" panose="020B0502040204020203" pitchFamily="34" charset="0"/>
              </a:rPr>
              <a:t>Bedeutung</a:t>
            </a:r>
            <a:r>
              <a:rPr lang="en-US" dirty="0">
                <a:latin typeface="Bahnschrift" panose="020B0502040204020203" pitchFamily="34" charset="0"/>
              </a:rPr>
              <a:t> </a:t>
            </a:r>
            <a:r>
              <a:rPr lang="en-US" dirty="0" err="1">
                <a:latin typeface="Bahnschrift" panose="020B0502040204020203" pitchFamily="34" charset="0"/>
              </a:rPr>
              <a:t>als</a:t>
            </a:r>
            <a:r>
              <a:rPr lang="en-US" dirty="0">
                <a:latin typeface="Bahnschrift" panose="020B0502040204020203" pitchFamily="34" charset="0"/>
              </a:rPr>
              <a:t> der “</a:t>
            </a:r>
            <a:r>
              <a:rPr lang="en-US" dirty="0">
                <a:solidFill>
                  <a:schemeClr val="accent4">
                    <a:lumMod val="75000"/>
                  </a:schemeClr>
                </a:solidFill>
                <a:latin typeface="Bahnschrift" panose="020B0502040204020203" pitchFamily="34" charset="0"/>
              </a:rPr>
              <a:t>Mensch” </a:t>
            </a:r>
            <a:r>
              <a:rPr lang="en-US" dirty="0" err="1">
                <a:solidFill>
                  <a:schemeClr val="accent4">
                    <a:lumMod val="75000"/>
                  </a:schemeClr>
                </a:solidFill>
                <a:latin typeface="Bahnschrift" panose="020B0502040204020203" pitchFamily="34" charset="0"/>
              </a:rPr>
              <a:t>als</a:t>
            </a:r>
            <a:r>
              <a:rPr lang="en-US" dirty="0">
                <a:solidFill>
                  <a:schemeClr val="accent4">
                    <a:lumMod val="75000"/>
                  </a:schemeClr>
                </a:solidFill>
                <a:latin typeface="Bahnschrift" panose="020B0502040204020203" pitchFamily="34" charset="0"/>
              </a:rPr>
              <a:t> </a:t>
            </a:r>
            <a:r>
              <a:rPr lang="en-US" dirty="0" err="1">
                <a:solidFill>
                  <a:schemeClr val="accent4">
                    <a:lumMod val="75000"/>
                  </a:schemeClr>
                </a:solidFill>
                <a:latin typeface="Bahnschrift" panose="020B0502040204020203" pitchFamily="34" charset="0"/>
              </a:rPr>
              <a:t>Produkt</a:t>
            </a:r>
            <a:r>
              <a:rPr lang="en-US" dirty="0">
                <a:solidFill>
                  <a:schemeClr val="accent4">
                    <a:lumMod val="75000"/>
                  </a:schemeClr>
                </a:solidFill>
                <a:latin typeface="Bahnschrift" panose="020B0502040204020203" pitchFamily="34" charset="0"/>
              </a:rPr>
              <a:t> der Evolution</a:t>
            </a:r>
            <a:r>
              <a:rPr lang="en-US" dirty="0">
                <a:latin typeface="Bahnschrift" panose="020B0502040204020203" pitchFamily="34" charset="0"/>
              </a:rPr>
              <a:t>. </a:t>
            </a:r>
            <a:r>
              <a:rPr lang="en-US" dirty="0" err="1">
                <a:latin typeface="Bahnschrift" panose="020B0502040204020203" pitchFamily="34" charset="0"/>
              </a:rPr>
              <a:t>Beide</a:t>
            </a:r>
            <a:r>
              <a:rPr lang="en-US" dirty="0">
                <a:latin typeface="Bahnschrift" panose="020B0502040204020203" pitchFamily="34" charset="0"/>
              </a:rPr>
              <a:t> “</a:t>
            </a:r>
            <a:r>
              <a:rPr lang="en-US" dirty="0" err="1">
                <a:latin typeface="Bahnschrift" panose="020B0502040204020203" pitchFamily="34" charset="0"/>
              </a:rPr>
              <a:t>Theorien</a:t>
            </a:r>
            <a:r>
              <a:rPr lang="en-US" dirty="0">
                <a:latin typeface="Bahnschrift" panose="020B0502040204020203" pitchFamily="34" charset="0"/>
              </a:rPr>
              <a:t>” </a:t>
            </a:r>
            <a:r>
              <a:rPr lang="en-US" dirty="0" err="1">
                <a:latin typeface="Bahnschrift" panose="020B0502040204020203" pitchFamily="34" charset="0"/>
              </a:rPr>
              <a:t>vermitteln</a:t>
            </a:r>
            <a:r>
              <a:rPr lang="en-US" dirty="0">
                <a:latin typeface="Bahnschrift" panose="020B0502040204020203" pitchFamily="34" charset="0"/>
              </a:rPr>
              <a:t> </a:t>
            </a:r>
            <a:r>
              <a:rPr lang="en-US" dirty="0" err="1">
                <a:latin typeface="Bahnschrift" panose="020B0502040204020203" pitchFamily="34" charset="0"/>
              </a:rPr>
              <a:t>ein</a:t>
            </a:r>
            <a:r>
              <a:rPr lang="en-US" dirty="0">
                <a:latin typeface="Bahnschrift" panose="020B0502040204020203" pitchFamily="34" charset="0"/>
              </a:rPr>
              <a:t> </a:t>
            </a:r>
            <a:r>
              <a:rPr lang="en-US" dirty="0" err="1">
                <a:latin typeface="Bahnschrift" panose="020B0502040204020203" pitchFamily="34" charset="0"/>
              </a:rPr>
              <a:t>unterschiedliches</a:t>
            </a:r>
            <a:r>
              <a:rPr lang="en-US" dirty="0">
                <a:latin typeface="Bahnschrift" panose="020B0502040204020203" pitchFamily="34" charset="0"/>
              </a:rPr>
              <a:t> </a:t>
            </a:r>
            <a:r>
              <a:rPr lang="en-US" dirty="0" err="1">
                <a:solidFill>
                  <a:schemeClr val="accent4">
                    <a:lumMod val="75000"/>
                  </a:schemeClr>
                </a:solidFill>
                <a:latin typeface="Bahnschrift" panose="020B0502040204020203" pitchFamily="34" charset="0"/>
              </a:rPr>
              <a:t>Menschenbild</a:t>
            </a:r>
            <a:r>
              <a:rPr lang="en-US" dirty="0">
                <a:latin typeface="Bahnschrift" panose="020B0502040204020203" pitchFamily="34" charset="0"/>
              </a:rPr>
              <a:t>.</a:t>
            </a:r>
            <a:endParaRPr lang="LID4096" dirty="0">
              <a:latin typeface="Bahnschrift" panose="020B0502040204020203" pitchFamily="34" charset="0"/>
            </a:endParaRPr>
          </a:p>
        </p:txBody>
      </p:sp>
    </p:spTree>
    <p:extLst>
      <p:ext uri="{BB962C8B-B14F-4D97-AF65-F5344CB8AC3E}">
        <p14:creationId xmlns:p14="http://schemas.microsoft.com/office/powerpoint/2010/main" val="40825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56310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2321469"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Inkommensurabilität</a:t>
            </a:r>
            <a:endParaRPr lang="lb-LU" b="1" dirty="0">
              <a:solidFill>
                <a:schemeClr val="accent6">
                  <a:lumMod val="20000"/>
                  <a:lumOff val="80000"/>
                </a:schemeClr>
              </a:solidFill>
              <a:latin typeface="Bahnschrift" panose="020B0502040204020203" pitchFamily="34" charset="0"/>
            </a:endParaRPr>
          </a:p>
        </p:txBody>
      </p:sp>
      <p:sp>
        <p:nvSpPr>
          <p:cNvPr id="13" name="Title 1">
            <a:extLst>
              <a:ext uri="{FF2B5EF4-FFF2-40B4-BE49-F238E27FC236}">
                <a16:creationId xmlns:a16="http://schemas.microsoft.com/office/drawing/2014/main" id="{3848985C-5491-4EF7-8E92-C3E477E08433}"/>
              </a:ext>
            </a:extLst>
          </p:cNvPr>
          <p:cNvSpPr>
            <a:spLocks noGrp="1"/>
          </p:cNvSpPr>
          <p:nvPr>
            <p:ph type="ctrTitle"/>
          </p:nvPr>
        </p:nvSpPr>
        <p:spPr>
          <a:xfrm>
            <a:off x="528506" y="1510018"/>
            <a:ext cx="11453093" cy="662473"/>
          </a:xfrm>
        </p:spPr>
        <p:txBody>
          <a:bodyPr>
            <a:normAutofit/>
          </a:bodyPr>
          <a:lstStyle/>
          <a:p>
            <a:pPr algn="just"/>
            <a:r>
              <a:rPr lang="de-DE" sz="1800" dirty="0">
                <a:latin typeface="Bahnschrift" panose="020B0502040204020203" pitchFamily="34" charset="0"/>
              </a:rPr>
              <a:t>Erläutern Sie anhand des folgenden Cartoons den Ausdruck „Paradigmenwechsel“!</a:t>
            </a:r>
            <a:endParaRPr lang="en-US" sz="1800" dirty="0">
              <a:latin typeface="Bahnschrift" panose="020B0502040204020203" pitchFamily="34" charset="0"/>
            </a:endParaRPr>
          </a:p>
        </p:txBody>
      </p:sp>
      <p:pic>
        <p:nvPicPr>
          <p:cNvPr id="15" name="Picture 14">
            <a:extLst>
              <a:ext uri="{FF2B5EF4-FFF2-40B4-BE49-F238E27FC236}">
                <a16:creationId xmlns:a16="http://schemas.microsoft.com/office/drawing/2014/main" id="{676957FC-BB12-4C78-93BF-0295A6AFC013}"/>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3">
                <a:tint val="45000"/>
                <a:satMod val="400000"/>
              </a:schemeClr>
            </a:duotone>
          </a:blip>
          <a:srcRect l="7042" t="4256" b="24027"/>
          <a:stretch/>
        </p:blipFill>
        <p:spPr>
          <a:xfrm>
            <a:off x="3410137" y="2514599"/>
            <a:ext cx="5371725" cy="1828801"/>
          </a:xfrm>
          <a:prstGeom prst="rect">
            <a:avLst/>
          </a:prstGeom>
        </p:spPr>
      </p:pic>
    </p:spTree>
    <p:extLst>
      <p:ext uri="{BB962C8B-B14F-4D97-AF65-F5344CB8AC3E}">
        <p14:creationId xmlns:p14="http://schemas.microsoft.com/office/powerpoint/2010/main" val="7445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409676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374974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Thomas Samuel Kuhn (1922 – 1996)</a:t>
            </a:r>
            <a:endParaRPr lang="lb-LU" b="1" dirty="0">
              <a:solidFill>
                <a:schemeClr val="accent6">
                  <a:lumMod val="20000"/>
                  <a:lumOff val="80000"/>
                </a:schemeClr>
              </a:solidFill>
              <a:latin typeface="Bahnschrift" panose="020B0502040204020203" pitchFamily="34" charset="0"/>
            </a:endParaRPr>
          </a:p>
        </p:txBody>
      </p:sp>
      <p:pic>
        <p:nvPicPr>
          <p:cNvPr id="9" name="Picture 8">
            <a:extLst>
              <a:ext uri="{FF2B5EF4-FFF2-40B4-BE49-F238E27FC236}">
                <a16:creationId xmlns:a16="http://schemas.microsoft.com/office/drawing/2014/main" id="{FA1EC85C-D687-4950-A067-E333C1483EF4}"/>
              </a:ext>
            </a:extLst>
          </p:cNvPr>
          <p:cNvPicPr>
            <a:picLocks noChangeAspect="1"/>
          </p:cNvPicPr>
          <p:nvPr/>
        </p:nvPicPr>
        <p:blipFill>
          <a:blip r:embed="rId2">
            <a:duotone>
              <a:prstClr val="black"/>
              <a:schemeClr val="accent2">
                <a:tint val="45000"/>
                <a:satMod val="400000"/>
              </a:schemeClr>
            </a:duotone>
          </a:blip>
          <a:stretch>
            <a:fillRect/>
          </a:stretch>
        </p:blipFill>
        <p:spPr>
          <a:xfrm>
            <a:off x="1526959" y="1746485"/>
            <a:ext cx="3878142" cy="4783042"/>
          </a:xfrm>
          <a:prstGeom prst="rect">
            <a:avLst/>
          </a:prstGeom>
        </p:spPr>
      </p:pic>
      <p:sp>
        <p:nvSpPr>
          <p:cNvPr id="12" name="TextBox 11">
            <a:extLst>
              <a:ext uri="{FF2B5EF4-FFF2-40B4-BE49-F238E27FC236}">
                <a16:creationId xmlns:a16="http://schemas.microsoft.com/office/drawing/2014/main" id="{FB5A7EF2-8857-400F-AFE0-FE0A83F41F45}"/>
              </a:ext>
            </a:extLst>
          </p:cNvPr>
          <p:cNvSpPr txBox="1"/>
          <p:nvPr/>
        </p:nvSpPr>
        <p:spPr>
          <a:xfrm>
            <a:off x="5405101" y="3479782"/>
            <a:ext cx="6143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Bahnschrift" panose="020B0502040204020203" pitchFamily="34" charset="0"/>
              </a:rPr>
              <a:t>1. </a:t>
            </a:r>
            <a:r>
              <a:rPr kumimoji="0" lang="LID4096" b="0" i="0" u="none" strike="noStrike" kern="1200" cap="none" spc="0" normalizeH="0" baseline="0" noProof="0" dirty="0">
                <a:ln>
                  <a:noFill/>
                </a:ln>
                <a:solidFill>
                  <a:prstClr val="black"/>
                </a:solidFill>
                <a:effectLst/>
                <a:uLnTx/>
                <a:uFillTx/>
                <a:latin typeface="Bahnschrift" panose="020B0502040204020203" pitchFamily="34" charset="0"/>
              </a:rPr>
              <a:t>Wissenschaftlicher Fortschritt</a:t>
            </a:r>
            <a:r>
              <a:rPr lang="LID4096" dirty="0">
                <a:solidFill>
                  <a:prstClr val="black"/>
                </a:solidFill>
                <a:latin typeface="Bahnschrift" panose="020B0502040204020203" pitchFamily="34" charset="0"/>
              </a:rPr>
              <a:t> </a:t>
            </a:r>
            <a:r>
              <a:rPr lang="LID4096" b="1" dirty="0">
                <a:solidFill>
                  <a:schemeClr val="accent4">
                    <a:lumMod val="75000"/>
                  </a:schemeClr>
                </a:solidFill>
                <a:latin typeface="Bahnschrift" panose="020B0502040204020203" pitchFamily="34" charset="0"/>
              </a:rPr>
              <a:t>ist nicht </a:t>
            </a:r>
            <a:r>
              <a:rPr lang="LID4096" dirty="0">
                <a:solidFill>
                  <a:prstClr val="black"/>
                </a:solidFill>
                <a:latin typeface="Bahnschrift" panose="020B0502040204020203" pitchFamily="34" charset="0"/>
              </a:rPr>
              <a:t>die</a:t>
            </a:r>
            <a:r>
              <a:rPr kumimoji="0" lang="LID4096" b="0" i="0" u="none" strike="noStrike" kern="1200" cap="none" spc="0" normalizeH="0" baseline="0" noProof="0" dirty="0">
                <a:ln>
                  <a:noFill/>
                </a:ln>
                <a:solidFill>
                  <a:prstClr val="black"/>
                </a:solidFill>
                <a:effectLst/>
                <a:uLnTx/>
                <a:uFillTx/>
                <a:latin typeface="Bahnschrift" panose="020B0502040204020203" pitchFamily="34" charset="0"/>
              </a:rPr>
              <a:t> Steigerung sich folgender Theorien</a:t>
            </a:r>
          </a:p>
        </p:txBody>
      </p:sp>
      <p:sp>
        <p:nvSpPr>
          <p:cNvPr id="10" name="TextBox 9">
            <a:extLst>
              <a:ext uri="{FF2B5EF4-FFF2-40B4-BE49-F238E27FC236}">
                <a16:creationId xmlns:a16="http://schemas.microsoft.com/office/drawing/2014/main" id="{D980C906-67A6-4652-AF58-43B18C8AE4CE}"/>
              </a:ext>
            </a:extLst>
          </p:cNvPr>
          <p:cNvSpPr txBox="1"/>
          <p:nvPr/>
        </p:nvSpPr>
        <p:spPr>
          <a:xfrm>
            <a:off x="5095784" y="2237173"/>
            <a:ext cx="6453161" cy="923330"/>
          </a:xfrm>
          <a:prstGeom prst="rect">
            <a:avLst/>
          </a:prstGeom>
          <a:noFill/>
        </p:spPr>
        <p:txBody>
          <a:bodyPr wrap="square" rtlCol="0">
            <a:spAutoFit/>
          </a:bodyPr>
          <a:lstStyle/>
          <a:p>
            <a:pPr algn="just"/>
            <a:r>
              <a:rPr lang="en-US" dirty="0">
                <a:latin typeface="Bahnschrift" panose="020B0502040204020203" pitchFamily="34" charset="0"/>
              </a:rPr>
              <a:t>Thomas S. Kuhn war </a:t>
            </a:r>
            <a:r>
              <a:rPr lang="en-US" dirty="0" err="1">
                <a:latin typeface="Bahnschrift" panose="020B0502040204020203" pitchFamily="34" charset="0"/>
              </a:rPr>
              <a:t>ein</a:t>
            </a:r>
            <a:r>
              <a:rPr lang="en-US" dirty="0">
                <a:latin typeface="Bahnschrift" panose="020B0502040204020203" pitchFamily="34" charset="0"/>
              </a:rPr>
              <a:t> </a:t>
            </a:r>
            <a:r>
              <a:rPr lang="en-US" dirty="0" err="1">
                <a:latin typeface="Bahnschrift" panose="020B0502040204020203" pitchFamily="34" charset="0"/>
              </a:rPr>
              <a:t>bedeutsamer</a:t>
            </a:r>
            <a:r>
              <a:rPr lang="en-US" dirty="0">
                <a:latin typeface="Bahnschrift" panose="020B0502040204020203" pitchFamily="34" charset="0"/>
              </a:rPr>
              <a:t> </a:t>
            </a:r>
            <a:r>
              <a:rPr lang="lb-LU" dirty="0">
                <a:latin typeface="Bahnschrift" panose="020B0502040204020203" pitchFamily="34" charset="0"/>
              </a:rPr>
              <a:t>US-</a:t>
            </a:r>
            <a:r>
              <a:rPr lang="lb-LU" dirty="0" err="1">
                <a:latin typeface="Bahnschrift" panose="020B0502040204020203" pitchFamily="34" charset="0"/>
              </a:rPr>
              <a:t>amerikanischer</a:t>
            </a:r>
            <a:r>
              <a:rPr lang="lb-LU" dirty="0">
                <a:latin typeface="Bahnschrift" panose="020B0502040204020203" pitchFamily="34" charset="0"/>
              </a:rPr>
              <a:t> Physiker </a:t>
            </a:r>
            <a:r>
              <a:rPr lang="lb-LU" dirty="0" err="1">
                <a:latin typeface="Bahnschrift" panose="020B0502040204020203" pitchFamily="34" charset="0"/>
              </a:rPr>
              <a:t>und</a:t>
            </a:r>
            <a:r>
              <a:rPr lang="lb-LU" dirty="0">
                <a:latin typeface="Bahnschrift" panose="020B0502040204020203" pitchFamily="34" charset="0"/>
              </a:rPr>
              <a:t> Wissenschaftsphilosoph. Er</a:t>
            </a:r>
            <a:r>
              <a:rPr lang="en-US" dirty="0">
                <a:latin typeface="Bahnschrift" panose="020B0502040204020203" pitchFamily="34" charset="0"/>
              </a:rPr>
              <a:t> </a:t>
            </a:r>
            <a:r>
              <a:rPr lang="en-US" dirty="0" err="1">
                <a:latin typeface="Bahnschrift" panose="020B0502040204020203" pitchFamily="34" charset="0"/>
              </a:rPr>
              <a:t>brach</a:t>
            </a:r>
            <a:r>
              <a:rPr lang="en-US" dirty="0">
                <a:latin typeface="Bahnschrift" panose="020B0502040204020203" pitchFamily="34" charset="0"/>
              </a:rPr>
              <a:t> </a:t>
            </a:r>
            <a:r>
              <a:rPr lang="en-US" dirty="0" err="1">
                <a:latin typeface="Bahnschrift" panose="020B0502040204020203" pitchFamily="34" charset="0"/>
              </a:rPr>
              <a:t>mit</a:t>
            </a:r>
            <a:r>
              <a:rPr lang="en-US" dirty="0">
                <a:latin typeface="Bahnschrift" panose="020B0502040204020203" pitchFamily="34" charset="0"/>
              </a:rPr>
              <a:t> </a:t>
            </a:r>
            <a:r>
              <a:rPr lang="en-US" dirty="0" err="1">
                <a:latin typeface="Bahnschrift" panose="020B0502040204020203" pitchFamily="34" charset="0"/>
              </a:rPr>
              <a:t>Vorurteilen</a:t>
            </a:r>
            <a:r>
              <a:rPr lang="en-US" dirty="0">
                <a:latin typeface="Bahnschrift" panose="020B0502040204020203" pitchFamily="34" charset="0"/>
              </a:rPr>
              <a:t> </a:t>
            </a:r>
            <a:r>
              <a:rPr lang="en-US" dirty="0" err="1">
                <a:latin typeface="Bahnschrift" panose="020B0502040204020203" pitchFamily="34" charset="0"/>
              </a:rPr>
              <a:t>über</a:t>
            </a:r>
            <a:r>
              <a:rPr lang="en-US" dirty="0">
                <a:latin typeface="Bahnschrift" panose="020B0502040204020203" pitchFamily="34" charset="0"/>
              </a:rPr>
              <a:t> </a:t>
            </a:r>
            <a:r>
              <a:rPr lang="en-US" dirty="0" err="1">
                <a:latin typeface="Bahnschrift" panose="020B0502040204020203" pitchFamily="34" charset="0"/>
              </a:rPr>
              <a:t>Wissenschaft</a:t>
            </a:r>
            <a:r>
              <a:rPr lang="en-US" dirty="0">
                <a:latin typeface="Bahnschrift" panose="020B0502040204020203" pitchFamily="34" charset="0"/>
              </a:rPr>
              <a:t>:</a:t>
            </a:r>
            <a:endParaRPr lang="LID4096" dirty="0">
              <a:latin typeface="Bahnschrift" panose="020B0502040204020203" pitchFamily="34" charset="0"/>
            </a:endParaRPr>
          </a:p>
        </p:txBody>
      </p:sp>
      <p:sp>
        <p:nvSpPr>
          <p:cNvPr id="13" name="TextBox 12">
            <a:extLst>
              <a:ext uri="{FF2B5EF4-FFF2-40B4-BE49-F238E27FC236}">
                <a16:creationId xmlns:a16="http://schemas.microsoft.com/office/drawing/2014/main" id="{E40C52DD-8BCE-4594-B322-54BF306DE0B5}"/>
              </a:ext>
            </a:extLst>
          </p:cNvPr>
          <p:cNvSpPr txBox="1"/>
          <p:nvPr/>
        </p:nvSpPr>
        <p:spPr>
          <a:xfrm>
            <a:off x="5405100" y="4502239"/>
            <a:ext cx="6143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Bahnschrift" panose="020B0502040204020203" pitchFamily="34" charset="0"/>
              </a:rPr>
              <a:t>2</a:t>
            </a:r>
            <a:r>
              <a:rPr kumimoji="0" lang="fr-FR" b="0" i="0" u="none" strike="noStrike" kern="1200" cap="none" spc="0" normalizeH="0" baseline="0" noProof="0" dirty="0">
                <a:ln>
                  <a:noFill/>
                </a:ln>
                <a:solidFill>
                  <a:prstClr val="black"/>
                </a:solidFill>
                <a:effectLst/>
                <a:uLnTx/>
                <a:uFillTx/>
                <a:latin typeface="Bahnschrift" panose="020B0502040204020203" pitchFamily="34" charset="0"/>
              </a:rPr>
              <a:t>. </a:t>
            </a:r>
            <a:r>
              <a:rPr kumimoji="0" lang="de-DE" b="0" i="0" u="none" strike="noStrike" kern="1200" cap="none" spc="0" normalizeH="0" baseline="0" noProof="0" dirty="0">
                <a:ln>
                  <a:noFill/>
                </a:ln>
                <a:solidFill>
                  <a:prstClr val="black"/>
                </a:solidFill>
                <a:effectLst/>
                <a:uLnTx/>
                <a:uFillTx/>
                <a:latin typeface="Bahnschrift" panose="020B0502040204020203" pitchFamily="34" charset="0"/>
              </a:rPr>
              <a:t>Wissenschaftlicher Fortschritt</a:t>
            </a:r>
            <a:r>
              <a:rPr lang="de-DE" dirty="0">
                <a:solidFill>
                  <a:prstClr val="black"/>
                </a:solidFill>
                <a:latin typeface="Bahnschrift" panose="020B0502040204020203" pitchFamily="34" charset="0"/>
              </a:rPr>
              <a:t> </a:t>
            </a:r>
            <a:r>
              <a:rPr lang="de-DE" dirty="0">
                <a:latin typeface="Bahnschrift" panose="020B0502040204020203" pitchFamily="34" charset="0"/>
              </a:rPr>
              <a:t>setzt eine </a:t>
            </a:r>
            <a:r>
              <a:rPr lang="de-DE" dirty="0">
                <a:solidFill>
                  <a:schemeClr val="accent4">
                    <a:lumMod val="75000"/>
                  </a:schemeClr>
                </a:solidFill>
                <a:latin typeface="Bahnschrift" panose="020B0502040204020203" pitchFamily="34" charset="0"/>
              </a:rPr>
              <a:t>Veränderung der Weltanschauung </a:t>
            </a:r>
            <a:r>
              <a:rPr lang="de-DE" dirty="0">
                <a:latin typeface="Bahnschrift" panose="020B0502040204020203" pitchFamily="34" charset="0"/>
              </a:rPr>
              <a:t>voraus</a:t>
            </a:r>
            <a:endParaRPr kumimoji="0" lang="de-DE" b="0" i="0" strike="noStrike" kern="1200" cap="none" spc="0" normalizeH="0" baseline="0" noProof="0" dirty="0">
              <a:ln>
                <a:noFill/>
              </a:ln>
              <a:effectLst/>
              <a:uLnTx/>
              <a:uFillTx/>
              <a:latin typeface="Bahnschrift" panose="020B0502040204020203" pitchFamily="34" charset="0"/>
            </a:endParaRPr>
          </a:p>
        </p:txBody>
      </p:sp>
      <p:sp>
        <p:nvSpPr>
          <p:cNvPr id="14" name="TextBox 13">
            <a:extLst>
              <a:ext uri="{FF2B5EF4-FFF2-40B4-BE49-F238E27FC236}">
                <a16:creationId xmlns:a16="http://schemas.microsoft.com/office/drawing/2014/main" id="{77B107F7-2D28-4B78-B95A-68754884C1F7}"/>
              </a:ext>
            </a:extLst>
          </p:cNvPr>
          <p:cNvSpPr txBox="1"/>
          <p:nvPr/>
        </p:nvSpPr>
        <p:spPr>
          <a:xfrm>
            <a:off x="5436094" y="5524696"/>
            <a:ext cx="6143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Bahnschrift" panose="020B0502040204020203" pitchFamily="34" charset="0"/>
              </a:rPr>
              <a:t>3. </a:t>
            </a:r>
            <a:r>
              <a:rPr kumimoji="0" lang="de-DE" b="0" i="0" u="none" strike="noStrike" kern="1200" cap="none" spc="0" normalizeH="0" baseline="0" noProof="0" dirty="0">
                <a:ln>
                  <a:noFill/>
                </a:ln>
                <a:solidFill>
                  <a:prstClr val="black"/>
                </a:solidFill>
                <a:effectLst/>
                <a:uLnTx/>
                <a:uFillTx/>
                <a:latin typeface="Bahnschrift" panose="020B0502040204020203" pitchFamily="34" charset="0"/>
              </a:rPr>
              <a:t>Wissenschaftlicher Fortschritt</a:t>
            </a:r>
            <a:r>
              <a:rPr lang="de-DE" dirty="0">
                <a:solidFill>
                  <a:prstClr val="black"/>
                </a:solidFill>
                <a:latin typeface="Bahnschrift" panose="020B0502040204020203" pitchFamily="34" charset="0"/>
              </a:rPr>
              <a:t> </a:t>
            </a:r>
            <a:r>
              <a:rPr lang="de-DE" dirty="0">
                <a:latin typeface="Bahnschrift" panose="020B0502040204020203" pitchFamily="34" charset="0"/>
              </a:rPr>
              <a:t>passiert </a:t>
            </a:r>
            <a:r>
              <a:rPr lang="de-DE" dirty="0">
                <a:solidFill>
                  <a:schemeClr val="accent4">
                    <a:lumMod val="75000"/>
                  </a:schemeClr>
                </a:solidFill>
                <a:latin typeface="Bahnschrift" panose="020B0502040204020203" pitchFamily="34" charset="0"/>
              </a:rPr>
              <a:t>nicht linear und kumulativ</a:t>
            </a:r>
            <a:endParaRPr kumimoji="0" lang="de-DE" b="0" i="0" strike="noStrike" kern="1200" cap="none" spc="0" normalizeH="0" baseline="0" noProof="0" dirty="0">
              <a:ln>
                <a:noFill/>
              </a:ln>
              <a:solidFill>
                <a:schemeClr val="accent4">
                  <a:lumMod val="75000"/>
                </a:schemeClr>
              </a:solidFill>
              <a:effectLst/>
              <a:uLnTx/>
              <a:uFillTx/>
              <a:latin typeface="Bahnschrift" panose="020B0502040204020203" pitchFamily="34" charset="0"/>
            </a:endParaRPr>
          </a:p>
        </p:txBody>
      </p:sp>
    </p:spTree>
    <p:extLst>
      <p:ext uri="{BB962C8B-B14F-4D97-AF65-F5344CB8AC3E}">
        <p14:creationId xmlns:p14="http://schemas.microsoft.com/office/powerpoint/2010/main" val="40054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4223886"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4020652"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Wie </a:t>
            </a:r>
            <a:r>
              <a:rPr lang="en-GB" b="1" dirty="0" err="1">
                <a:solidFill>
                  <a:schemeClr val="accent6">
                    <a:lumMod val="20000"/>
                    <a:lumOff val="80000"/>
                  </a:schemeClr>
                </a:solidFill>
                <a:latin typeface="Bahnschrift" panose="020B0502040204020203" pitchFamily="34" charset="0"/>
              </a:rPr>
              <a:t>entwickeln</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sich</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Wissenschaften</a:t>
            </a:r>
            <a:r>
              <a:rPr lang="en-GB" b="1" dirty="0">
                <a:solidFill>
                  <a:schemeClr val="accent6">
                    <a:lumMod val="20000"/>
                    <a:lumOff val="80000"/>
                  </a:schemeClr>
                </a:solidFill>
                <a:latin typeface="Bahnschrift" panose="020B0502040204020203" pitchFamily="34" charset="0"/>
              </a:rPr>
              <a:t>?</a:t>
            </a:r>
            <a:endParaRPr lang="lb-LU" b="1" dirty="0">
              <a:solidFill>
                <a:schemeClr val="accent6">
                  <a:lumMod val="20000"/>
                  <a:lumOff val="80000"/>
                </a:schemeClr>
              </a:solidFill>
              <a:latin typeface="Bahnschrift" panose="020B0502040204020203" pitchFamily="34" charset="0"/>
            </a:endParaRPr>
          </a:p>
        </p:txBody>
      </p:sp>
      <p:pic>
        <p:nvPicPr>
          <p:cNvPr id="8" name="Y2Mate.is - Kuhn's paradigm shift-3cp6pEzx3uw-480p-1654034678733">
            <a:hlinkClick r:id="" action="ppaction://media"/>
            <a:extLst>
              <a:ext uri="{FF2B5EF4-FFF2-40B4-BE49-F238E27FC236}">
                <a16:creationId xmlns:a16="http://schemas.microsoft.com/office/drawing/2014/main" id="{6ADCF67A-9DB5-41DF-A656-4E7733F861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8506" y="1589068"/>
            <a:ext cx="11122317" cy="4967241"/>
          </a:xfrm>
          <a:prstGeom prst="rect">
            <a:avLst/>
          </a:prstGeom>
        </p:spPr>
      </p:pic>
      <p:pic>
        <p:nvPicPr>
          <p:cNvPr id="9" name="Picture 8">
            <a:extLst>
              <a:ext uri="{FF2B5EF4-FFF2-40B4-BE49-F238E27FC236}">
                <a16:creationId xmlns:a16="http://schemas.microsoft.com/office/drawing/2014/main" id="{0780FB5B-EF79-4AE5-8D7B-64A7F140898D}"/>
              </a:ext>
            </a:extLst>
          </p:cNvPr>
          <p:cNvPicPr>
            <a:picLocks noChangeAspect="1"/>
          </p:cNvPicPr>
          <p:nvPr/>
        </p:nvPicPr>
        <p:blipFill>
          <a:blip r:embed="rId5">
            <a:duotone>
              <a:prstClr val="black"/>
              <a:schemeClr val="accent2">
                <a:tint val="45000"/>
                <a:satMod val="400000"/>
              </a:schemeClr>
            </a:duotone>
            <a:alphaModFix amt="50000"/>
          </a:blip>
          <a:stretch>
            <a:fillRect/>
          </a:stretch>
        </p:blipFill>
        <p:spPr>
          <a:xfrm>
            <a:off x="-142044" y="3912637"/>
            <a:ext cx="2481736" cy="3060808"/>
          </a:xfrm>
          <a:prstGeom prst="rect">
            <a:avLst/>
          </a:prstGeom>
        </p:spPr>
      </p:pic>
    </p:spTree>
    <p:extLst>
      <p:ext uri="{BB962C8B-B14F-4D97-AF65-F5344CB8AC3E}">
        <p14:creationId xmlns:p14="http://schemas.microsoft.com/office/powerpoint/2010/main" val="2487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493301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443262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Wie </a:t>
            </a:r>
            <a:r>
              <a:rPr lang="en-GB" b="1" dirty="0" err="1">
                <a:solidFill>
                  <a:schemeClr val="accent6">
                    <a:lumMod val="20000"/>
                    <a:lumOff val="80000"/>
                  </a:schemeClr>
                </a:solidFill>
                <a:latin typeface="Bahnschrift" panose="020B0502040204020203" pitchFamily="34" charset="0"/>
              </a:rPr>
              <a:t>gerät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eine</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Wissenschaft</a:t>
            </a:r>
            <a:r>
              <a:rPr lang="en-GB" b="1" dirty="0">
                <a:solidFill>
                  <a:schemeClr val="accent6">
                    <a:lumMod val="20000"/>
                    <a:lumOff val="80000"/>
                  </a:schemeClr>
                </a:solidFill>
                <a:latin typeface="Bahnschrift" panose="020B0502040204020203" pitchFamily="34" charset="0"/>
              </a:rPr>
              <a:t> in die </a:t>
            </a:r>
            <a:r>
              <a:rPr lang="en-GB" b="1" dirty="0" err="1">
                <a:solidFill>
                  <a:schemeClr val="accent6">
                    <a:lumMod val="20000"/>
                    <a:lumOff val="80000"/>
                  </a:schemeClr>
                </a:solidFill>
                <a:latin typeface="Bahnschrift" panose="020B0502040204020203" pitchFamily="34" charset="0"/>
              </a:rPr>
              <a:t>Krise</a:t>
            </a:r>
            <a:r>
              <a:rPr lang="en-GB" b="1" dirty="0">
                <a:solidFill>
                  <a:schemeClr val="accent6">
                    <a:lumMod val="20000"/>
                    <a:lumOff val="80000"/>
                  </a:schemeClr>
                </a:solidFill>
                <a:latin typeface="Bahnschrift" panose="020B0502040204020203" pitchFamily="34" charset="0"/>
              </a:rPr>
              <a:t>?</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488112" y="1853409"/>
            <a:ext cx="11215776" cy="1754326"/>
          </a:xfrm>
          <a:prstGeom prst="rect">
            <a:avLst/>
          </a:prstGeom>
          <a:noFill/>
        </p:spPr>
        <p:txBody>
          <a:bodyPr wrap="square">
            <a:spAutoFit/>
          </a:bodyPr>
          <a:lstStyle/>
          <a:p>
            <a:pPr marL="285750" indent="-285750" algn="just">
              <a:buFont typeface="Arial" panose="020B0604020202020204" pitchFamily="34" charset="0"/>
              <a:buChar char="•"/>
            </a:pPr>
            <a:r>
              <a:rPr lang="de-DE" dirty="0">
                <a:latin typeface="Bahnschrift" panose="020B0502040204020203" pitchFamily="34" charset="0"/>
              </a:rPr>
              <a:t>In der Wissenschaftstheorie ist mit dem Begriff „Krise“, eine </a:t>
            </a:r>
            <a:r>
              <a:rPr lang="de-DE" b="1" dirty="0">
                <a:solidFill>
                  <a:srgbClr val="CC9900"/>
                </a:solidFill>
                <a:latin typeface="Bahnschrift" panose="020B0502040204020203" pitchFamily="34" charset="0"/>
              </a:rPr>
              <a:t>Grundlagenkrise</a:t>
            </a:r>
            <a:r>
              <a:rPr lang="de-DE" dirty="0">
                <a:latin typeface="Bahnschrift" panose="020B0502040204020203" pitchFamily="34" charset="0"/>
              </a:rPr>
              <a:t> des Wissenschaftsbetriebs gemeint, bei der die Unsicherheit über die Grundlagen einen Grad erreicht, die bisherige Verfahrung zur Erkenntnis-gewinnung in Frage stellt.</a:t>
            </a:r>
          </a:p>
          <a:p>
            <a:pPr marL="285750" indent="-285750" algn="just">
              <a:buFont typeface="Arial" panose="020B0604020202020204" pitchFamily="34" charset="0"/>
              <a:buChar char="•"/>
            </a:pPr>
            <a:endParaRPr lang="de-DE" dirty="0">
              <a:latin typeface="Bahnschrift" panose="020B0502040204020203" pitchFamily="34" charset="0"/>
            </a:endParaRPr>
          </a:p>
          <a:p>
            <a:pPr marL="285750" indent="-285750" algn="just">
              <a:buFont typeface="Arial" panose="020B0604020202020204" pitchFamily="34" charset="0"/>
              <a:buChar char="•"/>
            </a:pPr>
            <a:r>
              <a:rPr lang="de-DE" dirty="0">
                <a:latin typeface="Bahnschrift" panose="020B0502040204020203" pitchFamily="34" charset="0"/>
              </a:rPr>
              <a:t>Für Thomas Kuhn ist es die </a:t>
            </a:r>
            <a:r>
              <a:rPr lang="de-DE" b="1" dirty="0">
                <a:solidFill>
                  <a:srgbClr val="CC9900"/>
                </a:solidFill>
                <a:latin typeface="Bahnschrift" panose="020B0502040204020203" pitchFamily="34" charset="0"/>
              </a:rPr>
              <a:t>Zuspitzung der Streitfragen </a:t>
            </a:r>
            <a:r>
              <a:rPr lang="de-DE" dirty="0">
                <a:latin typeface="Bahnschrift" panose="020B0502040204020203" pitchFamily="34" charset="0"/>
              </a:rPr>
              <a:t>bezüglich der rationalen Begründbarkeit wissenschaftlicher Methoden.</a:t>
            </a:r>
            <a:endParaRPr lang="LID4096" dirty="0">
              <a:latin typeface="Bahnschrift" panose="020B0502040204020203" pitchFamily="34" charset="0"/>
            </a:endParaRPr>
          </a:p>
        </p:txBody>
      </p:sp>
      <p:pic>
        <p:nvPicPr>
          <p:cNvPr id="1026" name="Picture 2" descr="PPT - Reality 101 Friday PowerPoint Presentation, free download - ID ...">
            <a:extLst>
              <a:ext uri="{FF2B5EF4-FFF2-40B4-BE49-F238E27FC236}">
                <a16:creationId xmlns:a16="http://schemas.microsoft.com/office/drawing/2014/main" id="{D13F1D8E-933F-452E-B2F7-DC396367000A}"/>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9186" y="3700920"/>
            <a:ext cx="4074367" cy="3055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63415-70E0-4E14-99D4-A3A0A9FF34E0}"/>
              </a:ext>
            </a:extLst>
          </p:cNvPr>
          <p:cNvSpPr txBox="1"/>
          <p:nvPr/>
        </p:nvSpPr>
        <p:spPr>
          <a:xfrm>
            <a:off x="6098828" y="3875341"/>
            <a:ext cx="4852610" cy="923330"/>
          </a:xfrm>
          <a:prstGeom prst="rect">
            <a:avLst/>
          </a:prstGeom>
          <a:noFill/>
        </p:spPr>
        <p:txBody>
          <a:bodyPr wrap="none" rtlCol="0">
            <a:spAutoFit/>
          </a:bodyPr>
          <a:lstStyle/>
          <a:p>
            <a:r>
              <a:rPr lang="en-US" dirty="0" err="1">
                <a:latin typeface="Bahnschrift" panose="020B0502040204020203" pitchFamily="34" charset="0"/>
              </a:rPr>
              <a:t>z.B.</a:t>
            </a:r>
            <a:r>
              <a:rPr lang="en-US" dirty="0">
                <a:latin typeface="Bahnschrift" panose="020B0502040204020203" pitchFamily="34" charset="0"/>
              </a:rPr>
              <a:t> </a:t>
            </a:r>
            <a:r>
              <a:rPr lang="en-US" dirty="0" err="1">
                <a:latin typeface="Bahnschrift" panose="020B0502040204020203" pitchFamily="34" charset="0"/>
              </a:rPr>
              <a:t>Streitfrage</a:t>
            </a:r>
            <a:r>
              <a:rPr lang="en-US" dirty="0">
                <a:latin typeface="Bahnschrift" panose="020B0502040204020203" pitchFamily="34" charset="0"/>
              </a:rPr>
              <a:t> in der </a:t>
            </a:r>
            <a:r>
              <a:rPr lang="en-US" dirty="0" err="1">
                <a:latin typeface="Bahnschrift" panose="020B0502040204020203" pitchFamily="34" charset="0"/>
              </a:rPr>
              <a:t>klassischen</a:t>
            </a:r>
            <a:r>
              <a:rPr lang="en-US" dirty="0">
                <a:latin typeface="Bahnschrift" panose="020B0502040204020203" pitchFamily="34" charset="0"/>
              </a:rPr>
              <a:t> </a:t>
            </a:r>
            <a:r>
              <a:rPr lang="en-US" dirty="0" err="1">
                <a:latin typeface="Bahnschrift" panose="020B0502040204020203" pitchFamily="34" charset="0"/>
              </a:rPr>
              <a:t>Physik</a:t>
            </a:r>
            <a:r>
              <a:rPr lang="en-US" dirty="0">
                <a:latin typeface="Bahnschrift" panose="020B0502040204020203" pitchFamily="34" charset="0"/>
              </a:rPr>
              <a:t>:</a:t>
            </a:r>
          </a:p>
          <a:p>
            <a:endParaRPr lang="en-US" dirty="0">
              <a:latin typeface="Bahnschrift" panose="020B0502040204020203" pitchFamily="34" charset="0"/>
            </a:endParaRPr>
          </a:p>
          <a:p>
            <a:r>
              <a:rPr lang="en-US" dirty="0">
                <a:latin typeface="Bahnschrift" panose="020B0502040204020203" pitchFamily="34" charset="0"/>
              </a:rPr>
              <a:t>Sind </a:t>
            </a:r>
            <a:r>
              <a:rPr lang="en-US" dirty="0" err="1">
                <a:latin typeface="Bahnschrift" panose="020B0502040204020203" pitchFamily="34" charset="0"/>
              </a:rPr>
              <a:t>Elementarteilchen</a:t>
            </a:r>
            <a:r>
              <a:rPr lang="en-US" dirty="0">
                <a:latin typeface="Bahnschrift" panose="020B0502040204020203" pitchFamily="34" charset="0"/>
              </a:rPr>
              <a:t> </a:t>
            </a:r>
            <a:r>
              <a:rPr lang="en-US" dirty="0" err="1">
                <a:latin typeface="Bahnschrift" panose="020B0502040204020203" pitchFamily="34" charset="0"/>
              </a:rPr>
              <a:t>Partikel</a:t>
            </a:r>
            <a:r>
              <a:rPr lang="en-US" dirty="0">
                <a:latin typeface="Bahnschrift" panose="020B0502040204020203" pitchFamily="34" charset="0"/>
              </a:rPr>
              <a:t> </a:t>
            </a:r>
            <a:r>
              <a:rPr lang="en-US" dirty="0" err="1">
                <a:latin typeface="Bahnschrift" panose="020B0502040204020203" pitchFamily="34" charset="0"/>
              </a:rPr>
              <a:t>oder</a:t>
            </a:r>
            <a:r>
              <a:rPr lang="en-US" dirty="0">
                <a:latin typeface="Bahnschrift" panose="020B0502040204020203" pitchFamily="34" charset="0"/>
              </a:rPr>
              <a:t> </a:t>
            </a:r>
            <a:r>
              <a:rPr lang="en-US" dirty="0" err="1">
                <a:latin typeface="Bahnschrift" panose="020B0502040204020203" pitchFamily="34" charset="0"/>
              </a:rPr>
              <a:t>Wellen</a:t>
            </a:r>
            <a:r>
              <a:rPr lang="en-US" dirty="0">
                <a:latin typeface="Bahnschrift" panose="020B0502040204020203" pitchFamily="34" charset="0"/>
              </a:rPr>
              <a:t>?</a:t>
            </a:r>
            <a:endParaRPr lang="LID4096" dirty="0">
              <a:latin typeface="Bahnschrift" panose="020B0502040204020203" pitchFamily="34" charset="0"/>
            </a:endParaRPr>
          </a:p>
        </p:txBody>
      </p:sp>
    </p:spTree>
    <p:extLst>
      <p:ext uri="{BB962C8B-B14F-4D97-AF65-F5344CB8AC3E}">
        <p14:creationId xmlns:p14="http://schemas.microsoft.com/office/powerpoint/2010/main" val="184714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177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1980029"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Gott </a:t>
            </a:r>
            <a:r>
              <a:rPr lang="en-GB" b="1" dirty="0" err="1">
                <a:solidFill>
                  <a:schemeClr val="accent6">
                    <a:lumMod val="20000"/>
                    <a:lumOff val="80000"/>
                  </a:schemeClr>
                </a:solidFill>
                <a:latin typeface="Bahnschrift" panose="020B0502040204020203" pitchFamily="34" charset="0"/>
              </a:rPr>
              <a:t>würfelt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nicht</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488112" y="1687153"/>
            <a:ext cx="11215776" cy="3801041"/>
          </a:xfrm>
          <a:prstGeom prst="rect">
            <a:avLst/>
          </a:prstGeom>
          <a:noFill/>
        </p:spPr>
        <p:txBody>
          <a:bodyPr wrap="square">
            <a:spAutoFit/>
          </a:bodyPr>
          <a:lstStyle/>
          <a:p>
            <a:r>
              <a:rPr lang="de-DE" dirty="0">
                <a:latin typeface="Bahnschrift" panose="020B0502040204020203" pitchFamily="34" charset="0"/>
              </a:rPr>
              <a:t>Stein des Anstoßes ist die “Kopenhagener Deutung der Quantentheorie” – die Interpretation, die Bohr und Heisenberg Anfang 1927 ausheckten, um darin folgende Eigenschaften der Quantentheorie festzuschreiben:</a:t>
            </a:r>
          </a:p>
          <a:p>
            <a:endParaRPr lang="de-DE" dirty="0">
              <a:latin typeface="Bahnschrift" panose="020B0502040204020203" pitchFamily="34" charset="0"/>
            </a:endParaRPr>
          </a:p>
          <a:p>
            <a:pPr marL="285750" indent="-285750">
              <a:buFont typeface="Arial" panose="020B0604020202020204" pitchFamily="34" charset="0"/>
              <a:buChar char="•"/>
            </a:pPr>
            <a:endParaRPr lang="de-DE" sz="700" dirty="0">
              <a:latin typeface="Bahnschrift" panose="020B0502040204020203" pitchFamily="34" charset="0"/>
            </a:endParaRPr>
          </a:p>
          <a:p>
            <a:pPr marL="742950" lvl="1" indent="-285750" algn="just">
              <a:buFont typeface="Arial" panose="020B0604020202020204" pitchFamily="34" charset="0"/>
              <a:buChar char="•"/>
            </a:pPr>
            <a:r>
              <a:rPr lang="de-DE" dirty="0">
                <a:latin typeface="Bahnschrift" panose="020B0502040204020203" pitchFamily="34" charset="0"/>
              </a:rPr>
              <a:t>Zufall: Im Reich der Teilchen regiert der Zufall, beschrieben durch die Formeln der Quantenmechanik.</a:t>
            </a:r>
          </a:p>
          <a:p>
            <a:pPr marL="742950" lvl="1" indent="-285750" algn="just">
              <a:buFont typeface="Arial" panose="020B0604020202020204" pitchFamily="34" charset="0"/>
              <a:buChar char="•"/>
            </a:pPr>
            <a:endParaRPr lang="de-DE" dirty="0">
              <a:latin typeface="Bahnschrift" panose="020B0502040204020203" pitchFamily="34" charset="0"/>
            </a:endParaRPr>
          </a:p>
          <a:p>
            <a:pPr marL="742950" lvl="1" indent="-285750" algn="just">
              <a:buFont typeface="Arial" panose="020B0604020202020204" pitchFamily="34" charset="0"/>
              <a:buChar char="•"/>
            </a:pPr>
            <a:r>
              <a:rPr lang="de-DE" dirty="0">
                <a:latin typeface="Bahnschrift" panose="020B0502040204020203" pitchFamily="34" charset="0"/>
              </a:rPr>
              <a:t>Sonderrolle des Beobachters: </a:t>
            </a:r>
            <a:r>
              <a:rPr lang="de-DE" dirty="0" err="1">
                <a:latin typeface="Bahnschrift" panose="020B0502040204020203" pitchFamily="34" charset="0"/>
              </a:rPr>
              <a:t>Mißt</a:t>
            </a:r>
            <a:r>
              <a:rPr lang="de-DE" dirty="0">
                <a:latin typeface="Bahnschrift" panose="020B0502040204020203" pitchFamily="34" charset="0"/>
              </a:rPr>
              <a:t> man zum Beispiel den Ort eines Elektrons, so weiß man nur im Moment der Messung, wo es sich befindet. Nur die Messung und ihre Ergebnisse besitzen “Realität”. Aussagen über die Natur an sich – ohne Beobachter – machen keinen Sinn.</a:t>
            </a:r>
          </a:p>
          <a:p>
            <a:pPr marL="742950" lvl="1" indent="-285750" algn="just">
              <a:buFont typeface="Arial" panose="020B0604020202020204" pitchFamily="34" charset="0"/>
              <a:buChar char="•"/>
            </a:pPr>
            <a:endParaRPr lang="de-DE" dirty="0">
              <a:latin typeface="Bahnschrift" panose="020B0502040204020203" pitchFamily="34" charset="0"/>
            </a:endParaRPr>
          </a:p>
          <a:p>
            <a:pPr marL="742950" lvl="1" indent="-285750" algn="just">
              <a:buFont typeface="Arial" panose="020B0604020202020204" pitchFamily="34" charset="0"/>
              <a:buChar char="•"/>
            </a:pPr>
            <a:r>
              <a:rPr lang="de-DE" dirty="0">
                <a:latin typeface="Bahnschrift" panose="020B0502040204020203" pitchFamily="34" charset="0"/>
              </a:rPr>
              <a:t>Unschärfe: Eigenschaften kann man nicht gleichzeitig genau wissen. Z.B. lassen sich entweder der Partikelcharakter oder der Wellencharakter von Licht nachweisen, oder Ort oder Geschwindigkeit, nicht beides.</a:t>
            </a:r>
            <a:endParaRPr lang="LID4096" dirty="0">
              <a:latin typeface="Bahnschrift" panose="020B0502040204020203" pitchFamily="34" charset="0"/>
            </a:endParaRPr>
          </a:p>
        </p:txBody>
      </p:sp>
    </p:spTree>
    <p:extLst>
      <p:ext uri="{BB962C8B-B14F-4D97-AF65-F5344CB8AC3E}">
        <p14:creationId xmlns:p14="http://schemas.microsoft.com/office/powerpoint/2010/main" val="2912443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177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1980029"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Gott </a:t>
            </a:r>
            <a:r>
              <a:rPr lang="en-GB" b="1" dirty="0" err="1">
                <a:solidFill>
                  <a:schemeClr val="accent6">
                    <a:lumMod val="20000"/>
                    <a:lumOff val="80000"/>
                  </a:schemeClr>
                </a:solidFill>
                <a:latin typeface="Bahnschrift" panose="020B0502040204020203" pitchFamily="34" charset="0"/>
              </a:rPr>
              <a:t>würfelt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nicht</a:t>
            </a:r>
            <a:endParaRPr lang="lb-LU" b="1" dirty="0">
              <a:solidFill>
                <a:schemeClr val="accent6">
                  <a:lumMod val="20000"/>
                  <a:lumOff val="80000"/>
                </a:schemeClr>
              </a:solidFill>
              <a:latin typeface="Bahnschrift" panose="020B0502040204020203" pitchFamily="34" charset="0"/>
            </a:endParaRPr>
          </a:p>
        </p:txBody>
      </p:sp>
      <p:pic>
        <p:nvPicPr>
          <p:cNvPr id="4" name="Picture 3">
            <a:extLst>
              <a:ext uri="{FF2B5EF4-FFF2-40B4-BE49-F238E27FC236}">
                <a16:creationId xmlns:a16="http://schemas.microsoft.com/office/drawing/2014/main" id="{549FBB08-6B9E-41EE-AF87-464D782612A5}"/>
              </a:ext>
            </a:extLst>
          </p:cNvPr>
          <p:cNvPicPr>
            <a:picLocks noChangeAspect="1"/>
          </p:cNvPicPr>
          <p:nvPr/>
        </p:nvPicPr>
        <p:blipFill>
          <a:blip r:embed="rId2"/>
          <a:stretch>
            <a:fillRect/>
          </a:stretch>
        </p:blipFill>
        <p:spPr>
          <a:xfrm>
            <a:off x="528506" y="1742572"/>
            <a:ext cx="4418295" cy="3134228"/>
          </a:xfrm>
          <a:prstGeom prst="rect">
            <a:avLst/>
          </a:prstGeom>
        </p:spPr>
      </p:pic>
      <p:sp>
        <p:nvSpPr>
          <p:cNvPr id="13" name="TextBox 12">
            <a:extLst>
              <a:ext uri="{FF2B5EF4-FFF2-40B4-BE49-F238E27FC236}">
                <a16:creationId xmlns:a16="http://schemas.microsoft.com/office/drawing/2014/main" id="{40F5CCED-6BA1-426F-BD81-5FC8A8AE66C0}"/>
              </a:ext>
            </a:extLst>
          </p:cNvPr>
          <p:cNvSpPr txBox="1"/>
          <p:nvPr/>
        </p:nvSpPr>
        <p:spPr>
          <a:xfrm>
            <a:off x="5089236" y="1742572"/>
            <a:ext cx="6574258" cy="4474238"/>
          </a:xfrm>
          <a:prstGeom prst="rect">
            <a:avLst/>
          </a:prstGeom>
          <a:noFill/>
        </p:spPr>
        <p:txBody>
          <a:bodyPr wrap="square">
            <a:spAutoFit/>
          </a:bodyPr>
          <a:lstStyle/>
          <a:p>
            <a:pPr algn="just">
              <a:lnSpc>
                <a:spcPct val="150000"/>
              </a:lnSpc>
            </a:pPr>
            <a:r>
              <a:rPr lang="de-DE" sz="1600" dirty="0">
                <a:latin typeface="Bahnschrift" panose="020B0502040204020203" pitchFamily="34" charset="0"/>
              </a:rPr>
              <a:t>Albert Einstein, zeitlebens ein </a:t>
            </a:r>
            <a:r>
              <a:rPr lang="de-DE" sz="1600" dirty="0">
                <a:solidFill>
                  <a:schemeClr val="accent4">
                    <a:lumMod val="75000"/>
                  </a:schemeClr>
                </a:solidFill>
                <a:latin typeface="Bahnschrift" panose="020B0502040204020203" pitchFamily="34" charset="0"/>
              </a:rPr>
              <a:t>Gegner der Quantentheorie</a:t>
            </a:r>
            <a:r>
              <a:rPr lang="de-DE" sz="1600" dirty="0">
                <a:latin typeface="Bahnschrift" panose="020B0502040204020203" pitchFamily="34" charset="0"/>
              </a:rPr>
              <a:t>, ersann immer neue Gedankenexperimente, die die Kopenhagener Deutung aushebeln sollten. Auf der Solvay-Konferenz in Brüssel 1927 lieferte er sich erbitterte </a:t>
            </a:r>
            <a:r>
              <a:rPr lang="de-DE" sz="1600" dirty="0">
                <a:solidFill>
                  <a:schemeClr val="accent4">
                    <a:lumMod val="75000"/>
                  </a:schemeClr>
                </a:solidFill>
                <a:latin typeface="Bahnschrift" panose="020B0502040204020203" pitchFamily="34" charset="0"/>
              </a:rPr>
              <a:t>Rededuelle mit Bohr</a:t>
            </a:r>
            <a:r>
              <a:rPr lang="de-DE" sz="1600" dirty="0">
                <a:latin typeface="Bahnschrift" panose="020B0502040204020203" pitchFamily="34" charset="0"/>
              </a:rPr>
              <a:t>. </a:t>
            </a:r>
          </a:p>
          <a:p>
            <a:pPr algn="just">
              <a:lnSpc>
                <a:spcPct val="150000"/>
              </a:lnSpc>
            </a:pPr>
            <a:endParaRPr lang="de-DE" sz="1600" dirty="0">
              <a:latin typeface="Bahnschrift" panose="020B0502040204020203" pitchFamily="34" charset="0"/>
            </a:endParaRPr>
          </a:p>
          <a:p>
            <a:pPr algn="just">
              <a:lnSpc>
                <a:spcPct val="150000"/>
              </a:lnSpc>
            </a:pPr>
            <a:r>
              <a:rPr lang="de-DE" sz="1600" dirty="0">
                <a:latin typeface="Bahnschrift" panose="020B0502040204020203" pitchFamily="34" charset="0"/>
              </a:rPr>
              <a:t>Paul Ehrenfest beschrieb den Kampf der Giganten so: </a:t>
            </a:r>
            <a:r>
              <a:rPr lang="de-DE" sz="1600" dirty="0">
                <a:solidFill>
                  <a:schemeClr val="accent4">
                    <a:lumMod val="75000"/>
                  </a:schemeClr>
                </a:solidFill>
                <a:latin typeface="Bahnschrift" panose="020B0502040204020203" pitchFamily="34" charset="0"/>
              </a:rPr>
              <a:t>“Schachspielartig. Einstein immer neue Beispiele. Gewissermaßen Perpetuum mobile zweiter Art, um die Ungenauigkeitsrelation zu durchbrechen. Bohr stets aus einer dunklen Wolke von philosophischem Rauchgewölke die Werkzeuge heraussuchend, um Beispiel nach Beispiel zu zerbrechen. Einstein wie ein Teufel in der Box: Jeden Morgen frisch herausspringend.”</a:t>
            </a:r>
            <a:endParaRPr lang="LID4096" sz="1600" dirty="0">
              <a:solidFill>
                <a:schemeClr val="accent4">
                  <a:lumMod val="75000"/>
                </a:schemeClr>
              </a:solidFill>
              <a:latin typeface="Bahnschrift" panose="020B0502040204020203" pitchFamily="34" charset="0"/>
            </a:endParaRPr>
          </a:p>
        </p:txBody>
      </p:sp>
    </p:spTree>
    <p:extLst>
      <p:ext uri="{BB962C8B-B14F-4D97-AF65-F5344CB8AC3E}">
        <p14:creationId xmlns:p14="http://schemas.microsoft.com/office/powerpoint/2010/main" val="345016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177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1980029"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Gott </a:t>
            </a:r>
            <a:r>
              <a:rPr lang="en-GB" b="1" dirty="0" err="1">
                <a:solidFill>
                  <a:schemeClr val="accent6">
                    <a:lumMod val="20000"/>
                    <a:lumOff val="80000"/>
                  </a:schemeClr>
                </a:solidFill>
                <a:latin typeface="Bahnschrift" panose="020B0502040204020203" pitchFamily="34" charset="0"/>
              </a:rPr>
              <a:t>würfelt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nicht</a:t>
            </a:r>
            <a:endParaRPr lang="lb-LU" b="1" dirty="0">
              <a:solidFill>
                <a:schemeClr val="accent6">
                  <a:lumMod val="20000"/>
                  <a:lumOff val="8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40F5CCED-6BA1-426F-BD81-5FC8A8AE66C0}"/>
              </a:ext>
            </a:extLst>
          </p:cNvPr>
          <p:cNvSpPr txBox="1"/>
          <p:nvPr/>
        </p:nvSpPr>
        <p:spPr>
          <a:xfrm>
            <a:off x="5680364" y="1881118"/>
            <a:ext cx="5983129" cy="2258247"/>
          </a:xfrm>
          <a:prstGeom prst="rect">
            <a:avLst/>
          </a:prstGeom>
          <a:noFill/>
        </p:spPr>
        <p:txBody>
          <a:bodyPr wrap="square">
            <a:spAutoFit/>
          </a:bodyPr>
          <a:lstStyle/>
          <a:p>
            <a:pPr algn="just">
              <a:lnSpc>
                <a:spcPct val="150000"/>
              </a:lnSpc>
            </a:pPr>
            <a:r>
              <a:rPr lang="de-DE" sz="1600" dirty="0">
                <a:latin typeface="Bahnschrift" panose="020B0502040204020203" pitchFamily="34" charset="0"/>
              </a:rPr>
              <a:t>Schrödingers Katze ist ein Gedankenexperiment, das zeigt, wie seltsam die Quantenmechanik ist. Eine Katze wird in eine Box mit einem radioaktiven Atom, einem Geigerzähler und einer Giftampulle gesetzt. Solange niemand nachschaut, ist die </a:t>
            </a:r>
            <a:r>
              <a:rPr lang="de-DE" sz="1600" dirty="0">
                <a:solidFill>
                  <a:schemeClr val="accent4">
                    <a:lumMod val="75000"/>
                  </a:schemeClr>
                </a:solidFill>
                <a:latin typeface="Bahnschrift" panose="020B0502040204020203" pitchFamily="34" charset="0"/>
              </a:rPr>
              <a:t>Katze gleichzeitig lebendig </a:t>
            </a:r>
            <a:r>
              <a:rPr lang="de-DE" sz="1600" b="1" dirty="0">
                <a:solidFill>
                  <a:schemeClr val="accent4">
                    <a:lumMod val="75000"/>
                  </a:schemeClr>
                </a:solidFill>
                <a:effectLst>
                  <a:outerShdw blurRad="38100" dist="38100" dir="2700000" algn="tl">
                    <a:srgbClr val="000000">
                      <a:alpha val="43137"/>
                    </a:srgbClr>
                  </a:outerShdw>
                </a:effectLst>
                <a:latin typeface="Bahnschrift" panose="020B0502040204020203" pitchFamily="34" charset="0"/>
              </a:rPr>
              <a:t>und</a:t>
            </a:r>
            <a:r>
              <a:rPr lang="de-DE" sz="1600" dirty="0">
                <a:solidFill>
                  <a:schemeClr val="accent4">
                    <a:lumMod val="75000"/>
                  </a:schemeClr>
                </a:solidFill>
                <a:latin typeface="Bahnschrift" panose="020B0502040204020203" pitchFamily="34" charset="0"/>
              </a:rPr>
              <a:t> tot</a:t>
            </a:r>
            <a:r>
              <a:rPr lang="de-DE" sz="1600" dirty="0">
                <a:latin typeface="Bahnschrift" panose="020B0502040204020203" pitchFamily="34" charset="0"/>
              </a:rPr>
              <a:t>, weil das Atom in einem Überlagerungszustand ist. </a:t>
            </a:r>
          </a:p>
        </p:txBody>
      </p:sp>
      <p:pic>
        <p:nvPicPr>
          <p:cNvPr id="6" name="Picture 5">
            <a:extLst>
              <a:ext uri="{FF2B5EF4-FFF2-40B4-BE49-F238E27FC236}">
                <a16:creationId xmlns:a16="http://schemas.microsoft.com/office/drawing/2014/main" id="{7ABEEA93-A227-4125-84E0-76ACAE386AE2}"/>
              </a:ext>
            </a:extLst>
          </p:cNvPr>
          <p:cNvPicPr>
            <a:picLocks noChangeAspect="1"/>
          </p:cNvPicPr>
          <p:nvPr/>
        </p:nvPicPr>
        <p:blipFill rotWithShape="1">
          <a:blip r:embed="rId2">
            <a:duotone>
              <a:schemeClr val="accent2">
                <a:shade val="45000"/>
                <a:satMod val="135000"/>
              </a:schemeClr>
              <a:prstClr val="white"/>
            </a:duotone>
          </a:blip>
          <a:srcRect l="7085" t="23207" r="5766" b="5582"/>
          <a:stretch/>
        </p:blipFill>
        <p:spPr>
          <a:xfrm>
            <a:off x="528506" y="1793911"/>
            <a:ext cx="5006109" cy="2600720"/>
          </a:xfrm>
          <a:prstGeom prst="rect">
            <a:avLst/>
          </a:prstGeom>
        </p:spPr>
      </p:pic>
      <p:sp>
        <p:nvSpPr>
          <p:cNvPr id="12" name="TextBox 11">
            <a:extLst>
              <a:ext uri="{FF2B5EF4-FFF2-40B4-BE49-F238E27FC236}">
                <a16:creationId xmlns:a16="http://schemas.microsoft.com/office/drawing/2014/main" id="{42C220AB-D330-4FEF-88E0-ED6B9F318EA7}"/>
              </a:ext>
            </a:extLst>
          </p:cNvPr>
          <p:cNvSpPr txBox="1"/>
          <p:nvPr/>
        </p:nvSpPr>
        <p:spPr>
          <a:xfrm>
            <a:off x="478998" y="4474636"/>
            <a:ext cx="9754893" cy="780919"/>
          </a:xfrm>
          <a:prstGeom prst="rect">
            <a:avLst/>
          </a:prstGeom>
          <a:noFill/>
        </p:spPr>
        <p:txBody>
          <a:bodyPr wrap="square">
            <a:spAutoFit/>
          </a:bodyPr>
          <a:lstStyle/>
          <a:p>
            <a:pPr algn="just">
              <a:lnSpc>
                <a:spcPct val="150000"/>
              </a:lnSpc>
            </a:pPr>
            <a:r>
              <a:rPr lang="de-DE" sz="1600" dirty="0">
                <a:latin typeface="Bahnschrift" panose="020B0502040204020203" pitchFamily="34" charset="0"/>
              </a:rPr>
              <a:t>Erst wenn der </a:t>
            </a:r>
            <a:r>
              <a:rPr lang="de-DE" sz="1600" dirty="0">
                <a:solidFill>
                  <a:schemeClr val="accent4">
                    <a:lumMod val="75000"/>
                  </a:schemeClr>
                </a:solidFill>
                <a:latin typeface="Bahnschrift" panose="020B0502040204020203" pitchFamily="34" charset="0"/>
              </a:rPr>
              <a:t>Beobachter in die Box schaut, kollabiert der Zustand </a:t>
            </a:r>
            <a:r>
              <a:rPr lang="de-DE" sz="1600" dirty="0">
                <a:latin typeface="Bahnschrift" panose="020B0502040204020203" pitchFamily="34" charset="0"/>
              </a:rPr>
              <a:t>in eine der beiden möglichen Optionen: die Katze ist entweder </a:t>
            </a:r>
            <a:r>
              <a:rPr lang="de-DE" sz="1600" dirty="0">
                <a:solidFill>
                  <a:schemeClr val="accent4">
                    <a:lumMod val="75000"/>
                  </a:schemeClr>
                </a:solidFill>
                <a:latin typeface="Bahnschrift" panose="020B0502040204020203" pitchFamily="34" charset="0"/>
              </a:rPr>
              <a:t>lebendig </a:t>
            </a:r>
            <a:r>
              <a:rPr lang="de-DE" sz="1600" dirty="0">
                <a:solidFill>
                  <a:schemeClr val="accent4">
                    <a:lumMod val="75000"/>
                  </a:schemeClr>
                </a:solidFill>
                <a:effectLst>
                  <a:outerShdw blurRad="38100" dist="38100" dir="2700000" algn="tl">
                    <a:srgbClr val="000000">
                      <a:alpha val="43137"/>
                    </a:srgbClr>
                  </a:outerShdw>
                </a:effectLst>
                <a:latin typeface="Bahnschrift" panose="020B0502040204020203" pitchFamily="34" charset="0"/>
              </a:rPr>
              <a:t>oder</a:t>
            </a:r>
            <a:r>
              <a:rPr lang="de-DE" sz="1600" dirty="0">
                <a:solidFill>
                  <a:schemeClr val="accent4">
                    <a:lumMod val="75000"/>
                  </a:schemeClr>
                </a:solidFill>
                <a:latin typeface="Bahnschrift" panose="020B0502040204020203" pitchFamily="34" charset="0"/>
              </a:rPr>
              <a:t> tot</a:t>
            </a:r>
            <a:r>
              <a:rPr lang="de-DE" sz="1600" dirty="0">
                <a:latin typeface="Bahnschrift" panose="020B0502040204020203" pitchFamily="34" charset="0"/>
              </a:rPr>
              <a:t>.</a:t>
            </a:r>
          </a:p>
        </p:txBody>
      </p:sp>
      <p:sp>
        <p:nvSpPr>
          <p:cNvPr id="14" name="TextBox 13">
            <a:extLst>
              <a:ext uri="{FF2B5EF4-FFF2-40B4-BE49-F238E27FC236}">
                <a16:creationId xmlns:a16="http://schemas.microsoft.com/office/drawing/2014/main" id="{F584B885-FE74-4067-A34C-DFF824D69AE0}"/>
              </a:ext>
            </a:extLst>
          </p:cNvPr>
          <p:cNvSpPr txBox="1"/>
          <p:nvPr/>
        </p:nvSpPr>
        <p:spPr>
          <a:xfrm>
            <a:off x="478998" y="5360129"/>
            <a:ext cx="9570166" cy="780919"/>
          </a:xfrm>
          <a:prstGeom prst="rect">
            <a:avLst/>
          </a:prstGeom>
          <a:noFill/>
        </p:spPr>
        <p:txBody>
          <a:bodyPr wrap="square">
            <a:spAutoFit/>
          </a:bodyPr>
          <a:lstStyle/>
          <a:p>
            <a:pPr>
              <a:lnSpc>
                <a:spcPct val="150000"/>
              </a:lnSpc>
            </a:pPr>
            <a:r>
              <a:rPr lang="de-DE" sz="1600" dirty="0">
                <a:latin typeface="Bahnschrift" panose="020B0502040204020203" pitchFamily="34" charset="0"/>
              </a:rPr>
              <a:t>Einstein konnte sich nicht mit dieser Unvorhersehbarkeit anfreunden und drückte seine Skepsis gegenüber der Zufälligkeit der Quantenwelt mit dieser berühmten Metapher aus: </a:t>
            </a:r>
            <a:r>
              <a:rPr lang="de-DE" sz="1600" dirty="0">
                <a:solidFill>
                  <a:schemeClr val="accent4">
                    <a:lumMod val="75000"/>
                  </a:schemeClr>
                </a:solidFill>
                <a:latin typeface="Bahnschrift" panose="020B0502040204020203" pitchFamily="34" charset="0"/>
              </a:rPr>
              <a:t>„Gott würfelt nicht!“</a:t>
            </a:r>
            <a:endParaRPr lang="LID4096" sz="1600" dirty="0">
              <a:solidFill>
                <a:schemeClr val="accent4">
                  <a:lumMod val="75000"/>
                </a:schemeClr>
              </a:solidFill>
              <a:latin typeface="Bahnschrift" panose="020B0502040204020203" pitchFamily="34" charset="0"/>
            </a:endParaRPr>
          </a:p>
        </p:txBody>
      </p:sp>
      <p:pic>
        <p:nvPicPr>
          <p:cNvPr id="15" name="Picture 14">
            <a:extLst>
              <a:ext uri="{FF2B5EF4-FFF2-40B4-BE49-F238E27FC236}">
                <a16:creationId xmlns:a16="http://schemas.microsoft.com/office/drawing/2014/main" id="{06090015-98A5-4C9D-BD2D-0325BEE082C5}"/>
              </a:ext>
            </a:extLst>
          </p:cNvPr>
          <p:cNvPicPr>
            <a:picLocks noChangeAspect="1"/>
          </p:cNvPicPr>
          <p:nvPr/>
        </p:nvPicPr>
        <p:blipFill>
          <a:blip r:embed="rId3">
            <a:duotone>
              <a:schemeClr val="accent2">
                <a:shade val="45000"/>
                <a:satMod val="135000"/>
              </a:schemeClr>
              <a:prstClr val="white"/>
            </a:duotone>
          </a:blip>
          <a:stretch>
            <a:fillRect/>
          </a:stretch>
        </p:blipFill>
        <p:spPr>
          <a:xfrm>
            <a:off x="9527739" y="4139365"/>
            <a:ext cx="2479534" cy="2463369"/>
          </a:xfrm>
          <a:prstGeom prst="rect">
            <a:avLst/>
          </a:prstGeom>
        </p:spPr>
      </p:pic>
    </p:spTree>
    <p:extLst>
      <p:ext uri="{BB962C8B-B14F-4D97-AF65-F5344CB8AC3E}">
        <p14:creationId xmlns:p14="http://schemas.microsoft.com/office/powerpoint/2010/main" val="14309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493301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443262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Wie </a:t>
            </a:r>
            <a:r>
              <a:rPr lang="en-GB" b="1" dirty="0" err="1">
                <a:solidFill>
                  <a:schemeClr val="accent6">
                    <a:lumMod val="20000"/>
                    <a:lumOff val="80000"/>
                  </a:schemeClr>
                </a:solidFill>
                <a:latin typeface="Bahnschrift" panose="020B0502040204020203" pitchFamily="34" charset="0"/>
              </a:rPr>
              <a:t>gerät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eine</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Wissenschaft</a:t>
            </a:r>
            <a:r>
              <a:rPr lang="en-GB" b="1" dirty="0">
                <a:solidFill>
                  <a:schemeClr val="accent6">
                    <a:lumMod val="20000"/>
                    <a:lumOff val="80000"/>
                  </a:schemeClr>
                </a:solidFill>
                <a:latin typeface="Bahnschrift" panose="020B0502040204020203" pitchFamily="34" charset="0"/>
              </a:rPr>
              <a:t> in die </a:t>
            </a:r>
            <a:r>
              <a:rPr lang="en-GB" b="1" dirty="0" err="1">
                <a:solidFill>
                  <a:schemeClr val="accent6">
                    <a:lumMod val="20000"/>
                    <a:lumOff val="80000"/>
                  </a:schemeClr>
                </a:solidFill>
                <a:latin typeface="Bahnschrift" panose="020B0502040204020203" pitchFamily="34" charset="0"/>
              </a:rPr>
              <a:t>Krise</a:t>
            </a:r>
            <a:r>
              <a:rPr lang="en-GB" b="1" dirty="0">
                <a:solidFill>
                  <a:schemeClr val="accent6">
                    <a:lumMod val="20000"/>
                    <a:lumOff val="80000"/>
                  </a:schemeClr>
                </a:solidFill>
                <a:latin typeface="Bahnschrift" panose="020B0502040204020203" pitchFamily="34" charset="0"/>
              </a:rPr>
              <a:t>?</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488112" y="1853409"/>
            <a:ext cx="11215776" cy="646331"/>
          </a:xfrm>
          <a:prstGeom prst="rect">
            <a:avLst/>
          </a:prstGeom>
          <a:noFill/>
        </p:spPr>
        <p:txBody>
          <a:bodyPr wrap="square">
            <a:spAutoFit/>
          </a:bodyPr>
          <a:lstStyle/>
          <a:p>
            <a:r>
              <a:rPr lang="de-DE" dirty="0">
                <a:latin typeface="Bahnschrift" panose="020B0502040204020203" pitchFamily="34" charset="0"/>
              </a:rPr>
              <a:t>Eine Krise wird in der Wissenschaft dann herbeigeführt, wenn </a:t>
            </a:r>
            <a:r>
              <a:rPr lang="de-DE" dirty="0">
                <a:solidFill>
                  <a:schemeClr val="accent4">
                    <a:lumMod val="75000"/>
                  </a:schemeClr>
                </a:solidFill>
                <a:latin typeface="Bahnschrift" panose="020B0502040204020203" pitchFamily="34" charset="0"/>
              </a:rPr>
              <a:t>Beobachtungen nicht mehr in die Theorie hineinpassen</a:t>
            </a:r>
            <a:r>
              <a:rPr lang="de-DE" dirty="0">
                <a:latin typeface="Bahnschrift" panose="020B0502040204020203" pitchFamily="34" charset="0"/>
              </a:rPr>
              <a:t>.  </a:t>
            </a:r>
            <a:endParaRPr lang="LID4096" dirty="0">
              <a:latin typeface="Bahnschrift" panose="020B0502040204020203" pitchFamily="34" charset="0"/>
            </a:endParaRPr>
          </a:p>
        </p:txBody>
      </p:sp>
      <p:pic>
        <p:nvPicPr>
          <p:cNvPr id="6" name="Picture 5">
            <a:extLst>
              <a:ext uri="{FF2B5EF4-FFF2-40B4-BE49-F238E27FC236}">
                <a16:creationId xmlns:a16="http://schemas.microsoft.com/office/drawing/2014/main" id="{3F9E17A9-2415-4366-9529-FB1AE0D81CA2}"/>
              </a:ext>
            </a:extLst>
          </p:cNvPr>
          <p:cNvPicPr>
            <a:picLocks noChangeAspect="1"/>
          </p:cNvPicPr>
          <p:nvPr/>
        </p:nvPicPr>
        <p:blipFill>
          <a:blip r:embed="rId2"/>
          <a:stretch>
            <a:fillRect/>
          </a:stretch>
        </p:blipFill>
        <p:spPr>
          <a:xfrm>
            <a:off x="3257008" y="2745446"/>
            <a:ext cx="5778342" cy="4112554"/>
          </a:xfrm>
          <a:prstGeom prst="rect">
            <a:avLst/>
          </a:prstGeom>
        </p:spPr>
      </p:pic>
      <p:sp>
        <p:nvSpPr>
          <p:cNvPr id="8" name="Oval 7">
            <a:extLst>
              <a:ext uri="{FF2B5EF4-FFF2-40B4-BE49-F238E27FC236}">
                <a16:creationId xmlns:a16="http://schemas.microsoft.com/office/drawing/2014/main" id="{AD4DDC33-5C3A-42AF-AA81-A8415934AA39}"/>
              </a:ext>
            </a:extLst>
          </p:cNvPr>
          <p:cNvSpPr/>
          <p:nvPr/>
        </p:nvSpPr>
        <p:spPr>
          <a:xfrm>
            <a:off x="2791059" y="2309865"/>
            <a:ext cx="407905" cy="412954"/>
          </a:xfrm>
          <a:prstGeom prst="ellipse">
            <a:avLst/>
          </a:prstGeom>
          <a:solidFill>
            <a:srgbClr val="FF0000"/>
          </a:solidFill>
          <a:ln>
            <a:solidFill>
              <a:srgbClr val="C00000"/>
            </a:solidFill>
          </a:ln>
          <a:scene3d>
            <a:camera prst="orthographicFront"/>
            <a:lightRig rig="threePt" dir="t"/>
          </a:scene3d>
          <a:sp3d extrusionH="38100" contourW="12700" prstMaterial="clear">
            <a:bevelT w="165100" h="120650"/>
            <a:extrusionClr>
              <a:schemeClr val="accent2">
                <a:lumMod val="60000"/>
                <a:lumOff val="40000"/>
              </a:schemeClr>
            </a:extrusionClr>
            <a:contourClr>
              <a:schemeClr val="accent4">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700" dirty="0"/>
          </a:p>
        </p:txBody>
      </p:sp>
      <p:sp>
        <p:nvSpPr>
          <p:cNvPr id="12" name="Oval 11">
            <a:extLst>
              <a:ext uri="{FF2B5EF4-FFF2-40B4-BE49-F238E27FC236}">
                <a16:creationId xmlns:a16="http://schemas.microsoft.com/office/drawing/2014/main" id="{40C74E16-7229-4E54-8491-8C4FEF0B5C93}"/>
              </a:ext>
            </a:extLst>
          </p:cNvPr>
          <p:cNvSpPr/>
          <p:nvPr/>
        </p:nvSpPr>
        <p:spPr>
          <a:xfrm>
            <a:off x="10914762" y="1069834"/>
            <a:ext cx="512020" cy="537869"/>
          </a:xfrm>
          <a:prstGeom prst="ellipse">
            <a:avLst/>
          </a:prstGeom>
          <a:solidFill>
            <a:srgbClr val="FF0000"/>
          </a:solidFill>
          <a:ln>
            <a:solidFill>
              <a:srgbClr val="C00000"/>
            </a:solidFill>
          </a:ln>
          <a:scene3d>
            <a:camera prst="orthographicFront"/>
            <a:lightRig rig="threePt" dir="t"/>
          </a:scene3d>
          <a:sp3d extrusionH="38100" contourW="12700" prstMaterial="clear">
            <a:bevelT w="165100" h="120650"/>
            <a:extrusionClr>
              <a:schemeClr val="accent2">
                <a:lumMod val="60000"/>
                <a:lumOff val="40000"/>
              </a:schemeClr>
            </a:extrusionClr>
            <a:contourClr>
              <a:schemeClr val="accent4">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700" dirty="0"/>
          </a:p>
        </p:txBody>
      </p:sp>
      <p:sp>
        <p:nvSpPr>
          <p:cNvPr id="13" name="Oval 12">
            <a:extLst>
              <a:ext uri="{FF2B5EF4-FFF2-40B4-BE49-F238E27FC236}">
                <a16:creationId xmlns:a16="http://schemas.microsoft.com/office/drawing/2014/main" id="{69F9865C-B457-442F-80A4-4C9769FCE754}"/>
              </a:ext>
            </a:extLst>
          </p:cNvPr>
          <p:cNvSpPr/>
          <p:nvPr/>
        </p:nvSpPr>
        <p:spPr>
          <a:xfrm>
            <a:off x="5839990" y="763778"/>
            <a:ext cx="512020" cy="537869"/>
          </a:xfrm>
          <a:prstGeom prst="ellipse">
            <a:avLst/>
          </a:prstGeom>
          <a:solidFill>
            <a:srgbClr val="FF0000"/>
          </a:solidFill>
          <a:ln>
            <a:solidFill>
              <a:srgbClr val="C00000"/>
            </a:solidFill>
          </a:ln>
          <a:scene3d>
            <a:camera prst="orthographicFront"/>
            <a:lightRig rig="threePt" dir="t"/>
          </a:scene3d>
          <a:sp3d extrusionH="38100" contourW="12700" prstMaterial="clear">
            <a:bevelT w="165100" h="120650"/>
            <a:extrusionClr>
              <a:schemeClr val="accent2">
                <a:lumMod val="60000"/>
                <a:lumOff val="40000"/>
              </a:schemeClr>
            </a:extrusionClr>
            <a:contourClr>
              <a:schemeClr val="accent4">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700" dirty="0"/>
          </a:p>
        </p:txBody>
      </p:sp>
      <p:sp>
        <p:nvSpPr>
          <p:cNvPr id="14" name="Oval 13">
            <a:extLst>
              <a:ext uri="{FF2B5EF4-FFF2-40B4-BE49-F238E27FC236}">
                <a16:creationId xmlns:a16="http://schemas.microsoft.com/office/drawing/2014/main" id="{7DDF2FB6-2999-47D2-9B8A-EE523657C786}"/>
              </a:ext>
            </a:extLst>
          </p:cNvPr>
          <p:cNvSpPr/>
          <p:nvPr/>
        </p:nvSpPr>
        <p:spPr>
          <a:xfrm>
            <a:off x="1271409" y="5356421"/>
            <a:ext cx="697859" cy="706808"/>
          </a:xfrm>
          <a:prstGeom prst="ellipse">
            <a:avLst/>
          </a:prstGeom>
          <a:solidFill>
            <a:srgbClr val="FF0000"/>
          </a:solidFill>
          <a:ln>
            <a:solidFill>
              <a:srgbClr val="C00000"/>
            </a:solidFill>
          </a:ln>
          <a:scene3d>
            <a:camera prst="orthographicFront"/>
            <a:lightRig rig="threePt" dir="t"/>
          </a:scene3d>
          <a:sp3d extrusionH="38100" contourW="12700" prstMaterial="clear">
            <a:bevelT w="165100" h="120650"/>
            <a:extrusionClr>
              <a:schemeClr val="accent2">
                <a:lumMod val="60000"/>
                <a:lumOff val="40000"/>
              </a:schemeClr>
            </a:extrusionClr>
            <a:contourClr>
              <a:schemeClr val="accent4">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700" dirty="0"/>
          </a:p>
        </p:txBody>
      </p:sp>
      <p:sp>
        <p:nvSpPr>
          <p:cNvPr id="15" name="Oval 14">
            <a:extLst>
              <a:ext uri="{FF2B5EF4-FFF2-40B4-BE49-F238E27FC236}">
                <a16:creationId xmlns:a16="http://schemas.microsoft.com/office/drawing/2014/main" id="{6C21F04E-65E4-4A48-B77C-60362CB9214C}"/>
              </a:ext>
            </a:extLst>
          </p:cNvPr>
          <p:cNvSpPr/>
          <p:nvPr/>
        </p:nvSpPr>
        <p:spPr>
          <a:xfrm>
            <a:off x="9953301" y="236836"/>
            <a:ext cx="2022862" cy="2129621"/>
          </a:xfrm>
          <a:prstGeom prst="ellipse">
            <a:avLst/>
          </a:prstGeom>
          <a:solidFill>
            <a:srgbClr val="FF0000"/>
          </a:solidFill>
          <a:ln>
            <a:solidFill>
              <a:srgbClr val="C00000"/>
            </a:solidFill>
          </a:ln>
          <a:scene3d>
            <a:camera prst="orthographicFront"/>
            <a:lightRig rig="threePt" dir="t"/>
          </a:scene3d>
          <a:sp3d extrusionH="38100" contourW="12700" prstMaterial="clear">
            <a:bevelT w="165100" h="120650"/>
            <a:extrusionClr>
              <a:schemeClr val="accent2">
                <a:lumMod val="60000"/>
                <a:lumOff val="40000"/>
              </a:schemeClr>
            </a:extrusionClr>
            <a:contourClr>
              <a:schemeClr val="accent4">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700" dirty="0"/>
          </a:p>
        </p:txBody>
      </p:sp>
      <p:sp>
        <p:nvSpPr>
          <p:cNvPr id="10" name="TextBox 9">
            <a:extLst>
              <a:ext uri="{FF2B5EF4-FFF2-40B4-BE49-F238E27FC236}">
                <a16:creationId xmlns:a16="http://schemas.microsoft.com/office/drawing/2014/main" id="{EC9E8D5E-B72C-45F1-90C0-2CD05B252F4D}"/>
              </a:ext>
            </a:extLst>
          </p:cNvPr>
          <p:cNvSpPr txBox="1"/>
          <p:nvPr/>
        </p:nvSpPr>
        <p:spPr>
          <a:xfrm>
            <a:off x="5346940" y="6244186"/>
            <a:ext cx="1382110" cy="523220"/>
          </a:xfrm>
          <a:prstGeom prst="rect">
            <a:avLst/>
          </a:prstGeom>
          <a:noFill/>
          <a:scene3d>
            <a:camera prst="orthographicFront"/>
            <a:lightRig rig="balanced" dir="t"/>
          </a:scene3d>
          <a:sp3d prstMaterial="clear">
            <a:bevelT w="0"/>
          </a:sp3d>
        </p:spPr>
        <p:txBody>
          <a:bodyPr wrap="none" rtlCol="0">
            <a:spAutoFit/>
            <a:scene3d>
              <a:camera prst="orthographicFront"/>
              <a:lightRig rig="threePt" dir="t"/>
            </a:scene3d>
            <a:sp3d extrusionH="57150">
              <a:bevelT w="38100" h="38100"/>
            </a:sp3d>
          </a:bodyPr>
          <a:lstStyle/>
          <a:p>
            <a:r>
              <a:rPr lang="en-US" sz="2800" dirty="0" err="1">
                <a:solidFill>
                  <a:schemeClr val="accent1">
                    <a:lumMod val="75000"/>
                  </a:schemeClr>
                </a:solidFill>
                <a:latin typeface="Bahnschrift" panose="020B0502040204020203" pitchFamily="34" charset="0"/>
              </a:rPr>
              <a:t>Theorie</a:t>
            </a:r>
            <a:endParaRPr lang="LID4096" sz="2800" dirty="0">
              <a:solidFill>
                <a:schemeClr val="accent1">
                  <a:lumMod val="75000"/>
                </a:schemeClr>
              </a:solidFill>
              <a:latin typeface="Bahnschrift" panose="020B0502040204020203" pitchFamily="34" charset="0"/>
            </a:endParaRPr>
          </a:p>
        </p:txBody>
      </p:sp>
    </p:spTree>
    <p:extLst>
      <p:ext uri="{BB962C8B-B14F-4D97-AF65-F5344CB8AC3E}">
        <p14:creationId xmlns:p14="http://schemas.microsoft.com/office/powerpoint/2010/main" val="125695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00065 -0.00394 L 0.00065 -0.00394 C 0.00899 -0.00787 0.01732 -0.01158 0.02565 -0.01621 C 0.04193 -0.02523 0.04818 -0.03264 0.06498 -0.03982 C 0.07995 -0.04607 0.08347 -0.04653 0.09479 -0.04815 C 0.10703 -0.04699 0.11927 -0.04676 0.13151 -0.04445 C 0.13555 -0.04375 0.13933 -0.04051 0.14323 -0.03889 C 0.14558 -0.03773 0.1543 -0.03449 0.15756 -0.03218 C 0.16068 -0.02986 0.16758 -0.02315 0.17032 -0.01991 C 0.17188 -0.01829 0.17318 -0.01621 0.17461 -0.01412 C 0.17917 -0.00764 0.18425 -0.00185 0.18841 0.00555 C 0.18894 0.00648 0.18959 0.00741 0.18998 0.00856 C 0.19089 0.01065 0.19128 0.01319 0.19219 0.01504 C 0.19584 0.02268 0.20391 0.0368 0.20391 0.0368 C 0.20443 0.03866 0.20482 0.04074 0.20547 0.04259 C 0.20638 0.04537 0.20769 0.04791 0.2086 0.05092 C 0.20938 0.05347 0.20964 0.05602 0.21029 0.05856 C 0.2112 0.06273 0.21224 0.0669 0.21341 0.07083 C 0.21667 0.08171 0.22123 0.09143 0.22357 0.10301 C 0.22422 0.10648 0.22513 0.10995 0.22565 0.11342 C 0.22617 0.1162 0.22617 0.11921 0.2267 0.12199 C 0.22852 0.12986 0.23073 0.1375 0.23256 0.1456 C 0.23425 0.15301 0.23581 0.16065 0.23737 0.16829 C 0.23985 0.22338 0.23907 0.20023 0.24011 0.23727 C 0.23972 0.24722 0.23867 0.27592 0.23789 0.28727 C 0.2375 0.29305 0.23685 0.29861 0.23633 0.3044 C 0.23555 0.32986 0.2362 0.31574 0.2336 0.34699 L 0.2336 0.34699 C 0.23216 0.37754 0.23425 0.33611 0.23203 0.37245 C 0.23164 0.3794 0.23138 0.38634 0.23099 0.39329 C 0.23112 0.41111 0.23125 0.42916 0.23151 0.44722 C 0.23164 0.45046 0.23229 0.45671 0.23256 0.46041 C 0.23347 0.4706 0.23269 0.46342 0.2336 0.47176 C 0.23399 0.47893 0.23438 0.48611 0.23477 0.49352 C 0.23555 0.51481 0.23412 0.50602 0.23581 0.51528 C 0.23594 0.51713 0.23607 0.51898 0.23633 0.52083 C 0.23659 0.52245 0.23711 0.52384 0.23737 0.52546 C 0.23763 0.52778 0.2375 0.53009 0.23789 0.53217 C 0.23815 0.53333 0.23867 0.53403 0.23894 0.53495 C 0.2392 0.53565 0.23933 0.53634 0.23946 0.53704 L 0.23894 0.53588 " pathEditMode="relative" ptsTypes="AAAAAAAAAAAAAAAAAAAAAAAAAAAAAAAAAAAAAAAAA">
                                      <p:cBhvr>
                                        <p:cTn id="11" dur="2000" fill="hold"/>
                                        <p:tgtEl>
                                          <p:spTgt spid="8"/>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00495 -0.00139 L -0.00495 -0.00139 C -0.02292 -0.01875 -0.0125 -0.01111 -0.03321 -0.02037 C -0.03451 -0.02083 -0.03568 -0.02199 -0.03698 -0.02222 C -0.05352 -0.025 -0.08698 -0.02963 -0.08698 -0.02963 L -0.13698 -0.0287 C -0.14323 -0.02801 -0.14922 -0.02384 -0.15547 -0.02222 C -0.16211 -0.0206 -0.16862 -0.02037 -0.17526 -0.01945 C -0.19349 -0.01343 -0.18529 -0.0169 -0.20026 -0.00995 C -0.21224 0.00208 -0.21263 0.00301 -0.23373 0.01366 C -0.24167 0.01782 -0.24974 0.0213 -0.25769 0.02592 C -0.26094 0.02801 -0.26394 0.03148 -0.26719 0.03356 C -0.27227 0.0368 -0.27761 0.03912 -0.28269 0.04213 C -0.28607 0.04421 -0.28933 0.04676 -0.29271 0.04884 C -0.29662 0.05092 -0.30066 0.05185 -0.30443 0.0544 C -0.32162 0.06574 -0.33034 0.08032 -0.34753 0.09884 C -0.36589 0.11852 -0.36641 0.11366 -0.37683 0.13194 C -0.38282 0.14259 -0.38295 0.14653 -0.38907 0.16134 C -0.39102 0.1662 -0.39323 0.1706 -0.39545 0.17546 C -0.40079 0.20046 -0.39467 0.17477 -0.40287 0.2 C -0.40534 0.20764 -0.40743 0.21574 -0.40977 0.22361 C -0.41381 0.2375 -0.41407 0.2375 -0.41771 0.25116 C -0.41888 0.25509 -0.41967 0.25949 -0.42097 0.26342 C -0.42201 0.2669 -0.42318 0.27014 -0.42409 0.27384 C -0.42513 0.27755 -0.42579 0.28148 -0.42683 0.28518 C -0.43438 0.31435 -0.42657 0.28333 -0.43217 0.30301 C -0.43256 0.30463 -0.43269 0.30648 -0.43321 0.30787 C -0.43555 0.31389 -0.43881 0.31921 -0.44063 0.32569 C -0.44128 0.32824 -0.44193 0.33079 -0.44271 0.33333 C -0.44414 0.33773 -0.44584 0.3419 -0.44701 0.34653 C -0.44792 0.35 -0.44883 0.35347 -0.44961 0.35694 C -0.45144 0.36458 -0.44857 0.35694 -0.45183 0.36458 C -0.45235 0.36759 -0.45274 0.37083 -0.45339 0.37407 C -0.45391 0.37639 -0.45508 0.37824 -0.45547 0.38055 C -0.45612 0.38426 -0.45625 0.38819 -0.45651 0.3919 C -0.45599 0.40393 -0.45612 0.41597 -0.45495 0.42778 C -0.45469 0.43171 -0.45339 0.43495 -0.45235 0.43819 C -0.44974 0.44606 -0.44675 0.45347 -0.44375 0.46088 C -0.44141 0.46736 -0.44284 0.4618 -0.44115 0.46944 C -0.44102 0.47176 -0.44115 0.47407 -0.44063 0.47616 C -0.43829 0.48518 -0.43269 0.50255 -0.43269 0.50255 C -0.43243 0.50486 -0.43256 0.50717 -0.43217 0.50926 C -0.43164 0.51157 -0.4306 0.51342 -0.42995 0.51574 C -0.42891 0.51991 -0.42826 0.52407 -0.42735 0.52801 C -0.42657 0.53495 -0.42539 0.5419 -0.42513 0.54884 C -0.42461 0.56713 -0.42552 0.58542 -0.42461 0.6037 C -0.42448 0.60694 -0.42305 0.60949 -0.42201 0.61227 C -0.42032 0.61667 -0.41914 0.62222 -0.41667 0.62546 C -0.41316 0.63009 -0.41524 0.62708 -0.41081 0.63495 C -0.41042 0.63565 -0.41003 0.63611 -0.40977 0.6368 C -0.40912 0.63912 -0.40834 0.6412 -0.40769 0.64352 C -0.40743 0.64421 -0.4073 0.64537 -0.40717 0.6463 C -0.40704 0.64676 -0.40573 0.65486 -0.40547 0.65671 C -0.40534 0.65926 -0.40521 0.6618 -0.40495 0.66435 L -0.40495 0.66435 " pathEditMode="relative" ptsTypes="AAAAAAAAAAAAAAAAAAAAAAAAAAAAAAAAAAAAAAAAAAAAAAAAAAAAAAA">
                                      <p:cBhvr>
                                        <p:cTn id="20" dur="2000" fill="hold"/>
                                        <p:tgtEl>
                                          <p:spTgt spid="12"/>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0 -2.96296E-6 L 0 -2.96296E-6 C 0.00286 0.00625 0.00638 0.01227 0.00859 0.01968 L 0.01445 0.04028 C 0.0138 0.07848 0.01354 0.11621 0.01276 0.15394 C 0.01263 0.15949 0.01172 0.16459 0.01172 0.16991 C 0.01133 0.18079 0.01146 0.1919 0.0112 0.20301 C 0.01081 0.21922 0.01029 0.23079 0.00859 0.24746 C 0.00807 0.25162 0.0069 0.25556 0.00638 0.25973 C 0.0056 0.26621 0.00521 0.27292 0.0043 0.27963 C -0.00586 0.35324 0.00326 0.27778 -0.0026 0.32778 C -0.00365 0.34422 -0.00352 0.34676 -0.00534 0.36273 C -0.00677 0.37662 -0.01003 0.4044 -0.01003 0.40463 C -0.01042 0.41551 -0.01016 0.42662 -0.0112 0.4375 C -0.01146 0.44121 -0.01302 0.44422 -0.0138 0.44792 C -0.02005 0.47732 -0.01185 0.44422 -0.01862 0.4706 C -0.02057 0.48588 -0.02083 0.48635 -0.02174 0.50093 C -0.02227 0.50718 -0.02227 0.51343 -0.02279 0.51968 C -0.02318 0.52361 -0.02409 0.52732 -0.02448 0.53102 C -0.02865 0.58033 -0.02474 0.55463 -0.02865 0.57848 C -0.02891 0.58079 -0.02891 0.58357 -0.0293 0.58588 C -0.02956 0.5882 -0.03034 0.59028 -0.03086 0.59236 C -0.03112 0.59375 -0.03112 0.59514 -0.03138 0.5963 C -0.03151 0.59723 -0.03177 0.59815 -0.0319 0.59931 C -0.03203 0.60116 -0.03229 0.60278 -0.03242 0.60486 C -0.03268 0.60834 -0.03255 0.61181 -0.03294 0.61528 C -0.03346 0.61922 -0.03437 0.62269 -0.03503 0.62662 C -0.04049 0.65556 -0.0237 0.63079 -0.03294 0.66227 C -0.03555 0.68241 -0.05039 0.68542 -0.03398 0.68334 C -0.03359 0.68334 -0.03333 0.68264 -0.03294 0.68241 L -0.0319 0.68241 " pathEditMode="relative" rAng="0" ptsTypes="AAAAAAAAAAAAAAAAAAAAAAAAAAAAAAA">
                                      <p:cBhvr>
                                        <p:cTn id="29" dur="2000" fill="hold"/>
                                        <p:tgtEl>
                                          <p:spTgt spid="13"/>
                                        </p:tgtEl>
                                        <p:attrNameLst>
                                          <p:attrName>ppt_x</p:attrName>
                                          <p:attrName>ppt_y</p:attrName>
                                        </p:attrNameLst>
                                      </p:cBhvr>
                                      <p:rCtr x="-1354" y="3419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6.25E-7 -4.07407E-6 L 6.25E-7 0.00024 C 0.00482 -0.03588 0.00911 -0.06921 0.01536 -0.10416 C 0.02213 -0.14282 0.02552 -0.14953 0.03398 -0.18912 C 0.03828 -0.21018 0.03893 -0.22384 0.04453 -0.24328 C 0.04935 -0.25949 0.05469 -0.27523 0.06003 -0.29143 C 0.06224 -0.29838 0.06406 -0.30601 0.06693 -0.31203 C 0.06966 -0.31875 0.07279 -0.32546 0.07539 -0.33194 C 0.07799 -0.33865 0.07891 -0.34745 0.08242 -0.35185 C 0.09258 -0.36527 0.09766 -0.3706 0.10625 -0.39097 C 0.10898 -0.39699 0.11198 -0.40301 0.11432 -0.40972 C 0.11562 -0.41388 0.11693 -0.41805 0.11836 -0.42176 C 0.12018 -0.42569 0.1224 -0.4287 0.12435 -0.4324 C 0.12669 -0.43703 0.12838 -0.44328 0.13112 -0.44768 C 0.13463 -0.45277 0.13945 -0.45555 0.14297 -0.46064 C 0.14479 -0.46342 0.14596 -0.46805 0.14779 -0.47129 C 0.15039 -0.47546 0.15325 -0.47963 0.15625 -0.48333 C 0.16159 -0.49027 0.1819 -0.51203 0.18594 -0.51481 C 0.19128 -0.51805 0.19674 -0.52152 0.20208 -0.525 C 0.20716 -0.5287 0.21237 -0.53263 0.21732 -0.53657 C 0.21888 -0.5375 0.22018 -0.53958 0.22161 -0.54004 C 0.23307 -0.5449 0.23932 -0.54537 0.25104 -0.54652 C 0.26224 -0.5456 0.2737 -0.5456 0.28503 -0.54375 C 0.2862 -0.54375 0.28737 -0.54236 0.28867 -0.54097 C 0.29401 -0.53657 0.29088 -0.53865 0.2957 -0.53263 C 0.29792 -0.52963 0.30013 -0.52685 0.30247 -0.52384 C 0.30716 -0.51898 0.31159 -0.51388 0.31641 -0.50995 C 0.31927 -0.50717 0.3224 -0.50509 0.32539 -0.50231 C 0.33021 -0.49745 0.32982 -0.49583 0.33333 -0.48819 C 0.33477 -0.48495 0.33672 -0.48217 0.33815 -0.47847 C 0.33945 -0.47569 0.34023 -0.47245 0.34128 -0.46944 C 0.34245 -0.46643 0.34375 -0.46365 0.3444 -0.46064 C 0.3487 -0.44583 0.35508 -0.41458 0.35794 -0.40208 C 0.35859 -0.39814 0.35977 -0.39421 0.36055 -0.38981 C 0.36172 -0.38217 0.36302 -0.37453 0.36419 -0.36713 C 0.36458 -0.36064 0.36458 -0.35439 0.36523 -0.34838 C 0.3668 -0.33495 0.36953 -0.32268 0.3707 -0.30926 C 0.37747 -0.23333 0.37174 -0.28819 0.37799 -0.23958 C 0.37956 -0.22847 0.38099 -0.21088 0.38177 -0.20069 C 0.38411 -0.16597 0.38138 -0.19189 0.38398 -0.17037 C 0.38411 -0.1662 0.38411 -0.16157 0.3845 -0.1574 C 0.3849 -0.15046 0.38542 -0.14375 0.38594 -0.1375 C 0.38633 -0.13449 0.38633 -0.13171 0.38659 -0.1287 C 0.38685 -0.11504 0.38633 -0.11481 0.38802 -0.10416 C 0.3888 -0.10023 0.39023 -0.09305 0.39023 -0.09282 C 0.39036 -0.09097 0.39102 -0.08472 0.39128 -0.0824 C 0.39154 -0.08078 0.39206 -0.07893 0.39245 -0.07685 C 0.39258 -0.07592 0.39271 -0.075 0.39297 -0.07407 C 0.39323 -0.07222 0.39323 -0.07013 0.39336 -0.06828 C 0.39375 -0.06713 0.39427 -0.06597 0.39453 -0.06435 C 0.39466 -0.06388 0.39492 -0.06319 0.39518 -0.0625 C 0.39518 -0.0625 0.38763 -0.06041 0.38763 -0.06041 " pathEditMode="relative" rAng="0" ptsTypes="AAAAAAAAAAAAAAAAAAAAAAAAAAAAAAAAAAAAAAAAAAAAAAAAAAAA">
                                      <p:cBhvr>
                                        <p:cTn id="38" dur="2000" fill="hold"/>
                                        <p:tgtEl>
                                          <p:spTgt spid="14"/>
                                        </p:tgtEl>
                                        <p:attrNameLst>
                                          <p:attrName>ppt_x</p:attrName>
                                          <p:attrName>ppt_y</p:attrName>
                                        </p:attrNameLst>
                                      </p:cBhvr>
                                      <p:rCtr x="19753" y="-27315"/>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36000" decel="64000" fill="hold" grpId="1" nodeType="clickEffect">
                                  <p:stCondLst>
                                    <p:cond delay="0"/>
                                  </p:stCondLst>
                                  <p:childTnLst>
                                    <p:animMotion origin="layout" path="M 0.00273 -0.11712 L 0.00273 -0.11689 C -0.00339 -0.12314 -0.00925 -0.12986 -0.01537 -0.13518 C -0.02096 -0.13981 -0.02656 -0.14398 -0.03242 -0.14745 C -0.03906 -0.15115 -0.04544 -0.15601 -0.05208 -0.15879 L -0.0638 -0.16342 C -0.06966 -0.16574 -0.07604 -0.16782 -0.0819 -0.16921 C -0.08399 -0.16967 -0.0862 -0.16967 -0.08828 -0.17013 C -0.11263 -0.18009 -0.09987 -0.17592 -0.15156 -0.17199 C -0.1582 -0.17152 -0.16471 -0.16875 -0.17122 -0.16736 L -0.19466 -0.1625 C -0.1974 -0.1618 -0.20508 -0.15787 -0.2069 -0.15694 C -0.20833 -0.15601 -0.20977 -0.15462 -0.2112 -0.15393 C -0.23633 -0.14166 -0.21719 -0.15462 -0.2474 -0.13125 C -0.2513 -0.12824 -0.25547 -0.12638 -0.25899 -0.12175 C -0.26224 -0.11805 -0.26524 -0.11388 -0.26862 -0.11041 C -0.2724 -0.10671 -0.27617 -0.10347 -0.27982 -0.09907 C -0.29922 -0.07615 -0.26641 -0.11064 -0.28672 -0.08865 C -0.28984 -0.08541 -0.2987 -0.07731 -0.30261 -0.07175 C -0.30521 -0.06805 -0.30755 -0.06412 -0.31016 -0.06041 C -0.31693 -0.05069 -0.32383 -0.04143 -0.33086 -0.03194 C -0.33451 -0.02708 -0.33919 -0.0243 -0.34206 -0.01782 C -0.35352 0.00811 -0.3431 -0.01643 -0.35846 0.0257 C -0.36016 0.02987 -0.36198 0.0345 -0.3638 0.03889 C -0.36589 0.04399 -0.36836 0.04862 -0.37018 0.05394 C -0.37122 0.05718 -0.37227 0.06042 -0.37344 0.06343 C -0.37435 0.06621 -0.37565 0.06829 -0.37656 0.07107 C -0.37774 0.07431 -0.37852 0.07825 -0.37982 0.08149 C -0.38138 0.08519 -0.38346 0.0882 -0.38516 0.0919 C -0.38815 0.09862 -0.38763 0.10278 -0.38932 0.11181 C -0.38958 0.11274 -0.39011 0.11366 -0.39037 0.11459 C -0.39102 0.12014 -0.39102 0.12061 -0.39206 0.12686 C -0.39271 0.13125 -0.39349 0.13565 -0.39414 0.14005 C -0.39453 0.1426 -0.39479 0.14514 -0.39518 0.14769 C -0.39596 0.15163 -0.39557 0.14954 -0.39622 0.15417 C -0.39766 0.14468 -0.39909 0.13635 -0.4 0.12686 C -0.40039 0.12223 -0.40078 0.11737 -0.40104 0.11274 C -0.4013 0.10834 -0.40117 0.10371 -0.40156 0.09931 C -0.40208 0.09375 -0.403 0.08797 -0.40378 0.08241 C -0.40391 0.07732 -0.40404 0.07223 -0.4043 0.06737 C -0.40469 0.05926 -0.40573 0.05139 -0.40586 0.04352 C -0.40612 0.00649 -0.40547 -0.03078 -0.40534 -0.06805 C -0.40495 -0.06759 -0.40443 -0.06689 -0.4043 -0.06597 C -0.40365 -0.06388 -0.40352 -0.0574 -0.40313 -0.05578 C -0.40274 -0.053 -0.40156 -0.05069 -0.40104 -0.04814 C -0.40013 -0.04375 -0.39961 -0.03935 -0.39896 -0.03495 C -0.39779 -0.02754 -0.3957 -0.01319 -0.3957 -0.01296 C -0.39544 0.0007 -0.39531 0.01459 -0.39466 0.02848 C -0.39427 0.03681 -0.39297 0.04491 -0.39258 0.05301 C -0.39232 0.05695 -0.39245 0.06065 -0.39206 0.06436 C -0.39154 0.06899 -0.3905 0.07315 -0.38984 0.07778 C -0.38945 0.08079 -0.38919 0.08403 -0.3888 0.08704 C -0.38854 0.08959 -0.38815 0.09213 -0.38776 0.09468 C -0.38737 0.1007 -0.38698 0.10672 -0.38672 0.11274 C -0.38646 0.11644 -0.38646 0.12014 -0.3862 0.12408 C -0.38568 0.13033 -0.3849 0.13658 -0.38464 0.14283 C -0.38425 0.14769 -0.38412 0.15325 -0.38346 0.15811 C -0.38333 0.15903 -0.38333 0.16019 -0.38294 0.16088 C -0.38255 0.16158 -0.3819 0.16158 -0.38138 0.16181 C -0.37643 0.13519 -0.3832 0.17362 -0.3793 0.14283 C -0.37878 0.13936 -0.37774 0.13612 -0.37708 0.13241 C -0.375 0.11991 -0.37604 0.12362 -0.375 0.11459 C -0.37487 0.1132 -0.37461 0.11204 -0.37448 0.11065 C -0.37422 0.10926 -0.37409 0.10764 -0.37396 0.10602 C -0.37357 0.10371 -0.37318 0.10163 -0.37292 0.09931 C -0.37266 0.09746 -0.37253 0.09561 -0.3724 0.09375 C -0.37201 0.08959 -0.37188 0.08635 -0.37122 0.08241 C -0.37109 0.08149 -0.37096 0.08056 -0.3707 0.07963 C -0.37057 0.08866 -0.37044 0.09792 -0.37018 0.10695 C -0.36992 0.11991 -0.37044 0.11598 -0.36862 0.12408 C -0.3681 0.13288 -0.36745 0.14167 -0.36706 0.15047 C -0.36641 0.16343 -0.36693 0.15811 -0.36602 0.16667 C -0.36511 0.16459 -0.36406 0.16297 -0.36328 0.16088 C -0.36042 0.15325 -0.36107 0.15186 -0.35794 0.14491 C -0.35664 0.1419 -0.35508 0.13913 -0.35378 0.13635 C -0.35182 0.13241 -0.35013 0.12801 -0.34844 0.12408 C -0.34792 0.12269 -0.34753 0.12107 -0.34675 0.12014 C -0.34518 0.11829 -0.34349 0.11667 -0.34206 0.11459 C -0.33633 0.10672 -0.34505 0.11505 -0.33516 0.10417 C -0.33268 0.10163 -0.33008 0.09977 -0.32761 0.09746 C -0.32656 0.09653 -0.32565 0.09514 -0.32448 0.09468 C -0.30547 0.08913 -0.32448 0.09422 -0.30482 0.09005 C -0.30247 0.08936 -0.30013 0.08843 -0.29792 0.08797 C -0.29401 0.08727 -0.29011 0.08681 -0.2862 0.08612 C -0.26641 0.08704 -0.26719 0.08473 -0.24896 0.09375 C -0.24128 0.09746 -0.23698 0.10024 -0.23086 0.10602 C -0.22956 0.10718 -0.22826 0.10834 -0.22708 0.10973 C -0.21706 0.12315 -0.2112 0.13056 -0.20378 0.14676 C -0.20117 0.15209 -0.19896 0.15788 -0.19675 0.16366 C -0.18906 0.1845 -0.18737 0.19028 -0.18086 0.21112 C -0.17057 0.27616 -0.18372 0.19491 -0.17292 0.25649 C -0.17149 0.26389 -0.17044 0.27223 -0.16914 0.27987 C -0.16432 0.34283 -0.16654 0.30834 -0.16654 0.43519 C -0.16654 0.44375 -0.16693 0.45209 -0.16758 0.46065 C -0.16875 0.47709 -0.17175 0.50973 -0.17175 0.50996 C -0.17201 0.51551 -0.17188 0.5213 -0.1724 0.52686 C -0.17357 0.54468 -0.17474 0.54908 -0.17552 0.56274 C -0.1763 0.57686 -0.17669 0.59445 -0.17708 0.60718 C -0.17721 0.61158 -0.17878 0.61644 -0.17761 0.62038 C -0.17708 0.62269 -0.17591 0.61667 -0.175 0.61482 C -0.17305 0.60649 -0.1724 0.60116 -0.16862 0.59399 C -0.1655 0.5882 -0.16198 0.58311 -0.15846 0.57801 C -0.15833 0.57755 -0.15534 0.57362 -0.15482 0.57315 C -0.15052 0.56991 -0.14206 0.56366 -0.14206 0.56389 L -0.13672 0.56459 C -0.13333 0.56806 -0.13255 0.57871 -0.13138 0.58357 C -0.13047 0.5875 -0.12917 0.59098 -0.12813 0.59491 C -0.12617 0.60278 -0.1263 0.60209 -0.12552 0.60811 C -0.12448 0.60602 -0.12318 0.60417 -0.1224 0.60163 C -0.12175 0.59954 -0.12175 0.597 -0.12122 0.59491 C -0.12044 0.59075 -0.11927 0.58612 -0.11758 0.58264 C -0.11693 0.58149 -0.11445 0.5794 -0.1138 0.57894 C -0.11107 0.57987 -0.10755 0.57963 -0.10534 0.58357 C -0.10404 0.58588 -0.10313 0.58866 -0.10208 0.59121 C -0.10195 0.59329 -0.10169 0.59723 -0.10104 0.59977 C -0.10078 0.6007 -0.10039 0.60163 -0.1 0.60255 C -0.09922 0.60163 -0.09857 0.6007 -0.09792 0.59977 C -0.09753 0.59908 -0.09727 0.59815 -0.09675 0.59769 C -0.09609 0.59746 -0.09544 0.59769 -0.09466 0.59769 L -0.09518 0.59977 " pathEditMode="relative" rAng="0" ptsTypes="AAAAAAAAAAAAAAAAAAAAAAAAAAAAAAAAAAAAAAAAAAAAAAAAAAAAAAAAAAAAAAAAAAAAAAAAAAAAAAAAAAAAAAAAAAAAAAAAAAAAAAAAAAAAAAAAAAAAAAAA">
                                      <p:cBhvr>
                                        <p:cTn id="47" dur="5000" fill="hold"/>
                                        <p:tgtEl>
                                          <p:spTgt spid="15"/>
                                        </p:tgtEl>
                                        <p:attrNameLst>
                                          <p:attrName>ppt_x</p:attrName>
                                          <p:attrName>ppt_y</p:attrName>
                                        </p:attrNameLst>
                                      </p:cBhvr>
                                      <p:rCtr x="-20443"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6" y="1005864"/>
            <a:ext cx="272850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7213834"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Epistescience</a:t>
            </a:r>
            <a:r>
              <a:rPr lang="fr-BE" sz="2800" dirty="0">
                <a:solidFill>
                  <a:schemeClr val="accent6">
                    <a:lumMod val="20000"/>
                    <a:lumOff val="80000"/>
                  </a:schemeClr>
                </a:solidFill>
                <a:latin typeface="Bahnschrift" panose="020B0502040204020203" pitchFamily="34" charset="0"/>
              </a:rPr>
              <a:t> – </a:t>
            </a:r>
            <a:r>
              <a:rPr lang="fr-BE" sz="2800" dirty="0" err="1">
                <a:solidFill>
                  <a:schemeClr val="accent6">
                    <a:lumMod val="20000"/>
                    <a:lumOff val="80000"/>
                  </a:schemeClr>
                </a:solidFill>
                <a:latin typeface="Bahnschrift" panose="020B0502040204020203" pitchFamily="34" charset="0"/>
              </a:rPr>
              <a:t>Paradigmenwechsel</a:t>
            </a:r>
            <a:r>
              <a:rPr lang="fr-BE" sz="2800" dirty="0">
                <a:solidFill>
                  <a:schemeClr val="accent6">
                    <a:lumMod val="20000"/>
                    <a:lumOff val="80000"/>
                  </a:schemeClr>
                </a:solidFill>
                <a:latin typeface="Bahnschrift" panose="020B0502040204020203" pitchFamily="34" charset="0"/>
              </a:rPr>
              <a:t> (Kuhn)</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259077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Was </a:t>
            </a:r>
            <a:r>
              <a:rPr lang="en-GB" b="1" dirty="0" err="1">
                <a:solidFill>
                  <a:schemeClr val="accent6">
                    <a:lumMod val="20000"/>
                    <a:lumOff val="80000"/>
                  </a:schemeClr>
                </a:solidFill>
                <a:latin typeface="Bahnschrift" panose="020B0502040204020203" pitchFamily="34" charset="0"/>
              </a:rPr>
              <a:t>ist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ein</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Paradigma</a:t>
            </a:r>
            <a:r>
              <a:rPr lang="en-GB" b="1" dirty="0">
                <a:solidFill>
                  <a:schemeClr val="accent6">
                    <a:lumMod val="20000"/>
                    <a:lumOff val="80000"/>
                  </a:schemeClr>
                </a:solidFill>
                <a:latin typeface="Bahnschrift" panose="020B0502040204020203" pitchFamily="34" charset="0"/>
              </a:rPr>
              <a:t>?</a:t>
            </a:r>
            <a:endParaRPr lang="lb-LU" b="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6C68E415-D0DC-4E5A-B23F-C1A074D515FE}"/>
              </a:ext>
            </a:extLst>
          </p:cNvPr>
          <p:cNvSpPr txBox="1"/>
          <p:nvPr/>
        </p:nvSpPr>
        <p:spPr>
          <a:xfrm>
            <a:off x="528506" y="1853409"/>
            <a:ext cx="11175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i="0" u="none" strike="noStrike" kern="1200" cap="none" spc="0" normalizeH="0" baseline="0" noProof="0" dirty="0">
                <a:ln>
                  <a:noFill/>
                </a:ln>
                <a:solidFill>
                  <a:prstClr val="black"/>
                </a:solidFill>
                <a:effectLst/>
                <a:uLnTx/>
                <a:uFillTx/>
                <a:latin typeface="Bahnschrift" panose="020B0502040204020203" pitchFamily="34" charset="0"/>
              </a:rPr>
              <a:t>In den Wissenschaften:</a:t>
            </a:r>
          </a:p>
        </p:txBody>
      </p:sp>
      <p:sp>
        <p:nvSpPr>
          <p:cNvPr id="16" name="TextBox 15">
            <a:extLst>
              <a:ext uri="{FF2B5EF4-FFF2-40B4-BE49-F238E27FC236}">
                <a16:creationId xmlns:a16="http://schemas.microsoft.com/office/drawing/2014/main" id="{D7882F65-2842-47E8-A199-78D2E44A8041}"/>
              </a:ext>
            </a:extLst>
          </p:cNvPr>
          <p:cNvSpPr txBox="1"/>
          <p:nvPr/>
        </p:nvSpPr>
        <p:spPr>
          <a:xfrm>
            <a:off x="3303393" y="2579985"/>
            <a:ext cx="8400495" cy="169802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de-DE" dirty="0">
                <a:solidFill>
                  <a:prstClr val="black"/>
                </a:solidFill>
                <a:latin typeface="Bahnschrift" panose="020B0502040204020203" pitchFamily="34" charset="0"/>
              </a:rPr>
              <a:t>E</a:t>
            </a:r>
            <a:r>
              <a:rPr kumimoji="0" lang="de-DE" sz="1800" b="0" i="0" u="none" strike="noStrike" kern="1200" cap="none" spc="0" normalizeH="0" baseline="0" noProof="0" dirty="0">
                <a:ln>
                  <a:noFill/>
                </a:ln>
                <a:solidFill>
                  <a:prstClr val="black"/>
                </a:solidFill>
                <a:effectLst/>
                <a:uLnTx/>
                <a:uFillTx/>
                <a:latin typeface="Bahnschrift" panose="020B0502040204020203" pitchFamily="34" charset="0"/>
              </a:rPr>
              <a:t>in einigermaßen zusammenhängendes, von </a:t>
            </a:r>
            <a:r>
              <a:rPr kumimoji="0" lang="de-DE"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vielen Wissenschaftlern geteiltes </a:t>
            </a:r>
            <a:r>
              <a:rPr kumimoji="0" lang="de-DE" sz="1800" b="0" i="0" u="none" strike="noStrike" kern="1200" cap="none" spc="0" normalizeH="0" baseline="0" noProof="0" dirty="0">
                <a:ln>
                  <a:noFill/>
                </a:ln>
                <a:solidFill>
                  <a:prstClr val="black"/>
                </a:solidFill>
                <a:effectLst/>
                <a:uLnTx/>
                <a:uFillTx/>
                <a:latin typeface="Bahnschrift" panose="020B0502040204020203" pitchFamily="34" charset="0"/>
              </a:rPr>
              <a:t>Bündel aus </a:t>
            </a:r>
            <a:r>
              <a:rPr kumimoji="0" lang="de-DE"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Normen, Denkweisen und Methoden </a:t>
            </a:r>
            <a:r>
              <a:rPr kumimoji="0" lang="de-DE" sz="1800" b="0" i="0" u="none" strike="noStrike" kern="1200" cap="none" spc="0" normalizeH="0" baseline="0" noProof="0" dirty="0">
                <a:ln>
                  <a:noFill/>
                </a:ln>
                <a:solidFill>
                  <a:prstClr val="black"/>
                </a:solidFill>
                <a:effectLst/>
                <a:uLnTx/>
                <a:uFillTx/>
                <a:latin typeface="Bahnschrift" panose="020B0502040204020203" pitchFamily="34" charset="0"/>
              </a:rPr>
              <a:t>das längere </a:t>
            </a:r>
            <a:r>
              <a:rPr kumimoji="0" lang="de-DE"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historische Perioden</a:t>
            </a:r>
            <a:r>
              <a:rPr kumimoji="0" lang="de-DE" sz="1800" b="0" i="0" u="none" strike="noStrike" kern="1200" cap="none" spc="0" normalizeH="0" baseline="0" noProof="0" dirty="0">
                <a:ln>
                  <a:noFill/>
                </a:ln>
                <a:solidFill>
                  <a:prstClr val="black"/>
                </a:solidFill>
                <a:effectLst/>
                <a:uLnTx/>
                <a:uFillTx/>
                <a:latin typeface="Bahnschrift" panose="020B0502040204020203" pitchFamily="34" charset="0"/>
              </a:rPr>
              <a:t> in der Entwicklung einer Wissenschaft überdauert und worauf </a:t>
            </a:r>
            <a:r>
              <a:rPr kumimoji="0" lang="de-DE" sz="1800" b="0" i="0" u="none" strike="noStrike" kern="1200" cap="none" spc="0" normalizeH="0" baseline="0" noProof="0" dirty="0">
                <a:ln>
                  <a:noFill/>
                </a:ln>
                <a:solidFill>
                  <a:schemeClr val="accent4">
                    <a:lumMod val="75000"/>
                  </a:schemeClr>
                </a:solidFill>
                <a:effectLst/>
                <a:uLnTx/>
                <a:uFillTx/>
                <a:latin typeface="Bahnschrift" panose="020B0502040204020203" pitchFamily="34" charset="0"/>
              </a:rPr>
              <a:t>Forschungsarbeit aufbaut</a:t>
            </a:r>
            <a:r>
              <a:rPr kumimoji="0" lang="de-DE" sz="1800" b="0" i="0" u="none" strike="noStrike" kern="1200" cap="none" spc="0" normalizeH="0" baseline="0" noProof="0" dirty="0">
                <a:ln>
                  <a:noFill/>
                </a:ln>
                <a:solidFill>
                  <a:prstClr val="black"/>
                </a:solidFill>
                <a:effectLst/>
                <a:uLnTx/>
                <a:uFillTx/>
                <a:latin typeface="Bahnschrift" panose="020B0502040204020203" pitchFamily="34" charset="0"/>
              </a:rPr>
              <a:t>.</a:t>
            </a:r>
            <a:endPar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ndParaRPr>
          </a:p>
        </p:txBody>
      </p:sp>
      <p:pic>
        <p:nvPicPr>
          <p:cNvPr id="17" name="Picture 16">
            <a:extLst>
              <a:ext uri="{FF2B5EF4-FFF2-40B4-BE49-F238E27FC236}">
                <a16:creationId xmlns:a16="http://schemas.microsoft.com/office/drawing/2014/main" id="{6198F87C-3EA9-4863-93DB-D4A175844ED6}"/>
              </a:ext>
            </a:extLst>
          </p:cNvPr>
          <p:cNvPicPr>
            <a:picLocks noChangeAspect="1"/>
          </p:cNvPicPr>
          <p:nvPr/>
        </p:nvPicPr>
        <p:blipFill>
          <a:blip r:embed="rId2">
            <a:duotone>
              <a:schemeClr val="accent2">
                <a:shade val="45000"/>
                <a:satMod val="135000"/>
              </a:schemeClr>
              <a:prstClr val="white"/>
            </a:duotone>
          </a:blip>
          <a:stretch>
            <a:fillRect/>
          </a:stretch>
        </p:blipFill>
        <p:spPr>
          <a:xfrm>
            <a:off x="83424" y="2566132"/>
            <a:ext cx="3740701" cy="4589607"/>
          </a:xfrm>
          <a:prstGeom prst="rect">
            <a:avLst/>
          </a:prstGeom>
        </p:spPr>
      </p:pic>
      <p:sp>
        <p:nvSpPr>
          <p:cNvPr id="19" name="Speech Bubble: Rectangle with Corners Rounded 18">
            <a:extLst>
              <a:ext uri="{FF2B5EF4-FFF2-40B4-BE49-F238E27FC236}">
                <a16:creationId xmlns:a16="http://schemas.microsoft.com/office/drawing/2014/main" id="{D0ABA492-DF13-461F-B786-E5886C17D023}"/>
              </a:ext>
            </a:extLst>
          </p:cNvPr>
          <p:cNvSpPr/>
          <p:nvPr/>
        </p:nvSpPr>
        <p:spPr>
          <a:xfrm>
            <a:off x="3181333" y="2485748"/>
            <a:ext cx="8643723" cy="1944209"/>
          </a:xfrm>
          <a:prstGeom prst="wedgeRoundRectCallout">
            <a:avLst>
              <a:gd name="adj1" fmla="val -53596"/>
              <a:gd name="adj2" fmla="val 84417"/>
              <a:gd name="adj3" fmla="val 16667"/>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168636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13629F2564CC47ABCE2BEA4C269950" ma:contentTypeVersion="9" ma:contentTypeDescription="Create a new document." ma:contentTypeScope="" ma:versionID="fe983d8697af2cebd80e7409190db580">
  <xsd:schema xmlns:xsd="http://www.w3.org/2001/XMLSchema" xmlns:xs="http://www.w3.org/2001/XMLSchema" xmlns:p="http://schemas.microsoft.com/office/2006/metadata/properties" xmlns:ns2="02c08a58-828b-4f87-8649-22bb67bc212a" xmlns:ns3="603e40f8-04f4-4d15-a94c-2eed19febcc7" targetNamespace="http://schemas.microsoft.com/office/2006/metadata/properties" ma:root="true" ma:fieldsID="bab656fb7b58e2a5b321ad2d1a494144" ns2:_="" ns3:_="">
    <xsd:import namespace="02c08a58-828b-4f87-8649-22bb67bc212a"/>
    <xsd:import namespace="603e40f8-04f4-4d15-a94c-2eed19febc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c08a58-828b-4f87-8649-22bb67bc21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12677ad-b840-49b1-84f2-fecc1b1cbeb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3e40f8-04f4-4d15-a94c-2eed19febcc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bd844dc-9114-49d1-af3d-86c2b59c7d00}" ma:internalName="TaxCatchAll" ma:showField="CatchAllData" ma:web="603e40f8-04f4-4d15-a94c-2eed19febc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60903D-F76F-4062-A79C-6B4C9648F18D}">
  <ds:schemaRefs>
    <ds:schemaRef ds:uri="http://schemas.microsoft.com/sharepoint/v3/contenttype/forms"/>
  </ds:schemaRefs>
</ds:datastoreItem>
</file>

<file path=customXml/itemProps2.xml><?xml version="1.0" encoding="utf-8"?>
<ds:datastoreItem xmlns:ds="http://schemas.openxmlformats.org/officeDocument/2006/customXml" ds:itemID="{12394204-BEBE-424C-A831-3482CAE60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c08a58-828b-4f87-8649-22bb67bc212a"/>
    <ds:schemaRef ds:uri="603e40f8-04f4-4d15-a94c-2eed19febc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838</Words>
  <Application>Microsoft Office PowerPoint</Application>
  <PresentationFormat>Widescreen</PresentationFormat>
  <Paragraphs>78</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Bahnschrift</vt:lpstr>
      <vt:lpstr>Calibri</vt:lpstr>
      <vt:lpstr>Calibri Light</vt:lpstr>
      <vt:lpstr>Freestyle Script</vt:lpstr>
      <vt:lpstr>Tenorite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Erläutern Sie anhand des folgenden Cartoons den Ausdruck „Paradigmenwechsel“!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Wissenschaftstheorie - Epistescience, 2ème partie -</dc:title>
  <dc:creator>KREUTER Glenn</dc:creator>
  <cp:lastModifiedBy>Patrick BRÜCHER</cp:lastModifiedBy>
  <cp:revision>78</cp:revision>
  <dcterms:created xsi:type="dcterms:W3CDTF">2023-01-30T09:44:59Z</dcterms:created>
  <dcterms:modified xsi:type="dcterms:W3CDTF">2024-11-15T08:27:53Z</dcterms:modified>
</cp:coreProperties>
</file>