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8" r:id="rId2"/>
    <p:sldId id="327" r:id="rId3"/>
    <p:sldId id="329" r:id="rId4"/>
    <p:sldId id="328" r:id="rId5"/>
    <p:sldId id="330" r:id="rId6"/>
    <p:sldId id="326" r:id="rId7"/>
    <p:sldId id="331" r:id="rId8"/>
    <p:sldId id="338" r:id="rId9"/>
    <p:sldId id="333" r:id="rId10"/>
    <p:sldId id="337" r:id="rId11"/>
    <p:sldId id="332" r:id="rId12"/>
    <p:sldId id="343" r:id="rId13"/>
    <p:sldId id="339" r:id="rId14"/>
    <p:sldId id="334" r:id="rId15"/>
    <p:sldId id="335" r:id="rId16"/>
    <p:sldId id="336" r:id="rId17"/>
    <p:sldId id="344" r:id="rId18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E287C-A343-4ED0-8278-FB1C3D029619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95338-796B-4FB8-ABA9-7153B1D38B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1136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6328E-F6FD-4F6A-978A-E7815CCFFF8E}" type="slidenum">
              <a:rPr lang="en-AT" smtClean="0"/>
              <a:t>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9922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AB09-C45B-4269-9A92-1B27440EE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147C14-FF47-4DC4-BF63-CC7C18FBD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CC907-1D92-42E7-BED1-37C3FE80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3E196-D444-4C28-8CDE-53D326B0D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A2C0D-5671-442D-83E7-ECB39DF1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044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3C36-2A61-4D77-985E-E750E4E7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FB48C-0CDC-4083-AC23-E70316E1F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461D7-3E00-49E1-A776-683ACACF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ADE2-F42E-40C1-A1F3-E417D6DF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B2E20-AA82-405C-BDE4-B244442E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70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CF5A6E-16AA-4758-AF8D-D3C02D002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76E97-C6BB-4A6F-9675-3392886D5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7D2B6-EEA7-41C9-87D5-0B07491A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A1B13-ED89-45F6-B096-114B592E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4E7E6-34B2-415C-BB87-B747E3A0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794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0BF6-EBAE-4BD0-A2A6-E1D42849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85FD0-57FF-4436-A897-A2F74BE54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72C71-559C-4503-B0F6-9C1D222A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D460D-FF78-4BCE-9299-CB0DCFDF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96AC1-EAE8-47D7-A41D-438E287F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09827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4E617-1869-4A06-B09A-B710F61A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C273C-4323-45CF-B4EC-3C5BB19E3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29D33-2D26-499A-A41E-A20C1764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BA33D-2301-4231-BBE6-FB10F0FB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1FE09-8DAB-4CCE-8B9C-55EE475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882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2E8B-7297-436D-A29C-EEE7842A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80114-CF6A-4FF4-B5DE-BB9E787F5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BC0CF-C321-47F6-83E8-493891E8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2BDCB-8167-474E-A905-7E3D1B60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0E0-4C38-43B7-95ED-5A25DD06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E1764-C4DD-45B2-A907-090C5FAE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3532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34E25-D254-4357-B0B3-F0275B03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DE764-BEE4-4C6B-B1E6-1E11CCC45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EF89F-5136-4515-80F9-E2B16C45C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9771F-2FD7-4AA6-AC1A-3E17C9238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1D055-CC93-4879-AA06-819129F48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3DAC4-91F9-48A4-BCAC-3B1AAEEE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C0295-E371-4477-8D13-AD21AE33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8AF621-E1E2-42DE-90FF-6819EDFA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930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38FF-42EC-40D0-9DE3-1D83BFAB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9BAFD-5134-4828-AD62-25C5F7B9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237CE-E8E4-4250-8ED2-E8A99457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790D-7979-4986-B419-C234CBEC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5346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24127-3BA6-456C-B451-489B7041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F0C1A-14AB-41A3-B02C-2C741833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56868-6FC2-4174-ABF4-1B8DA4DA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808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6722E-9E72-49FD-A455-6FDF8A7D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AD2BF-9884-4437-9B5B-0333E851C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7B55F-6AC8-4FFC-A14D-55329A0EF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DC4AD-87BB-4F7C-9EAF-4530D737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504A6-6356-4EBB-832A-332CDF56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FEA34-604D-4F41-80FA-DC8031B1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9688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5BF2-AC01-4AA8-8307-A6E793EE6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872E-29AB-4ED1-AEF7-2440BAF99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5A164-428B-4731-813B-6AF0D62E1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32F76-B6BC-4D2D-BFF6-138BB5AF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8E334-3605-43B5-9F89-35032FDB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34B08-B81C-4D9A-9020-38FFBBBA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901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EF4341-8446-4723-B889-3870F97A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F49CB-4160-4FA2-A7C6-8D6100B76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341BC-A8FE-46DD-A08F-57DA4FCCB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F6B31-CC48-4D61-8AEB-61AE20FFD4ED}" type="datetimeFigureOut">
              <a:rPr lang="LID4096" smtClean="0"/>
              <a:t>11/15/2024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54F63-581E-4B52-8ACB-A3988057E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7C9BC-5305-4727-B98D-FB9469266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A255A-C375-4F3F-BA93-47C73453BB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9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4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4" name="Picture 13" descr="A person looking at a painting&#10;&#10;Description automatically generated with low confidence">
            <a:extLst>
              <a:ext uri="{FF2B5EF4-FFF2-40B4-BE49-F238E27FC236}">
                <a16:creationId xmlns:a16="http://schemas.microsoft.com/office/drawing/2014/main" id="{FE2FBDE2-4D37-437E-9508-B654EB1D1DFF}"/>
              </a:ext>
            </a:extLst>
          </p:cNvPr>
          <p:cNvPicPr/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6140" r="57918"/>
          <a:stretch/>
        </p:blipFill>
        <p:spPr>
          <a:xfrm>
            <a:off x="3422708" y="1654667"/>
            <a:ext cx="4001549" cy="390100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1F321-67B4-4EBF-90F8-04C3559DF1B5}"/>
              </a:ext>
            </a:extLst>
          </p:cNvPr>
          <p:cNvSpPr txBox="1"/>
          <p:nvPr/>
        </p:nvSpPr>
        <p:spPr>
          <a:xfrm>
            <a:off x="724977" y="5723619"/>
            <a:ext cx="10742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Ist </a:t>
            </a:r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gesicherte</a:t>
            </a:r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Erkenntnis</a:t>
            </a:r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 in der modernen Wissenschaft überhaupt möglich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?</a:t>
            </a:r>
            <a:endParaRPr lang="LID4096" sz="2400" dirty="0">
              <a:solidFill>
                <a:schemeClr val="accent4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0EDA0F-53FB-45C0-AEE2-8C9263D4A710}"/>
              </a:ext>
            </a:extLst>
          </p:cNvPr>
          <p:cNvSpPr txBox="1"/>
          <p:nvPr/>
        </p:nvSpPr>
        <p:spPr>
          <a:xfrm>
            <a:off x="5139648" y="1025052"/>
            <a:ext cx="1912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Karl Popper</a:t>
            </a: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(1902 – 1994)</a:t>
            </a:r>
            <a:endParaRPr lang="LID4096" sz="2400" b="1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70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6962184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51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552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Das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Induktionsproblem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– Der Mensch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ist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kein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Kübel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91B3612-AD17-430D-B1DD-8FA9E57F064A}"/>
              </a:ext>
            </a:extLst>
          </p:cNvPr>
          <p:cNvSpPr txBox="1">
            <a:spLocks/>
          </p:cNvSpPr>
          <p:nvPr/>
        </p:nvSpPr>
        <p:spPr>
          <a:xfrm>
            <a:off x="203200" y="1660525"/>
            <a:ext cx="8559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latin typeface="Bahnschrift" panose="020B0502040204020203" pitchFamily="34" charset="0"/>
              </a:rPr>
              <a:t>Auch die wissenschaftliche Methode kann keine endgültigen Wahrheiten aufstellen.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latin typeface="Bahnschrift" panose="020B0502040204020203" pitchFamily="34" charset="0"/>
              </a:rPr>
              <a:t>Dies light nicht daran, dass Newton und andere Wissenschaftler schlampig arbeiten, sondern an der </a:t>
            </a:r>
            <a:r>
              <a:rPr lang="de-DE" sz="1800" b="1" dirty="0">
                <a:solidFill>
                  <a:srgbClr val="CC9900"/>
                </a:solidFill>
                <a:latin typeface="Bahnschrift" panose="020B0502040204020203" pitchFamily="34" charset="0"/>
              </a:rPr>
              <a:t>prinzipiellen Beschaffenheit der Wahrheitsfindung in der Naturwissenschaft</a:t>
            </a:r>
            <a:r>
              <a:rPr lang="de-DE" sz="1800" dirty="0">
                <a:latin typeface="Bahnschrift" panose="020B0502040204020203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latin typeface="Bahnschrift" panose="020B0502040204020203" pitchFamily="34" charset="0"/>
              </a:rPr>
              <a:t>Wissenschaftliches Wissen besteht prinzipiell nur aus immer </a:t>
            </a:r>
            <a:r>
              <a:rPr lang="de-DE" sz="1800" b="1" dirty="0">
                <a:solidFill>
                  <a:srgbClr val="CC9900"/>
                </a:solidFill>
                <a:latin typeface="Bahnschrift" panose="020B0502040204020203" pitchFamily="34" charset="0"/>
              </a:rPr>
              <a:t>neuen Hypothesen </a:t>
            </a:r>
            <a:r>
              <a:rPr lang="de-DE" sz="1800" dirty="0">
                <a:latin typeface="Bahnschrift" panose="020B0502040204020203" pitchFamily="34" charset="0"/>
              </a:rPr>
              <a:t>und Erklärungsmodellen, die </a:t>
            </a:r>
            <a:r>
              <a:rPr lang="de-DE" sz="1800" b="1" dirty="0">
                <a:solidFill>
                  <a:srgbClr val="CC9900"/>
                </a:solidFill>
                <a:latin typeface="Bahnschrift" panose="020B0502040204020203" pitchFamily="34" charset="0"/>
              </a:rPr>
              <a:t>nur so lange als wahr gelten</a:t>
            </a:r>
            <a:r>
              <a:rPr lang="de-DE" sz="1800" dirty="0">
                <a:latin typeface="Bahnschrift" panose="020B0502040204020203" pitchFamily="34" charset="0"/>
              </a:rPr>
              <a:t>, bis ein Gegenbeispiel oder ein noch besseres Erklärungsmodell gefunden wird.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latin typeface="Bahnschrift" panose="020B0502040204020203" pitchFamily="34" charset="0"/>
                <a:sym typeface="Symbol" panose="05050102010706020507" pitchFamily="18" charset="2"/>
              </a:rPr>
              <a:t>S</a:t>
            </a:r>
            <a:r>
              <a:rPr lang="de-DE" sz="1800" dirty="0">
                <a:latin typeface="Bahnschrift" panose="020B0502040204020203" pitchFamily="34" charset="0"/>
              </a:rPr>
              <a:t>elbst wenn ein Wissenschaftler für seine Theorie tausende Beispiele und Belege in der Wirklichkeit findet, kann irgendwann </a:t>
            </a:r>
            <a:r>
              <a:rPr lang="de-DE" sz="1800" dirty="0">
                <a:solidFill>
                  <a:srgbClr val="CC9900"/>
                </a:solidFill>
                <a:latin typeface="Bahnschrift" panose="020B0502040204020203" pitchFamily="34" charset="0"/>
              </a:rPr>
              <a:t>ein Gegenbeispiel </a:t>
            </a:r>
            <a:r>
              <a:rPr lang="de-DE" sz="1800" dirty="0">
                <a:latin typeface="Bahnschrift" panose="020B0502040204020203" pitchFamily="34" charset="0"/>
              </a:rPr>
              <a:t>auftauchen und alles in Frage stellen.</a:t>
            </a:r>
            <a:endParaRPr lang="en-AT" sz="1800" dirty="0">
              <a:latin typeface="Bahnschrift" panose="020B0502040204020203" pitchFamily="34" charset="0"/>
            </a:endParaRPr>
          </a:p>
        </p:txBody>
      </p:sp>
      <p:pic>
        <p:nvPicPr>
          <p:cNvPr id="19" name="Graphic 18" descr="Flask with solid fill">
            <a:extLst>
              <a:ext uri="{FF2B5EF4-FFF2-40B4-BE49-F238E27FC236}">
                <a16:creationId xmlns:a16="http://schemas.microsoft.com/office/drawing/2014/main" id="{41B8E371-AE9E-4503-9DEA-09D3BFD5C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80188" y="2431219"/>
            <a:ext cx="1404975" cy="1404975"/>
          </a:xfrm>
          <a:prstGeom prst="rect">
            <a:avLst/>
          </a:prstGeom>
        </p:spPr>
      </p:pic>
      <p:pic>
        <p:nvPicPr>
          <p:cNvPr id="21" name="Graphic 20" descr="Scientist male with solid fill">
            <a:extLst>
              <a:ext uri="{FF2B5EF4-FFF2-40B4-BE49-F238E27FC236}">
                <a16:creationId xmlns:a16="http://schemas.microsoft.com/office/drawing/2014/main" id="{DF78B553-F6B6-444E-A31E-3C1413AD6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0868" y="4118050"/>
            <a:ext cx="2420938" cy="2420938"/>
          </a:xfrm>
          <a:prstGeom prst="rect">
            <a:avLst/>
          </a:prstGeom>
        </p:spPr>
      </p:pic>
      <p:pic>
        <p:nvPicPr>
          <p:cNvPr id="22" name="Graphic 21" descr="Bug under magnifying glass with solid fill">
            <a:extLst>
              <a:ext uri="{FF2B5EF4-FFF2-40B4-BE49-F238E27FC236}">
                <a16:creationId xmlns:a16="http://schemas.microsoft.com/office/drawing/2014/main" id="{E847C0B3-4389-4B66-B82A-3885D1168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8786" y="722312"/>
            <a:ext cx="1404975" cy="14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95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92AB644-0BC5-410A-A442-4D54FCBC5378}"/>
              </a:ext>
            </a:extLst>
          </p:cNvPr>
          <p:cNvSpPr/>
          <p:nvPr/>
        </p:nvSpPr>
        <p:spPr>
          <a:xfrm>
            <a:off x="2311767" y="3812546"/>
            <a:ext cx="9396774" cy="1909532"/>
          </a:xfrm>
          <a:prstGeom prst="rect">
            <a:avLst/>
          </a:prstGeom>
          <a:noFill/>
          <a:ln w="28575">
            <a:solidFill>
              <a:srgbClr val="BF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0979B4-D72E-4072-B0E0-2D92052211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02443" y="4847163"/>
            <a:ext cx="2028719" cy="190953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2121387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Die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Falsifikation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F35D2813-243E-4523-BE6D-C630835A48D3}"/>
              </a:ext>
            </a:extLst>
          </p:cNvPr>
          <p:cNvSpPr txBox="1"/>
          <p:nvPr/>
        </p:nvSpPr>
        <p:spPr>
          <a:xfrm>
            <a:off x="528506" y="1761888"/>
            <a:ext cx="1108499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dirty="0">
                <a:latin typeface="Bahnschrift" panose="020B0502040204020203" pitchFamily="34" charset="0"/>
              </a:rPr>
              <a:t>Allgemein versteht man unter 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Falsifikation</a:t>
            </a:r>
            <a:r>
              <a:rPr lang="de-DE" dirty="0">
                <a:latin typeface="Bahnschrift" panose="020B0502040204020203" pitchFamily="34" charset="0"/>
              </a:rPr>
              <a:t> die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Widerlegung</a:t>
            </a:r>
            <a:r>
              <a:rPr lang="de-DE" dirty="0">
                <a:latin typeface="Bahnschrift" panose="020B0502040204020203" pitchFamily="34" charset="0"/>
              </a:rPr>
              <a:t> einer wissenschaftlichen Aussage durch ein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Gegenbeispiel</a:t>
            </a:r>
            <a:r>
              <a:rPr lang="de-DE" dirty="0">
                <a:latin typeface="Bahnschrift" panose="020B0502040204020203" pitchFamily="34" charset="0"/>
              </a:rPr>
              <a:t>. </a:t>
            </a:r>
            <a:endParaRPr lang="en-AT" dirty="0"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505D-02DE-4651-A2C0-2D4BB2B35165}"/>
              </a:ext>
            </a:extLst>
          </p:cNvPr>
          <p:cNvSpPr txBox="1"/>
          <p:nvPr/>
        </p:nvSpPr>
        <p:spPr>
          <a:xfrm>
            <a:off x="1008593" y="2660657"/>
            <a:ext cx="10740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Eine </a:t>
            </a:r>
            <a:r>
              <a:rPr lang="en-US" dirty="0" err="1">
                <a:latin typeface="Bahnschrift" panose="020B0502040204020203" pitchFamily="34" charset="0"/>
              </a:rPr>
              <a:t>wissenschaftliche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Erkenntnis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ist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deshalb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nur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solage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gültig</a:t>
            </a:r>
            <a:r>
              <a:rPr lang="en-US" dirty="0">
                <a:latin typeface="Bahnschrift" panose="020B0502040204020203" pitchFamily="34" charset="0"/>
              </a:rPr>
              <a:t>, bis </a:t>
            </a:r>
            <a:r>
              <a:rPr lang="en-US" dirty="0" err="1">
                <a:latin typeface="Bahnschrift" panose="020B0502040204020203" pitchFamily="34" charset="0"/>
              </a:rPr>
              <a:t>ein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Gegenbeweis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gefunden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wurde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CA0130DD-E13A-4847-8C4E-D25AC4411D89}"/>
              </a:ext>
            </a:extLst>
          </p:cNvPr>
          <p:cNvSpPr/>
          <p:nvPr/>
        </p:nvSpPr>
        <p:spPr>
          <a:xfrm rot="5400000">
            <a:off x="639261" y="2544388"/>
            <a:ext cx="369331" cy="369332"/>
          </a:xfrm>
          <a:prstGeom prst="bentUpArrow">
            <a:avLst>
              <a:gd name="adj1" fmla="val 16315"/>
              <a:gd name="adj2" fmla="val 14895"/>
              <a:gd name="adj3" fmla="val 25000"/>
            </a:avLst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6787F-7F50-4C76-B553-02DA9FD1669B}"/>
              </a:ext>
            </a:extLst>
          </p:cNvPr>
          <p:cNvSpPr txBox="1"/>
          <p:nvPr/>
        </p:nvSpPr>
        <p:spPr>
          <a:xfrm>
            <a:off x="1008593" y="3105834"/>
            <a:ext cx="10961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In der Wissenschaftsgeschichte sieht Popper Versuche, Theorien gegen Falsifikationen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zu immunisieren</a:t>
            </a:r>
            <a:r>
              <a:rPr lang="de-DE" dirty="0">
                <a:latin typeface="Bahnschrift" panose="020B0502040204020203" pitchFamily="34" charset="0"/>
              </a:rPr>
              <a:t>. Dies führt laut Popper jedoch zu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dogmatischen </a:t>
            </a:r>
            <a:r>
              <a:rPr lang="de-DE" dirty="0">
                <a:latin typeface="Bahnschrift" panose="020B0502040204020203" pitchFamily="34" charset="0"/>
              </a:rPr>
              <a:t>Überzeugungen.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9F7C732A-780C-4DB0-9198-9BFD2071499D}"/>
              </a:ext>
            </a:extLst>
          </p:cNvPr>
          <p:cNvSpPr/>
          <p:nvPr/>
        </p:nvSpPr>
        <p:spPr>
          <a:xfrm rot="5400000">
            <a:off x="639261" y="2989565"/>
            <a:ext cx="369331" cy="369332"/>
          </a:xfrm>
          <a:prstGeom prst="bentUpArrow">
            <a:avLst>
              <a:gd name="adj1" fmla="val 16315"/>
              <a:gd name="adj2" fmla="val 14895"/>
              <a:gd name="adj3" fmla="val 25000"/>
            </a:avLst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002A5C-EDEC-44F2-9671-404DC1B1A55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21053">
            <a:off x="431660" y="3717992"/>
            <a:ext cx="2315079" cy="23150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0B4BC5-D209-439A-B909-FE73CE5B9451}"/>
              </a:ext>
            </a:extLst>
          </p:cNvPr>
          <p:cNvSpPr txBox="1"/>
          <p:nvPr/>
        </p:nvSpPr>
        <p:spPr>
          <a:xfrm>
            <a:off x="2434334" y="3863554"/>
            <a:ext cx="247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Russels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Teekanne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579FE-A946-442F-A29F-E6E4D2DCF987}"/>
              </a:ext>
            </a:extLst>
          </p:cNvPr>
          <p:cNvSpPr txBox="1"/>
          <p:nvPr/>
        </p:nvSpPr>
        <p:spPr>
          <a:xfrm>
            <a:off x="2918691" y="4225099"/>
            <a:ext cx="851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>
                <a:latin typeface="Bahnschrift" panose="020B0502040204020203" pitchFamily="34" charset="0"/>
              </a:rPr>
              <a:t>Würde ich behaupten, dass es zwischen Erde und Mars eine Teekanne gäbe, so würde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niemand meine Behauptung widerlegen </a:t>
            </a:r>
            <a:r>
              <a:rPr lang="de-DE" dirty="0">
                <a:latin typeface="Bahnschrift" panose="020B0502040204020203" pitchFamily="34" charset="0"/>
              </a:rPr>
              <a:t>können, vorausgesetzt, ich würde vorsichtshalber hinzufügen, dass diese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Kanne zu klein sei</a:t>
            </a:r>
            <a:r>
              <a:rPr lang="de-DE" dirty="0">
                <a:latin typeface="Bahnschrift" panose="020B0502040204020203" pitchFamily="34" charset="0"/>
              </a:rPr>
              <a:t>, um selbst von unseren leistungsfähigsten Teleskopen entdeckt werden zu können. 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31DA91-6CB0-4024-91E0-9A830935F3D9}"/>
              </a:ext>
            </a:extLst>
          </p:cNvPr>
          <p:cNvSpPr/>
          <p:nvPr/>
        </p:nvSpPr>
        <p:spPr>
          <a:xfrm>
            <a:off x="7370618" y="4819455"/>
            <a:ext cx="2216727" cy="29749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415D78-CBE7-4A95-BC13-3EAD19C8DA83}"/>
              </a:ext>
            </a:extLst>
          </p:cNvPr>
          <p:cNvSpPr txBox="1"/>
          <p:nvPr/>
        </p:nvSpPr>
        <p:spPr>
          <a:xfrm>
            <a:off x="7882731" y="5501071"/>
            <a:ext cx="399500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Immunisierung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durch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Hilfshypothese</a:t>
            </a:r>
            <a:endParaRPr lang="LID4096" dirty="0">
              <a:latin typeface="Bahnschrift" panose="020B0502040204020203" pitchFamily="34" charset="0"/>
            </a:endParaRP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4C3CD0E5-753E-4942-9C22-22C9BDEB5FD8}"/>
              </a:ext>
            </a:extLst>
          </p:cNvPr>
          <p:cNvCxnSpPr>
            <a:stCxn id="17" idx="1"/>
            <a:endCxn id="19" idx="1"/>
          </p:cNvCxnSpPr>
          <p:nvPr/>
        </p:nvCxnSpPr>
        <p:spPr>
          <a:xfrm rot="10800000" flipH="1" flipV="1">
            <a:off x="7370617" y="4968201"/>
            <a:ext cx="512113" cy="717536"/>
          </a:xfrm>
          <a:prstGeom prst="curvedConnector3">
            <a:avLst>
              <a:gd name="adj1" fmla="val -44639"/>
            </a:avLst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C8A8E3-6042-4038-80D3-631D2835DEC4}"/>
              </a:ext>
            </a:extLst>
          </p:cNvPr>
          <p:cNvSpPr txBox="1"/>
          <p:nvPr/>
        </p:nvSpPr>
        <p:spPr>
          <a:xfrm>
            <a:off x="3006640" y="6116933"/>
            <a:ext cx="7326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Wissenschaftliche Theorien müssen immer falsifizierbar sein! </a:t>
            </a:r>
            <a:endParaRPr lang="LID4096" sz="2000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10" grpId="0"/>
      <p:bldP spid="12" grpId="0" animBg="1"/>
      <p:bldP spid="16" grpId="0"/>
      <p:bldP spid="18" grpId="0"/>
      <p:bldP spid="17" grpId="0" animBg="1"/>
      <p:bldP spid="19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B0240A90-9F09-4E1C-9450-8AEA5EE9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3952" y="1446549"/>
            <a:ext cx="5834090" cy="5522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AD741A-33AA-415D-9C94-64CF1F215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315" t="15008" r="6429" b="14224"/>
          <a:stretch/>
        </p:blipFill>
        <p:spPr>
          <a:xfrm>
            <a:off x="1008671" y="2092751"/>
            <a:ext cx="5486401" cy="43080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2121387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Die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Falsifikation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BB41D-77E6-4172-B4FE-4AA665F72D06}"/>
              </a:ext>
            </a:extLst>
          </p:cNvPr>
          <p:cNvSpPr txBox="1"/>
          <p:nvPr/>
        </p:nvSpPr>
        <p:spPr>
          <a:xfrm>
            <a:off x="2103446" y="2677212"/>
            <a:ext cx="32987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Bahnschrift" panose="020B0502040204020203" pitchFamily="34" charset="0"/>
              </a:rPr>
              <a:t>Manchmal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suchst</a:t>
            </a:r>
            <a:r>
              <a:rPr lang="en-US" b="1" dirty="0">
                <a:latin typeface="Bahnschrift" panose="020B0502040204020203" pitchFamily="34" charset="0"/>
              </a:rPr>
              <a:t> du </a:t>
            </a:r>
            <a:r>
              <a:rPr lang="en-US" b="1" dirty="0" err="1">
                <a:latin typeface="Bahnschrift" panose="020B0502040204020203" pitchFamily="34" charset="0"/>
              </a:rPr>
              <a:t>nach</a:t>
            </a:r>
            <a:r>
              <a:rPr lang="en-US" b="1" dirty="0">
                <a:latin typeface="Bahnschrift" panose="020B0502040204020203" pitchFamily="34" charset="0"/>
              </a:rPr>
              <a:t> Gesellschaft, </a:t>
            </a:r>
            <a:r>
              <a:rPr lang="en-US" b="1" dirty="0" err="1">
                <a:latin typeface="Bahnschrift" panose="020B0502040204020203" pitchFamily="34" charset="0"/>
              </a:rPr>
              <a:t>während</a:t>
            </a:r>
            <a:r>
              <a:rPr lang="en-US" b="1" dirty="0">
                <a:latin typeface="Bahnschrift" panose="020B0502040204020203" pitchFamily="34" charset="0"/>
              </a:rPr>
              <a:t> du </a:t>
            </a:r>
            <a:r>
              <a:rPr lang="en-US" b="1" dirty="0" err="1">
                <a:latin typeface="Bahnschrift" panose="020B0502040204020203" pitchFamily="34" charset="0"/>
              </a:rPr>
              <a:t>zu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anderen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Zeiten</a:t>
            </a:r>
            <a:r>
              <a:rPr lang="en-US" b="1" dirty="0">
                <a:latin typeface="Bahnschrift" panose="020B0502040204020203" pitchFamily="34" charset="0"/>
              </a:rPr>
              <a:t> Lieber </a:t>
            </a:r>
            <a:r>
              <a:rPr lang="en-US" b="1" dirty="0" err="1">
                <a:latin typeface="Bahnschrift" panose="020B0502040204020203" pitchFamily="34" charset="0"/>
              </a:rPr>
              <a:t>allein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bist</a:t>
            </a:r>
            <a:r>
              <a:rPr lang="en-US" b="1" dirty="0">
                <a:latin typeface="Bahnschrift" panose="020B0502040204020203" pitchFamily="34" charset="0"/>
              </a:rPr>
              <a:t>. Du </a:t>
            </a:r>
            <a:r>
              <a:rPr lang="en-US" b="1" dirty="0" err="1">
                <a:latin typeface="Bahnschrift" panose="020B0502040204020203" pitchFamily="34" charset="0"/>
              </a:rPr>
              <a:t>bist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stolz</a:t>
            </a:r>
            <a:r>
              <a:rPr lang="en-US" b="1" dirty="0">
                <a:latin typeface="Bahnschrift" panose="020B0502040204020203" pitchFamily="34" charset="0"/>
              </a:rPr>
              <a:t> auf </a:t>
            </a:r>
            <a:r>
              <a:rPr lang="en-US" b="1" dirty="0" err="1">
                <a:latin typeface="Bahnschrift" panose="020B0502040204020203" pitchFamily="34" charset="0"/>
              </a:rPr>
              <a:t>deine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Unabhängigkeit</a:t>
            </a:r>
            <a:r>
              <a:rPr lang="en-US" b="1" dirty="0">
                <a:latin typeface="Bahnschrift" panose="020B0502040204020203" pitchFamily="34" charset="0"/>
              </a:rPr>
              <a:t>. </a:t>
            </a:r>
            <a:r>
              <a:rPr lang="en-US" b="1" dirty="0" err="1">
                <a:latin typeface="Bahnschrift" panose="020B0502040204020203" pitchFamily="34" charset="0"/>
              </a:rPr>
              <a:t>Nach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aussen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wirkst</a:t>
            </a:r>
            <a:r>
              <a:rPr lang="en-US" b="1" dirty="0">
                <a:latin typeface="Bahnschrift" panose="020B0502040204020203" pitchFamily="34" charset="0"/>
              </a:rPr>
              <a:t> du </a:t>
            </a:r>
            <a:r>
              <a:rPr lang="en-US" b="1" dirty="0" err="1">
                <a:latin typeface="Bahnschrift" panose="020B0502040204020203" pitchFamily="34" charset="0"/>
              </a:rPr>
              <a:t>diszipliniert</a:t>
            </a:r>
            <a:r>
              <a:rPr lang="en-US" b="1" dirty="0">
                <a:latin typeface="Bahnschrift" panose="020B0502040204020203" pitchFamily="34" charset="0"/>
              </a:rPr>
              <a:t>, </a:t>
            </a:r>
            <a:r>
              <a:rPr lang="en-US" b="1" dirty="0" err="1">
                <a:latin typeface="Bahnschrift" panose="020B0502040204020203" pitchFamily="34" charset="0"/>
              </a:rPr>
              <a:t>obwohl</a:t>
            </a:r>
            <a:r>
              <a:rPr lang="en-US" b="1" dirty="0">
                <a:latin typeface="Bahnschrift" panose="020B0502040204020203" pitchFamily="34" charset="0"/>
              </a:rPr>
              <a:t> du </a:t>
            </a:r>
            <a:r>
              <a:rPr lang="en-US" b="1" dirty="0" err="1">
                <a:latin typeface="Bahnschrift" panose="020B0502040204020203" pitchFamily="34" charset="0"/>
              </a:rPr>
              <a:t>innerlich</a:t>
            </a:r>
            <a:r>
              <a:rPr lang="en-US" b="1" dirty="0">
                <a:latin typeface="Bahnschrift" panose="020B0502040204020203" pitchFamily="34" charset="0"/>
              </a:rPr>
              <a:t> oft </a:t>
            </a:r>
            <a:r>
              <a:rPr lang="en-US" b="1" dirty="0" err="1">
                <a:latin typeface="Bahnschrift" panose="020B0502040204020203" pitchFamily="34" charset="0"/>
              </a:rPr>
              <a:t>Zweifel</a:t>
            </a:r>
            <a:r>
              <a:rPr lang="en-US" b="1" dirty="0">
                <a:latin typeface="Bahnschrift" panose="020B0502040204020203" pitchFamily="34" charset="0"/>
              </a:rPr>
              <a:t> hast. Die Arbeit </a:t>
            </a:r>
            <a:r>
              <a:rPr lang="en-US" b="1" dirty="0" err="1">
                <a:latin typeface="Bahnschrift" panose="020B0502040204020203" pitchFamily="34" charset="0"/>
              </a:rPr>
              <a:t>findest</a:t>
            </a:r>
            <a:r>
              <a:rPr lang="en-US" b="1" dirty="0">
                <a:latin typeface="Bahnschrift" panose="020B0502040204020203" pitchFamily="34" charset="0"/>
              </a:rPr>
              <a:t> du an </a:t>
            </a:r>
            <a:r>
              <a:rPr lang="en-US" b="1" dirty="0" err="1">
                <a:latin typeface="Bahnschrift" panose="020B0502040204020203" pitchFamily="34" charset="0"/>
              </a:rPr>
              <a:t>manchen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Tagen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mühselig</a:t>
            </a:r>
            <a:r>
              <a:rPr lang="en-US" b="1" dirty="0">
                <a:latin typeface="Bahnschrift" panose="020B0502040204020203" pitchFamily="34" charset="0"/>
              </a:rPr>
              <a:t>.</a:t>
            </a:r>
            <a:endParaRPr lang="LID4096" b="1" dirty="0">
              <a:latin typeface="Bahnschrift" panose="020B0502040204020203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70847CB-4F5B-4FE5-9390-14C7CF637B89}"/>
              </a:ext>
            </a:extLst>
          </p:cNvPr>
          <p:cNvSpPr/>
          <p:nvPr/>
        </p:nvSpPr>
        <p:spPr>
          <a:xfrm>
            <a:off x="2301999" y="3291525"/>
            <a:ext cx="1572421" cy="263950"/>
          </a:xfrm>
          <a:prstGeom prst="roundRect">
            <a:avLst/>
          </a:prstGeom>
          <a:solidFill>
            <a:srgbClr val="F7941D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6635ABB-12C0-4D19-AE99-307DCBE714B2}"/>
              </a:ext>
            </a:extLst>
          </p:cNvPr>
          <p:cNvSpPr/>
          <p:nvPr/>
        </p:nvSpPr>
        <p:spPr>
          <a:xfrm>
            <a:off x="3659669" y="3022255"/>
            <a:ext cx="1572421" cy="263950"/>
          </a:xfrm>
          <a:prstGeom prst="roundRect">
            <a:avLst/>
          </a:prstGeom>
          <a:solidFill>
            <a:srgbClr val="F7941D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AC1783-33B0-4B99-A691-EBD0DD812E87}"/>
              </a:ext>
            </a:extLst>
          </p:cNvPr>
          <p:cNvSpPr txBox="1"/>
          <p:nvPr/>
        </p:nvSpPr>
        <p:spPr>
          <a:xfrm>
            <a:off x="7438384" y="2692565"/>
            <a:ext cx="4345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Entweder</a:t>
            </a:r>
            <a:r>
              <a:rPr lang="en-US" dirty="0">
                <a:latin typeface="Bahnschrift" panose="020B0502040204020203" pitchFamily="34" charset="0"/>
              </a:rPr>
              <a:t>-Oder-</a:t>
            </a:r>
            <a:r>
              <a:rPr lang="en-US" dirty="0" err="1">
                <a:latin typeface="Bahnschrift" panose="020B0502040204020203" pitchFamily="34" charset="0"/>
              </a:rPr>
              <a:t>Aussagen</a:t>
            </a:r>
            <a:r>
              <a:rPr lang="en-US" dirty="0">
                <a:latin typeface="Bahnschrift" panose="020B0502040204020203" pitchFamily="34" charset="0"/>
              </a:rPr>
              <a:t>, die </a:t>
            </a:r>
            <a:r>
              <a:rPr lang="en-US" dirty="0" err="1">
                <a:latin typeface="Bahnschrift" panose="020B0502040204020203" pitchFamily="34" charset="0"/>
              </a:rPr>
              <a:t>zwei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verschiedene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Aspekte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aufgreifen</a:t>
            </a:r>
            <a:r>
              <a:rPr lang="en-US" dirty="0">
                <a:latin typeface="Bahnschrift" panose="020B0502040204020203" pitchFamily="34" charset="0"/>
              </a:rPr>
              <a:t>, sodas man </a:t>
            </a:r>
            <a:r>
              <a:rPr lang="en-US" dirty="0" err="1">
                <a:latin typeface="Bahnschrift" panose="020B0502040204020203" pitchFamily="34" charset="0"/>
              </a:rPr>
              <a:t>sich</a:t>
            </a:r>
            <a:r>
              <a:rPr lang="en-US" dirty="0">
                <a:latin typeface="Bahnschrift" panose="020B0502040204020203" pitchFamily="34" charset="0"/>
              </a:rPr>
              <a:t> in </a:t>
            </a:r>
            <a:r>
              <a:rPr lang="en-US" dirty="0" err="1">
                <a:latin typeface="Bahnschrift" panose="020B0502040204020203" pitchFamily="34" charset="0"/>
              </a:rPr>
              <a:t>einem</a:t>
            </a:r>
            <a:r>
              <a:rPr lang="en-US" dirty="0">
                <a:latin typeface="Bahnschrift" panose="020B0502040204020203" pitchFamily="34" charset="0"/>
              </a:rPr>
              <a:t> Teil </a:t>
            </a:r>
            <a:r>
              <a:rPr lang="en-US" dirty="0" err="1">
                <a:latin typeface="Bahnschrift" panose="020B0502040204020203" pitchFamily="34" charset="0"/>
              </a:rPr>
              <a:t>immer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erkennt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LID4096" dirty="0">
              <a:latin typeface="Bahnschrift" panose="020B0502040204020203" pitchFamily="34" charset="0"/>
            </a:endParaRP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6FC94CAC-2714-4C74-8C60-E03AAA20A80C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5232090" y="3154230"/>
            <a:ext cx="2206294" cy="12700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123DC6-37C8-40B9-A2F3-FD94E5501BE7}"/>
              </a:ext>
            </a:extLst>
          </p:cNvPr>
          <p:cNvSpPr/>
          <p:nvPr/>
        </p:nvSpPr>
        <p:spPr>
          <a:xfrm>
            <a:off x="2163776" y="3837898"/>
            <a:ext cx="1710644" cy="263950"/>
          </a:xfrm>
          <a:prstGeom prst="roundRect">
            <a:avLst/>
          </a:prstGeom>
          <a:solidFill>
            <a:srgbClr val="F7941D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15611F-861A-40BF-A7AD-63F4AF597EDC}"/>
              </a:ext>
            </a:extLst>
          </p:cNvPr>
          <p:cNvSpPr txBox="1"/>
          <p:nvPr/>
        </p:nvSpPr>
        <p:spPr>
          <a:xfrm>
            <a:off x="7438383" y="3639211"/>
            <a:ext cx="4345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Aussagen</a:t>
            </a:r>
            <a:r>
              <a:rPr lang="en-US" dirty="0">
                <a:latin typeface="Bahnschrift" panose="020B0502040204020203" pitchFamily="34" charset="0"/>
              </a:rPr>
              <a:t>, die der Person </a:t>
            </a:r>
            <a:r>
              <a:rPr lang="en-US" dirty="0" err="1">
                <a:latin typeface="Bahnschrift" panose="020B0502040204020203" pitchFamily="34" charset="0"/>
              </a:rPr>
              <a:t>schmeicheln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werden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selten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kritisch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hinterfragt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LID4096" dirty="0">
              <a:latin typeface="Bahnschrift" panose="020B0502040204020203" pitchFamily="34" charset="0"/>
            </a:endParaRPr>
          </a:p>
        </p:txBody>
      </p: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C2A7D444-91A4-4DD1-8335-3C9694E167F2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4751114" y="3962377"/>
            <a:ext cx="2687269" cy="7496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F58EF5-ED04-4508-904C-59FC32870F5B}"/>
              </a:ext>
            </a:extLst>
          </p:cNvPr>
          <p:cNvSpPr/>
          <p:nvPr/>
        </p:nvSpPr>
        <p:spPr>
          <a:xfrm>
            <a:off x="2587105" y="4405844"/>
            <a:ext cx="2116874" cy="263950"/>
          </a:xfrm>
          <a:prstGeom prst="roundRect">
            <a:avLst/>
          </a:prstGeom>
          <a:solidFill>
            <a:srgbClr val="F7941D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4B26967-04C3-4D05-A318-A2C54B943B14}"/>
              </a:ext>
            </a:extLst>
          </p:cNvPr>
          <p:cNvCxnSpPr>
            <a:cxnSpLocks/>
          </p:cNvCxnSpPr>
          <p:nvPr/>
        </p:nvCxnSpPr>
        <p:spPr>
          <a:xfrm>
            <a:off x="4703979" y="4531152"/>
            <a:ext cx="2734404" cy="12700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57CB4EA-F048-4EAC-A505-F1A785420469}"/>
              </a:ext>
            </a:extLst>
          </p:cNvPr>
          <p:cNvSpPr txBox="1"/>
          <p:nvPr/>
        </p:nvSpPr>
        <p:spPr>
          <a:xfrm>
            <a:off x="7438383" y="4306037"/>
            <a:ext cx="4345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Trifft</a:t>
            </a:r>
            <a:r>
              <a:rPr lang="en-US" dirty="0">
                <a:latin typeface="Bahnschrift" panose="020B0502040204020203" pitchFamily="34" charset="0"/>
              </a:rPr>
              <a:t> auf die </a:t>
            </a:r>
            <a:r>
              <a:rPr lang="en-US" dirty="0" err="1">
                <a:latin typeface="Bahnschrift" panose="020B0502040204020203" pitchFamily="34" charset="0"/>
              </a:rPr>
              <a:t>meisten</a:t>
            </a:r>
            <a:r>
              <a:rPr lang="en-US" dirty="0">
                <a:latin typeface="Bahnschrift" panose="020B0502040204020203" pitchFamily="34" charset="0"/>
              </a:rPr>
              <a:t> Menschen </a:t>
            </a:r>
            <a:r>
              <a:rPr lang="en-US" dirty="0" err="1">
                <a:latin typeface="Bahnschrift" panose="020B0502040204020203" pitchFamily="34" charset="0"/>
              </a:rPr>
              <a:t>zu</a:t>
            </a:r>
            <a:r>
              <a:rPr lang="en-US" dirty="0">
                <a:latin typeface="Bahnschrift" panose="020B0502040204020203" pitchFamily="34" charset="0"/>
              </a:rPr>
              <a:t>, die </a:t>
            </a:r>
            <a:r>
              <a:rPr lang="en-US" dirty="0" err="1">
                <a:latin typeface="Bahnschrift" panose="020B0502040204020203" pitchFamily="34" charset="0"/>
              </a:rPr>
              <a:t>Horoskope</a:t>
            </a:r>
            <a:r>
              <a:rPr lang="en-US" dirty="0">
                <a:latin typeface="Bahnschrift" panose="020B0502040204020203" pitchFamily="34" charset="0"/>
              </a:rPr>
              <a:t> lessen.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8E2E3E-45D6-4DA7-B359-101334B8E125}"/>
              </a:ext>
            </a:extLst>
          </p:cNvPr>
          <p:cNvSpPr txBox="1"/>
          <p:nvPr/>
        </p:nvSpPr>
        <p:spPr>
          <a:xfrm>
            <a:off x="7438383" y="4961714"/>
            <a:ext cx="4345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Analytische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Aussage</a:t>
            </a:r>
            <a:r>
              <a:rPr lang="en-US" dirty="0">
                <a:latin typeface="Bahnschrift" panose="020B0502040204020203" pitchFamily="34" charset="0"/>
              </a:rPr>
              <a:t>, Arbeit </a:t>
            </a:r>
            <a:r>
              <a:rPr lang="en-US" dirty="0" err="1">
                <a:latin typeface="Bahnschrift" panose="020B0502040204020203" pitchFamily="34" charset="0"/>
              </a:rPr>
              <a:t>ist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immer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mit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einer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gewissen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Mühsal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verbunden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AAB69D1-0CC8-40CD-B933-5DFAC88032AB}"/>
              </a:ext>
            </a:extLst>
          </p:cNvPr>
          <p:cNvSpPr/>
          <p:nvPr/>
        </p:nvSpPr>
        <p:spPr>
          <a:xfrm>
            <a:off x="4028265" y="4915404"/>
            <a:ext cx="1203825" cy="294247"/>
          </a:xfrm>
          <a:prstGeom prst="roundRect">
            <a:avLst/>
          </a:prstGeom>
          <a:solidFill>
            <a:srgbClr val="F7941D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14FC2C09-F53D-4CF2-8620-F824657DC876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5232090" y="5062528"/>
            <a:ext cx="2206293" cy="31406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E9215AE-D6A5-4E26-BF7C-409D8E44D966}"/>
              </a:ext>
            </a:extLst>
          </p:cNvPr>
          <p:cNvSpPr/>
          <p:nvPr/>
        </p:nvSpPr>
        <p:spPr>
          <a:xfrm>
            <a:off x="2549011" y="4672172"/>
            <a:ext cx="1092849" cy="263950"/>
          </a:xfrm>
          <a:prstGeom prst="roundRect">
            <a:avLst/>
          </a:prstGeom>
          <a:solidFill>
            <a:srgbClr val="F7941D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23204A-E8F6-432F-BB62-1EB2DBE80EE2}"/>
              </a:ext>
            </a:extLst>
          </p:cNvPr>
          <p:cNvSpPr txBox="1"/>
          <p:nvPr/>
        </p:nvSpPr>
        <p:spPr>
          <a:xfrm>
            <a:off x="528507" y="1667647"/>
            <a:ext cx="311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Immunisierung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im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Horoskop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1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2" grpId="0" animBg="1"/>
      <p:bldP spid="33" grpId="0"/>
      <p:bldP spid="38" grpId="0" animBg="1"/>
      <p:bldP spid="41" grpId="0"/>
      <p:bldP spid="42" grpId="0"/>
      <p:bldP spid="43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5461746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Die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Falsifikation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ZoneTexte 5">
            <a:extLst>
              <a:ext uri="{FF2B5EF4-FFF2-40B4-BE49-F238E27FC236}">
                <a16:creationId xmlns:a16="http://schemas.microsoft.com/office/drawing/2014/main" id="{F28CA02C-E04E-443B-9CCA-DBBDA3B050C8}"/>
              </a:ext>
            </a:extLst>
          </p:cNvPr>
          <p:cNvSpPr txBox="1"/>
          <p:nvPr/>
        </p:nvSpPr>
        <p:spPr>
          <a:xfrm>
            <a:off x="1155372" y="3093130"/>
            <a:ext cx="2104008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Allaussagen werden deduktiv falsifiziert </a:t>
            </a:r>
          </a:p>
          <a:p>
            <a:pPr algn="ctr"/>
            <a:r>
              <a:rPr lang="de-AT" dirty="0"/>
              <a:t>(ein Einzelfall widerspricht der Regel)</a:t>
            </a:r>
            <a:endParaRPr lang="en-AT" dirty="0"/>
          </a:p>
        </p:txBody>
      </p:sp>
      <p:sp>
        <p:nvSpPr>
          <p:cNvPr id="26" name="ZoneTexte 6">
            <a:extLst>
              <a:ext uri="{FF2B5EF4-FFF2-40B4-BE49-F238E27FC236}">
                <a16:creationId xmlns:a16="http://schemas.microsoft.com/office/drawing/2014/main" id="{6BDDA53C-6D33-4750-8687-674A1A2944A8}"/>
              </a:ext>
            </a:extLst>
          </p:cNvPr>
          <p:cNvSpPr txBox="1"/>
          <p:nvPr/>
        </p:nvSpPr>
        <p:spPr>
          <a:xfrm>
            <a:off x="8721126" y="3100938"/>
            <a:ext cx="2351104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Existenzaussagen werden induktiv falsifiziert</a:t>
            </a:r>
          </a:p>
          <a:p>
            <a:pPr algn="ctr"/>
            <a:r>
              <a:rPr lang="de-AT" dirty="0"/>
              <a:t>(Einzelfälle entsprechen nicht der Beobachtung)</a:t>
            </a:r>
            <a:endParaRPr lang="en-AT" dirty="0"/>
          </a:p>
        </p:txBody>
      </p:sp>
      <p:sp>
        <p:nvSpPr>
          <p:cNvPr id="27" name="ZoneTexte 7">
            <a:extLst>
              <a:ext uri="{FF2B5EF4-FFF2-40B4-BE49-F238E27FC236}">
                <a16:creationId xmlns:a16="http://schemas.microsoft.com/office/drawing/2014/main" id="{91CD17CC-8A1F-4893-9B44-914B81EBD73B}"/>
              </a:ext>
            </a:extLst>
          </p:cNvPr>
          <p:cNvSpPr txBox="1"/>
          <p:nvPr/>
        </p:nvSpPr>
        <p:spPr>
          <a:xfrm>
            <a:off x="528507" y="1853409"/>
            <a:ext cx="2993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Bahnschrift" panose="020B0502040204020203" pitchFamily="34" charset="0"/>
              </a:rPr>
              <a:t>Welche Aussage ist einfacher zu falsifizieren?</a:t>
            </a:r>
            <a:endParaRPr lang="en-AT" dirty="0">
              <a:latin typeface="Bahnschrift" panose="020B0502040204020203" pitchFamily="34" charset="0"/>
            </a:endParaRPr>
          </a:p>
        </p:txBody>
      </p:sp>
      <p:pic>
        <p:nvPicPr>
          <p:cNvPr id="28" name="Image 2">
            <a:extLst>
              <a:ext uri="{FF2B5EF4-FFF2-40B4-BE49-F238E27FC236}">
                <a16:creationId xmlns:a16="http://schemas.microsoft.com/office/drawing/2014/main" id="{0D4476DA-429D-4D91-BF28-3DEA7524CB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26349" y="1597998"/>
            <a:ext cx="4727808" cy="5158697"/>
          </a:xfrm>
          <a:prstGeom prst="rect">
            <a:avLst/>
          </a:prstGeom>
        </p:spPr>
      </p:pic>
      <p:sp>
        <p:nvSpPr>
          <p:cNvPr id="20" name="Ellipse 1">
            <a:extLst>
              <a:ext uri="{FF2B5EF4-FFF2-40B4-BE49-F238E27FC236}">
                <a16:creationId xmlns:a16="http://schemas.microsoft.com/office/drawing/2014/main" id="{934231D7-1437-4858-9BF2-7CF1372439DF}"/>
              </a:ext>
            </a:extLst>
          </p:cNvPr>
          <p:cNvSpPr/>
          <p:nvPr/>
        </p:nvSpPr>
        <p:spPr>
          <a:xfrm>
            <a:off x="3869094" y="4847456"/>
            <a:ext cx="2121158" cy="5954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4" name="Ellipse 4">
            <a:extLst>
              <a:ext uri="{FF2B5EF4-FFF2-40B4-BE49-F238E27FC236}">
                <a16:creationId xmlns:a16="http://schemas.microsoft.com/office/drawing/2014/main" id="{59560E3E-CBCB-4431-B10D-A7A1B62F2617}"/>
              </a:ext>
            </a:extLst>
          </p:cNvPr>
          <p:cNvSpPr/>
          <p:nvPr/>
        </p:nvSpPr>
        <p:spPr>
          <a:xfrm>
            <a:off x="5990252" y="3890871"/>
            <a:ext cx="1635967" cy="3373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9197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0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2390184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51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Versuch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und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Irrtum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D2CAB3-BAED-435E-BC61-EB3A3C4D66FB}"/>
              </a:ext>
            </a:extLst>
          </p:cNvPr>
          <p:cNvSpPr txBox="1"/>
          <p:nvPr/>
        </p:nvSpPr>
        <p:spPr>
          <a:xfrm>
            <a:off x="528507" y="1853409"/>
            <a:ext cx="111647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Wissenschaft gründet sich somit auf das Verfahren von „</a:t>
            </a:r>
            <a:r>
              <a:rPr lang="de-DE" dirty="0" err="1">
                <a:latin typeface="Bahnschrift" panose="020B0502040204020203" pitchFamily="34" charset="0"/>
              </a:rPr>
              <a:t>trial</a:t>
            </a:r>
            <a:r>
              <a:rPr lang="de-DE" dirty="0">
                <a:latin typeface="Bahnschrift" panose="020B0502040204020203" pitchFamily="34" charset="0"/>
              </a:rPr>
              <a:t> and </a:t>
            </a:r>
            <a:r>
              <a:rPr lang="de-DE" dirty="0" err="1">
                <a:latin typeface="Bahnschrift" panose="020B0502040204020203" pitchFamily="34" charset="0"/>
              </a:rPr>
              <a:t>error</a:t>
            </a:r>
            <a:r>
              <a:rPr lang="de-DE" dirty="0">
                <a:latin typeface="Bahnschrift" panose="020B0502040204020203" pitchFamily="34" charset="0"/>
              </a:rPr>
              <a:t>“, von Versuch und Irrtum.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Deduktion kommt vom lateinischen Wortstamm „</a:t>
            </a:r>
            <a:r>
              <a:rPr lang="de-DE" dirty="0" err="1">
                <a:latin typeface="Bahnschrift" panose="020B0502040204020203" pitchFamily="34" charset="0"/>
              </a:rPr>
              <a:t>deducere</a:t>
            </a:r>
            <a:r>
              <a:rPr lang="de-DE" dirty="0">
                <a:latin typeface="Bahnschrift" panose="020B0502040204020203" pitchFamily="34" charset="0"/>
              </a:rPr>
              <a:t>“ und heißt „herabführen“, „herableiten“ oder „ableiten“. Und das bedeutet, wir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bilden zuerst die Theorie oder allgemeine Gesetzmäßigkeit </a:t>
            </a:r>
            <a:r>
              <a:rPr lang="de-DE" dirty="0">
                <a:latin typeface="Bahnschrift" panose="020B0502040204020203" pitchFamily="34" charset="0"/>
              </a:rPr>
              <a:t>und leiten daraus in einem zweiten Schritt die zu erwartenden Ergebnisse ab.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Am Ende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schauen wir in der Wirklichkeit der physischen Welt</a:t>
            </a:r>
            <a:r>
              <a:rPr lang="de-DE" dirty="0">
                <a:latin typeface="Bahnschrift" panose="020B0502040204020203" pitchFamily="34" charset="0"/>
              </a:rPr>
              <a:t>, ob wir richtig liegen oder uns geirrt haben: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„Induktion gibt es nicht es gibt nur Versuch und Irrtum.“</a:t>
            </a:r>
            <a:endParaRPr lang="LID4096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681E09-E3D1-4506-9938-9EB96E473FAB}"/>
              </a:ext>
            </a:extLst>
          </p:cNvPr>
          <p:cNvSpPr txBox="1"/>
          <p:nvPr/>
        </p:nvSpPr>
        <p:spPr>
          <a:xfrm>
            <a:off x="2373744" y="5034422"/>
            <a:ext cx="931949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Einstein hat die deduktive Methode praktiziert: „Nur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kühne Spekulation </a:t>
            </a:r>
            <a:r>
              <a:rPr lang="de-DE" dirty="0">
                <a:latin typeface="Bahnschrift" panose="020B0502040204020203" pitchFamily="34" charset="0"/>
              </a:rPr>
              <a:t>kann uns weiterbringen,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nicht die Ansammlung von Tatsachen</a:t>
            </a:r>
            <a:r>
              <a:rPr lang="de-DE" dirty="0">
                <a:latin typeface="Bahnschrift" panose="020B0502040204020203" pitchFamily="34" charset="0"/>
              </a:rPr>
              <a:t>.“ </a:t>
            </a:r>
          </a:p>
          <a:p>
            <a:endParaRPr lang="de-DE" dirty="0">
              <a:latin typeface="Bahnschrift" panose="020B0502040204020203" pitchFamily="34" charset="0"/>
            </a:endParaRPr>
          </a:p>
          <a:p>
            <a:r>
              <a:rPr lang="de-DE" dirty="0">
                <a:latin typeface="Bahnschrift" panose="020B0502040204020203" pitchFamily="34" charset="0"/>
              </a:rPr>
              <a:t>Tatsächlich wurden Einsteins Behauptungen zuerst theoretisch aufgestellt und dann erst durch empirische Erfahrung bestätigt.</a:t>
            </a:r>
            <a:endParaRPr lang="LID4096" dirty="0">
              <a:latin typeface="Bahnschrift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D19FA2-572D-4CC3-B1B2-2F4ABBB7FB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780519">
            <a:off x="740297" y="4454227"/>
            <a:ext cx="1783186" cy="20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6" y="1005864"/>
            <a:ext cx="3018257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827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–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D2CAB3-BAED-435E-BC61-EB3A3C4D66FB}"/>
              </a:ext>
            </a:extLst>
          </p:cNvPr>
          <p:cNvSpPr txBox="1"/>
          <p:nvPr/>
        </p:nvSpPr>
        <p:spPr>
          <a:xfrm>
            <a:off x="2414525" y="1831836"/>
            <a:ext cx="84882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dirty="0">
                <a:latin typeface="Bahnschrift" panose="020B0502040204020203" pitchFamily="34" charset="0"/>
              </a:rPr>
              <a:t>„Der kritische Rationalismus, den ich vertrete, ist die Einstellung oder die Bereitschaft eines Menschen, auf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kritische Argumente zu hören und von seinen Fehlern zu lernen</a:t>
            </a:r>
            <a:r>
              <a:rPr lang="de-DE" dirty="0">
                <a:latin typeface="Bahnschrift" panose="020B0502040204020203" pitchFamily="34" charset="0"/>
              </a:rPr>
              <a:t>.“</a:t>
            </a:r>
            <a:endParaRPr lang="LID4096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2E8A0B-01CE-456A-AD48-2054153AF97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95347">
            <a:off x="633258" y="1697247"/>
            <a:ext cx="1536510" cy="208517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8DF6656-BD78-4E41-9870-A76F2A8BBDA6}"/>
              </a:ext>
            </a:extLst>
          </p:cNvPr>
          <p:cNvSpPr/>
          <p:nvPr/>
        </p:nvSpPr>
        <p:spPr>
          <a:xfrm>
            <a:off x="2202089" y="1812450"/>
            <a:ext cx="8913091" cy="1025236"/>
          </a:xfrm>
          <a:prstGeom prst="wedgeRoundRectCallout">
            <a:avLst>
              <a:gd name="adj1" fmla="val -54927"/>
              <a:gd name="adj2" fmla="val 44666"/>
              <a:gd name="adj3" fmla="val 16667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A8153-49BA-4AC8-991F-1E4E7DA9D780}"/>
              </a:ext>
            </a:extLst>
          </p:cNvPr>
          <p:cNvSpPr txBox="1"/>
          <p:nvPr/>
        </p:nvSpPr>
        <p:spPr>
          <a:xfrm>
            <a:off x="2286000" y="3300039"/>
            <a:ext cx="8829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Laut Popper entsteht die ständige Verbesserung der Verhältnisse durch rationale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Selbstkritik</a:t>
            </a:r>
            <a:r>
              <a:rPr lang="de-DE" dirty="0">
                <a:latin typeface="Bahnschrift" panose="020B0502040204020203" pitchFamily="34" charset="0"/>
              </a:rPr>
              <a:t> und Reformen. 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41038E-EB93-42C7-B215-E84EDFA84C66}"/>
              </a:ext>
            </a:extLst>
          </p:cNvPr>
          <p:cNvSpPr txBox="1"/>
          <p:nvPr/>
        </p:nvSpPr>
        <p:spPr>
          <a:xfrm>
            <a:off x="2286000" y="4039047"/>
            <a:ext cx="8829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Wissenschaftler und Politiker müssten deshalb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bescheiden, dialog- und kritikfähig bleiben</a:t>
            </a:r>
            <a:r>
              <a:rPr lang="de-DE" dirty="0">
                <a:latin typeface="Bahnschrift" panose="020B0502040204020203" pitchFamily="34" charset="0"/>
              </a:rPr>
              <a:t>. </a:t>
            </a:r>
            <a:endParaRPr lang="LID4096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E3673-9E6F-46A4-982F-4DCA10317D14}"/>
              </a:ext>
            </a:extLst>
          </p:cNvPr>
          <p:cNvSpPr txBox="1"/>
          <p:nvPr/>
        </p:nvSpPr>
        <p:spPr>
          <a:xfrm>
            <a:off x="5555675" y="5055054"/>
            <a:ext cx="6216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„Ich weiß, dass ich nichts weiß.“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781119-A866-488B-AE2A-C2C9AC55B7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793018" y="4293484"/>
            <a:ext cx="2798617" cy="2447845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D07145C-636E-472C-A4F3-674D251EF814}"/>
              </a:ext>
            </a:extLst>
          </p:cNvPr>
          <p:cNvSpPr/>
          <p:nvPr/>
        </p:nvSpPr>
        <p:spPr>
          <a:xfrm>
            <a:off x="5412509" y="4950690"/>
            <a:ext cx="3703782" cy="753423"/>
          </a:xfrm>
          <a:prstGeom prst="wedgeRoundRectCallout">
            <a:avLst>
              <a:gd name="adj1" fmla="val 60285"/>
              <a:gd name="adj2" fmla="val 36496"/>
              <a:gd name="adj3" fmla="val 16667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39A6B6-4161-40A2-9158-3336328CA45B}"/>
              </a:ext>
            </a:extLst>
          </p:cNvPr>
          <p:cNvSpPr txBox="1"/>
          <p:nvPr/>
        </p:nvSpPr>
        <p:spPr>
          <a:xfrm>
            <a:off x="2987964" y="5929313"/>
            <a:ext cx="6216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Wir können uns der Wahrheit stets nur annähern!</a:t>
            </a:r>
            <a:endParaRPr lang="LID4096" sz="2000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B12EC-BD17-4183-8090-CD3D23C9CEED}"/>
              </a:ext>
            </a:extLst>
          </p:cNvPr>
          <p:cNvSpPr txBox="1"/>
          <p:nvPr/>
        </p:nvSpPr>
        <p:spPr>
          <a:xfrm>
            <a:off x="8018693" y="5378906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BF9000"/>
                </a:solidFill>
                <a:latin typeface="Bahnschrift" panose="020B0502040204020203" pitchFamily="34" charset="0"/>
              </a:rPr>
              <a:t>- </a:t>
            </a:r>
            <a:r>
              <a:rPr lang="en-US" sz="1200" dirty="0" err="1">
                <a:solidFill>
                  <a:srgbClr val="BF9000"/>
                </a:solidFill>
                <a:latin typeface="Bahnschrift" panose="020B0502040204020203" pitchFamily="34" charset="0"/>
              </a:rPr>
              <a:t>Sokrates</a:t>
            </a:r>
            <a:endParaRPr lang="LID4096" sz="1200" dirty="0">
              <a:solidFill>
                <a:srgbClr val="BF900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9" grpId="0" animBg="1"/>
      <p:bldP spid="21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847288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827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–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Fazit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81EAE-2E2F-4A10-B736-F595AC407725}"/>
              </a:ext>
            </a:extLst>
          </p:cNvPr>
          <p:cNvSpPr txBox="1"/>
          <p:nvPr/>
        </p:nvSpPr>
        <p:spPr>
          <a:xfrm>
            <a:off x="528505" y="1798500"/>
            <a:ext cx="113089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Poppers </a:t>
            </a:r>
            <a:r>
              <a:rPr lang="de-DE" dirty="0">
                <a:solidFill>
                  <a:srgbClr val="BF9000"/>
                </a:solidFill>
              </a:rPr>
              <a:t>Kerngedanke</a:t>
            </a:r>
            <a:r>
              <a:rPr lang="de-DE" dirty="0"/>
              <a:t>, wonach unser ganzes Wissen nur provisorisch ist, also ein „Vermutungswissen“, das sich jederzeit ändern kann, war zu seiner Zeit eine </a:t>
            </a:r>
            <a:r>
              <a:rPr lang="de-DE" b="1" dirty="0">
                <a:solidFill>
                  <a:srgbClr val="BF9000"/>
                </a:solidFill>
              </a:rPr>
              <a:t>ungeheure Provokation</a:t>
            </a:r>
            <a:r>
              <a:rPr lang="de-DE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Vor Popper glaubten die Forscher und Wissenschaftler, dass es „Naturgesetze“ wirklich gibt, also letzte Gesetzmäßigkeiten des Kosmos, die den ganzen Ablauf des Geschehens bestimmen.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Popper definiert die wissenschaftliche Methode als </a:t>
            </a:r>
            <a:r>
              <a:rPr lang="de-DE" b="1" dirty="0">
                <a:solidFill>
                  <a:srgbClr val="BF9000"/>
                </a:solidFill>
              </a:rPr>
              <a:t>„das vernünftige Verfahren zur Annäherung an die Wahrheit“.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BF9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physische Welt der Natur existiert nämlich, so Popper, </a:t>
            </a:r>
            <a:r>
              <a:rPr lang="de-DE" b="1" dirty="0">
                <a:solidFill>
                  <a:srgbClr val="BF9000"/>
                </a:solidFill>
              </a:rPr>
              <a:t>völlig unabhängig</a:t>
            </a:r>
            <a:r>
              <a:rPr lang="de-DE" dirty="0"/>
              <a:t> vom menschlichen Geist und ist von radikal </a:t>
            </a:r>
            <a:r>
              <a:rPr lang="de-DE" b="1" dirty="0">
                <a:solidFill>
                  <a:srgbClr val="BF9000"/>
                </a:solidFill>
              </a:rPr>
              <a:t>anderer Art als die menschliche Erfahrung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Für Popper nähern wir uns der Wahrheit nur an. Hypothesen werden konstant bestätigt:  Ihre nachträgliche Verifikation hängt von der Übereinstimmung mit </a:t>
            </a:r>
            <a:r>
              <a:rPr lang="de-DE" sz="1800" b="1" i="1" dirty="0">
                <a:solidFill>
                  <a:srgbClr val="BF9000"/>
                </a:solidFill>
              </a:rPr>
              <a:t>intersubjektiv</a:t>
            </a:r>
            <a:r>
              <a:rPr lang="de-DE" sz="1800" b="1" dirty="0">
                <a:solidFill>
                  <a:srgbClr val="BF9000"/>
                </a:solidFill>
              </a:rPr>
              <a:t> anerkannten Beobachtungen </a:t>
            </a:r>
            <a:r>
              <a:rPr lang="de-DE" sz="1800" dirty="0"/>
              <a:t>ab.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6210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DE685199-968E-4B4F-80A8-D7AD5957659F}"/>
              </a:ext>
            </a:extLst>
          </p:cNvPr>
          <p:cNvSpPr/>
          <p:nvPr/>
        </p:nvSpPr>
        <p:spPr>
          <a:xfrm>
            <a:off x="325025" y="2736495"/>
            <a:ext cx="4299526" cy="4032863"/>
          </a:xfrm>
          <a:prstGeom prst="ellipse">
            <a:avLst/>
          </a:prstGeom>
          <a:solidFill>
            <a:srgbClr val="ED7D31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847288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827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–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Fazit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«TEEKANNE» – das philosophische Gedankenexperiment ｜ #filosofix">
            <a:hlinkClick r:id="" action="ppaction://media"/>
            <a:extLst>
              <a:ext uri="{FF2B5EF4-FFF2-40B4-BE49-F238E27FC236}">
                <a16:creationId xmlns:a16="http://schemas.microsoft.com/office/drawing/2014/main" id="{9233017E-7043-42EC-9B63-1475217D41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2597" y="880029"/>
            <a:ext cx="9859446" cy="5545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B068DC-784E-4F65-8AC9-929E08BD11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49957" y="4056066"/>
            <a:ext cx="2170124" cy="27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FAF942-63EE-40F7-8382-2023743730D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1855" y="1908049"/>
            <a:ext cx="3683255" cy="48486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51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83884-07ED-40B0-A567-AF89A740313F}"/>
              </a:ext>
            </a:extLst>
          </p:cNvPr>
          <p:cNvGrpSpPr/>
          <p:nvPr/>
        </p:nvGrpSpPr>
        <p:grpSpPr>
          <a:xfrm>
            <a:off x="3682268" y="1611712"/>
            <a:ext cx="7792136" cy="2434015"/>
            <a:chOff x="3682268" y="1611712"/>
            <a:chExt cx="7792136" cy="2434015"/>
          </a:xfrm>
          <a:noFill/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DA98CB-BE80-454C-9B49-E8B539DC2664}"/>
                </a:ext>
              </a:extLst>
            </p:cNvPr>
            <p:cNvSpPr txBox="1"/>
            <p:nvPr/>
          </p:nvSpPr>
          <p:spPr>
            <a:xfrm>
              <a:off x="3682268" y="1809988"/>
              <a:ext cx="7626030" cy="9541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sz="2800" dirty="0">
                  <a:solidFill>
                    <a:schemeClr val="accent2">
                      <a:lumMod val="75000"/>
                    </a:schemeClr>
                  </a:solidFill>
                </a:rPr>
                <a:t>„Das wissenschaftliche Wissen ist kein Wissen: Es ist nur </a:t>
              </a:r>
              <a:r>
                <a:rPr lang="de-DE" sz="2800" b="1" dirty="0">
                  <a:solidFill>
                    <a:schemeClr val="accent2">
                      <a:lumMod val="75000"/>
                    </a:schemeClr>
                  </a:solidFill>
                </a:rPr>
                <a:t>Vermutungswissen</a:t>
              </a:r>
              <a:r>
                <a:rPr lang="de-DE" sz="2800" dirty="0">
                  <a:solidFill>
                    <a:schemeClr val="accent2">
                      <a:lumMod val="75000"/>
                    </a:schemeClr>
                  </a:solidFill>
                </a:rPr>
                <a:t>.“</a:t>
              </a:r>
              <a:endParaRPr lang="en-AT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19D0D9-BFB0-4CEA-A28C-41A80DACF7A7}"/>
                </a:ext>
              </a:extLst>
            </p:cNvPr>
            <p:cNvSpPr/>
            <p:nvPr/>
          </p:nvSpPr>
          <p:spPr>
            <a:xfrm>
              <a:off x="3848374" y="1611712"/>
              <a:ext cx="7626030" cy="1322262"/>
            </a:xfrm>
            <a:prstGeom prst="rect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6D41541-C85A-418C-9411-DCDC61D1F70E}"/>
                </a:ext>
              </a:extLst>
            </p:cNvPr>
            <p:cNvSpPr/>
            <p:nvPr/>
          </p:nvSpPr>
          <p:spPr>
            <a:xfrm>
              <a:off x="3697071" y="2933974"/>
              <a:ext cx="1420938" cy="1111753"/>
            </a:xfrm>
            <a:custGeom>
              <a:avLst/>
              <a:gdLst>
                <a:gd name="connsiteX0" fmla="*/ 605214 w 1420938"/>
                <a:gd name="connsiteY0" fmla="*/ 0 h 1111753"/>
                <a:gd name="connsiteX1" fmla="*/ 0 w 1420938"/>
                <a:gd name="connsiteY1" fmla="*/ 1111753 h 1111753"/>
                <a:gd name="connsiteX2" fmla="*/ 1420938 w 1420938"/>
                <a:gd name="connsiteY2" fmla="*/ 0 h 1111753"/>
                <a:gd name="connsiteX3" fmla="*/ 605214 w 1420938"/>
                <a:gd name="connsiteY3" fmla="*/ 0 h 111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0938" h="1111753">
                  <a:moveTo>
                    <a:pt x="605214" y="0"/>
                  </a:moveTo>
                  <a:lnTo>
                    <a:pt x="0" y="1111753"/>
                  </a:lnTo>
                  <a:lnTo>
                    <a:pt x="1420938" y="0"/>
                  </a:lnTo>
                  <a:lnTo>
                    <a:pt x="60521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</p:spTree>
    <p:extLst>
      <p:ext uri="{BB962C8B-B14F-4D97-AF65-F5344CB8AC3E}">
        <p14:creationId xmlns:p14="http://schemas.microsoft.com/office/powerpoint/2010/main" val="409203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88C19F-F7FD-46A1-9DF4-41A1EA9BEFA1}"/>
              </a:ext>
            </a:extLst>
          </p:cNvPr>
          <p:cNvSpPr/>
          <p:nvPr/>
        </p:nvSpPr>
        <p:spPr>
          <a:xfrm>
            <a:off x="528506" y="1005864"/>
            <a:ext cx="3161985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2400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3A46A-6DD7-4781-B027-2463C3720E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47319" y="2436584"/>
            <a:ext cx="4152327" cy="41523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9D131B-AC91-4F62-81F7-D3B95B29C36E}"/>
              </a:ext>
            </a:extLst>
          </p:cNvPr>
          <p:cNvSpPr txBox="1"/>
          <p:nvPr/>
        </p:nvSpPr>
        <p:spPr>
          <a:xfrm>
            <a:off x="528506" y="1073275"/>
            <a:ext cx="6206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Vermutungswissen</a:t>
            </a:r>
            <a:endParaRPr lang="LID4096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BAA5F2-A4CF-4879-BD66-810911AD2356}"/>
              </a:ext>
            </a:extLst>
          </p:cNvPr>
          <p:cNvSpPr/>
          <p:nvPr/>
        </p:nvSpPr>
        <p:spPr>
          <a:xfrm>
            <a:off x="3598984" y="1656450"/>
            <a:ext cx="8296116" cy="4666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24619-75C4-4612-92B7-00178009C1F1}"/>
              </a:ext>
            </a:extLst>
          </p:cNvPr>
          <p:cNvSpPr txBox="1"/>
          <p:nvPr/>
        </p:nvSpPr>
        <p:spPr>
          <a:xfrm>
            <a:off x="3690491" y="1723861"/>
            <a:ext cx="195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Vermutungswissen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2BFFA-C1F0-469B-9458-F0E38319878F}"/>
              </a:ext>
            </a:extLst>
          </p:cNvPr>
          <p:cNvSpPr txBox="1"/>
          <p:nvPr/>
        </p:nvSpPr>
        <p:spPr>
          <a:xfrm>
            <a:off x="3690491" y="2319329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Geozentrisches</a:t>
            </a:r>
            <a:r>
              <a:rPr lang="en-US" dirty="0"/>
              <a:t> Weltbild</a:t>
            </a:r>
            <a:endParaRPr lang="LID4096" dirty="0"/>
          </a:p>
        </p:txBody>
      </p:sp>
      <p:pic>
        <p:nvPicPr>
          <p:cNvPr id="1026" name="Picture 2" descr="Geozentrisches Weltbild | AustriaWiki im Austria-Forum">
            <a:extLst>
              <a:ext uri="{FF2B5EF4-FFF2-40B4-BE49-F238E27FC236}">
                <a16:creationId xmlns:a16="http://schemas.microsoft.com/office/drawing/2014/main" id="{E6720AD9-E7FF-4195-935A-E305C1BD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43" y="2122144"/>
            <a:ext cx="1973844" cy="20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426BFA-602A-4D0E-8BDC-A3A9A07A8312}"/>
              </a:ext>
            </a:extLst>
          </p:cNvPr>
          <p:cNvSpPr txBox="1"/>
          <p:nvPr/>
        </p:nvSpPr>
        <p:spPr>
          <a:xfrm>
            <a:off x="6503959" y="1723861"/>
            <a:ext cx="177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Aktuelles</a:t>
            </a:r>
            <a:r>
              <a:rPr lang="en-US" dirty="0"/>
              <a:t> Wissen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853E1-59C0-4A9D-8810-A669552D500D}"/>
              </a:ext>
            </a:extLst>
          </p:cNvPr>
          <p:cNvSpPr txBox="1"/>
          <p:nvPr/>
        </p:nvSpPr>
        <p:spPr>
          <a:xfrm>
            <a:off x="6503959" y="2319329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Heliozentrisches</a:t>
            </a:r>
            <a:r>
              <a:rPr lang="en-US" dirty="0"/>
              <a:t> Weltbild</a:t>
            </a: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F9D013-E03E-4F94-B43E-9BE4C9E110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45669"/>
          <a:stretch/>
        </p:blipFill>
        <p:spPr>
          <a:xfrm>
            <a:off x="269089" y="2016124"/>
            <a:ext cx="2647719" cy="25976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6A0930-26AD-4597-A237-C83CD0C64A40}"/>
              </a:ext>
            </a:extLst>
          </p:cNvPr>
          <p:cNvSpPr txBox="1"/>
          <p:nvPr/>
        </p:nvSpPr>
        <p:spPr>
          <a:xfrm>
            <a:off x="3690491" y="2860424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Earth Theory</a:t>
            </a:r>
            <a:endParaRPr lang="LID4096" dirty="0"/>
          </a:p>
        </p:txBody>
      </p:sp>
      <p:pic>
        <p:nvPicPr>
          <p:cNvPr id="1028" name="Picture 4" descr="DAS WELTBILD DER VÖLKER">
            <a:extLst>
              <a:ext uri="{FF2B5EF4-FFF2-40B4-BE49-F238E27FC236}">
                <a16:creationId xmlns:a16="http://schemas.microsoft.com/office/drawing/2014/main" id="{A5E5B55C-AD52-4883-9281-8ED6F8E7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0" y="1981767"/>
            <a:ext cx="2984156" cy="26849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3608CC-A583-43CC-B28E-7F111AA9CDA9}"/>
              </a:ext>
            </a:extLst>
          </p:cNvPr>
          <p:cNvSpPr txBox="1"/>
          <p:nvPr/>
        </p:nvSpPr>
        <p:spPr>
          <a:xfrm>
            <a:off x="6514573" y="286042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Erdkugel</a:t>
            </a:r>
            <a:endParaRPr lang="LID4096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CB1F4B-5142-4547-89E4-81BF82BED78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271093" y="1788519"/>
            <a:ext cx="5756252" cy="3237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441EBC-AD07-40AD-8DAE-7FDD219DF65D}"/>
              </a:ext>
            </a:extLst>
          </p:cNvPr>
          <p:cNvSpPr txBox="1"/>
          <p:nvPr/>
        </p:nvSpPr>
        <p:spPr>
          <a:xfrm>
            <a:off x="3715061" y="3418278"/>
            <a:ext cx="194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Schöpfungstheorie</a:t>
            </a:r>
            <a:endParaRPr lang="LID4096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0547CC-B552-43DC-A538-68DEF588EFCE}"/>
              </a:ext>
            </a:extLst>
          </p:cNvPr>
          <p:cNvSpPr txBox="1"/>
          <p:nvPr/>
        </p:nvSpPr>
        <p:spPr>
          <a:xfrm>
            <a:off x="6514573" y="3414622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Evolutionstheorie</a:t>
            </a:r>
            <a:endParaRPr lang="LID4096" dirty="0"/>
          </a:p>
        </p:txBody>
      </p:sp>
      <p:pic>
        <p:nvPicPr>
          <p:cNvPr id="1030" name="Picture 6" descr="Anarchy in Paris – Paul Cudenec">
            <a:extLst>
              <a:ext uri="{FF2B5EF4-FFF2-40B4-BE49-F238E27FC236}">
                <a16:creationId xmlns:a16="http://schemas.microsoft.com/office/drawing/2014/main" id="{8ED6417B-D415-4353-91B1-4C57DE23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7" y="3035960"/>
            <a:ext cx="2429516" cy="24263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SK_ONLINE: Exploring Evolution: Unraveling Life's Journey | MSK Online ...">
            <a:extLst>
              <a:ext uri="{FF2B5EF4-FFF2-40B4-BE49-F238E27FC236}">
                <a16:creationId xmlns:a16="http://schemas.microsoft.com/office/drawing/2014/main" id="{5E7326E2-942E-4541-9498-C3278E609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038566" y="2979766"/>
            <a:ext cx="2616895" cy="24746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F6B01DF-52FA-481F-B6F2-7541B856341D}"/>
              </a:ext>
            </a:extLst>
          </p:cNvPr>
          <p:cNvSpPr txBox="1"/>
          <p:nvPr/>
        </p:nvSpPr>
        <p:spPr>
          <a:xfrm>
            <a:off x="3295787" y="1257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ID4096" dirty="0"/>
          </a:p>
        </p:txBody>
      </p:sp>
      <p:pic>
        <p:nvPicPr>
          <p:cNvPr id="1034" name="Picture 10" descr="Aether the 5th Element - Esoteric Diagrams by Dee Smith.... More ...">
            <a:extLst>
              <a:ext uri="{FF2B5EF4-FFF2-40B4-BE49-F238E27FC236}">
                <a16:creationId xmlns:a16="http://schemas.microsoft.com/office/drawing/2014/main" id="{92E269F8-10DC-461A-979D-3B6F37E09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9" t="17692" b="20551"/>
          <a:stretch/>
        </p:blipFill>
        <p:spPr bwMode="auto">
          <a:xfrm>
            <a:off x="468216" y="4161443"/>
            <a:ext cx="2399984" cy="24384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74E8E53-8944-4481-844D-92CAFB522D3A}"/>
              </a:ext>
            </a:extLst>
          </p:cNvPr>
          <p:cNvSpPr txBox="1"/>
          <p:nvPr/>
        </p:nvSpPr>
        <p:spPr>
          <a:xfrm>
            <a:off x="4055223" y="3960201"/>
            <a:ext cx="82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Aether</a:t>
            </a:r>
            <a:endParaRPr lang="LID4096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224685-7C66-4CE0-99DA-9B654F5F52A5}"/>
              </a:ext>
            </a:extLst>
          </p:cNvPr>
          <p:cNvSpPr txBox="1"/>
          <p:nvPr/>
        </p:nvSpPr>
        <p:spPr>
          <a:xfrm>
            <a:off x="7695809" y="7976514"/>
            <a:ext cx="175625" cy="17898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Aether</a:t>
            </a:r>
            <a:endParaRPr lang="LID4096" dirty="0"/>
          </a:p>
        </p:txBody>
      </p:sp>
      <p:pic>
        <p:nvPicPr>
          <p:cNvPr id="1036" name="Picture 12" descr="Dunkle Materie – Astro.Space.Art.">
            <a:extLst>
              <a:ext uri="{FF2B5EF4-FFF2-40B4-BE49-F238E27FC236}">
                <a16:creationId xmlns:a16="http://schemas.microsoft.com/office/drawing/2014/main" id="{304EE53A-1199-4172-BBBC-CEC02961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9" y="4157494"/>
            <a:ext cx="2429516" cy="25763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9527C97-3BAD-4624-8DEF-2C61A311D654}"/>
              </a:ext>
            </a:extLst>
          </p:cNvPr>
          <p:cNvSpPr txBox="1"/>
          <p:nvPr/>
        </p:nvSpPr>
        <p:spPr>
          <a:xfrm>
            <a:off x="6497442" y="3972828"/>
            <a:ext cx="164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Dunkle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LID4096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6D5240-3B30-453B-9A6E-3303CC73A5A7}"/>
              </a:ext>
            </a:extLst>
          </p:cNvPr>
          <p:cNvSpPr txBox="1"/>
          <p:nvPr/>
        </p:nvSpPr>
        <p:spPr>
          <a:xfrm>
            <a:off x="9477088" y="394721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</a:t>
            </a:r>
            <a:endParaRPr lang="LID4096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AD2AD7-16A0-4760-A08A-8DB22F7FD63C}"/>
              </a:ext>
            </a:extLst>
          </p:cNvPr>
          <p:cNvSpPr txBox="1"/>
          <p:nvPr/>
        </p:nvSpPr>
        <p:spPr>
          <a:xfrm>
            <a:off x="9485635" y="1702601"/>
            <a:ext cx="200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Zukünftiges</a:t>
            </a:r>
            <a:r>
              <a:rPr lang="en-US" dirty="0"/>
              <a:t> Wissen</a:t>
            </a:r>
            <a:endParaRPr lang="LID4096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12224F-EA6A-437D-91A6-BA8177748403}"/>
              </a:ext>
            </a:extLst>
          </p:cNvPr>
          <p:cNvSpPr txBox="1"/>
          <p:nvPr/>
        </p:nvSpPr>
        <p:spPr>
          <a:xfrm>
            <a:off x="9421623" y="2319329"/>
            <a:ext cx="1873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Galaxien</a:t>
            </a:r>
            <a:endParaRPr lang="en-US" dirty="0"/>
          </a:p>
          <a:p>
            <a:r>
              <a:rPr lang="en-US" sz="1100" dirty="0"/>
              <a:t>(Hubble 1923)</a:t>
            </a:r>
            <a:endParaRPr lang="LID4096" sz="11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B4EE36-2CB4-4DA6-80F2-31B90A33E0CD}"/>
              </a:ext>
            </a:extLst>
          </p:cNvPr>
          <p:cNvSpPr txBox="1"/>
          <p:nvPr/>
        </p:nvSpPr>
        <p:spPr>
          <a:xfrm>
            <a:off x="9421623" y="3427366"/>
            <a:ext cx="91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Genetik</a:t>
            </a:r>
            <a:endParaRPr lang="LID4096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EC5978-23AD-441A-8367-0FB33FC158B7}"/>
              </a:ext>
            </a:extLst>
          </p:cNvPr>
          <p:cNvSpPr txBox="1"/>
          <p:nvPr/>
        </p:nvSpPr>
        <p:spPr>
          <a:xfrm>
            <a:off x="9421623" y="2873368"/>
            <a:ext cx="1873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Erdkartoffel</a:t>
            </a:r>
            <a:r>
              <a:rPr lang="en-US" dirty="0"/>
              <a:t> </a:t>
            </a:r>
            <a:r>
              <a:rPr lang="en-US" sz="1200" dirty="0"/>
              <a:t>(Geoid 2011)</a:t>
            </a:r>
            <a:endParaRPr lang="LID4096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44196E-D423-44AC-ADBA-9CD49591E63E}"/>
              </a:ext>
            </a:extLst>
          </p:cNvPr>
          <p:cNvSpPr txBox="1"/>
          <p:nvPr/>
        </p:nvSpPr>
        <p:spPr>
          <a:xfrm>
            <a:off x="6497442" y="4407081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Urknall</a:t>
            </a:r>
            <a:endParaRPr lang="LID4096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C051F8A-8841-48CE-9110-6FD29245464C}"/>
              </a:ext>
            </a:extLst>
          </p:cNvPr>
          <p:cNvSpPr txBox="1"/>
          <p:nvPr/>
        </p:nvSpPr>
        <p:spPr>
          <a:xfrm>
            <a:off x="4032561" y="4412091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Schöpfergott</a:t>
            </a:r>
            <a:endParaRPr lang="LID4096" dirty="0"/>
          </a:p>
        </p:txBody>
      </p:sp>
      <p:pic>
        <p:nvPicPr>
          <p:cNvPr id="1040" name="Picture 16" descr="Schöpfungsgeschichte | Reisen in Ägypten">
            <a:extLst>
              <a:ext uri="{FF2B5EF4-FFF2-40B4-BE49-F238E27FC236}">
                <a16:creationId xmlns:a16="http://schemas.microsoft.com/office/drawing/2014/main" id="{809F6D0C-2301-475B-94DD-4A3813B86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14" y="4476556"/>
            <a:ext cx="1946687" cy="19366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er Urknall">
            <a:extLst>
              <a:ext uri="{FF2B5EF4-FFF2-40B4-BE49-F238E27FC236}">
                <a16:creationId xmlns:a16="http://schemas.microsoft.com/office/drawing/2014/main" id="{A08212F9-B2F4-4F88-9F6B-43B6FB30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66" y="4435675"/>
            <a:ext cx="1981148" cy="1999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BC4D36C-2F13-4914-9746-F65938CFDA2E}"/>
              </a:ext>
            </a:extLst>
          </p:cNvPr>
          <p:cNvSpPr txBox="1"/>
          <p:nvPr/>
        </p:nvSpPr>
        <p:spPr>
          <a:xfrm>
            <a:off x="9472944" y="4342160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 Crunch / White Hole</a:t>
            </a:r>
            <a:endParaRPr lang="LID4096" dirty="0"/>
          </a:p>
        </p:txBody>
      </p:sp>
      <p:pic>
        <p:nvPicPr>
          <p:cNvPr id="1042" name="Picture 18" descr="9 Scientific Facts In The Quran That Will Surprise You">
            <a:extLst>
              <a:ext uri="{FF2B5EF4-FFF2-40B4-BE49-F238E27FC236}">
                <a16:creationId xmlns:a16="http://schemas.microsoft.com/office/drawing/2014/main" id="{A12C9307-5243-4C66-A30B-F2AA222F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76" y="4400877"/>
            <a:ext cx="2233315" cy="205176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0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23" grpId="0"/>
      <p:bldP spid="24" grpId="0"/>
      <p:bldP spid="26" grpId="0"/>
      <p:bldP spid="34" grpId="0"/>
      <p:bldP spid="35" grpId="0"/>
      <p:bldP spid="37" grpId="0"/>
      <p:bldP spid="38" grpId="0"/>
      <p:bldP spid="39" grpId="0"/>
      <p:bldP spid="27" grpId="0"/>
      <p:bldP spid="42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88C19F-F7FD-46A1-9DF4-41A1EA9BEFA1}"/>
              </a:ext>
            </a:extLst>
          </p:cNvPr>
          <p:cNvSpPr/>
          <p:nvPr/>
        </p:nvSpPr>
        <p:spPr>
          <a:xfrm>
            <a:off x="528506" y="1005864"/>
            <a:ext cx="3161985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3A46A-6DD7-4781-B027-2463C3720E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47319" y="2436584"/>
            <a:ext cx="4152327" cy="41523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9D131B-AC91-4F62-81F7-D3B95B29C36E}"/>
              </a:ext>
            </a:extLst>
          </p:cNvPr>
          <p:cNvSpPr txBox="1"/>
          <p:nvPr/>
        </p:nvSpPr>
        <p:spPr>
          <a:xfrm>
            <a:off x="528506" y="1073275"/>
            <a:ext cx="6206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Sonnenfinsternis von 1919 </a:t>
            </a:r>
            <a:endParaRPr lang="LID4096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19E481-42DA-40E0-AEA7-D741976CCF4D}"/>
              </a:ext>
            </a:extLst>
          </p:cNvPr>
          <p:cNvSpPr/>
          <p:nvPr/>
        </p:nvSpPr>
        <p:spPr>
          <a:xfrm>
            <a:off x="528506" y="2436584"/>
            <a:ext cx="4299526" cy="4032863"/>
          </a:xfrm>
          <a:prstGeom prst="ellipse">
            <a:avLst/>
          </a:prstGeom>
          <a:solidFill>
            <a:srgbClr val="ED7D31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Das Sonnenfinsternis-Foto, das Einstein berühmt machte">
            <a:hlinkClick r:id="" action="ppaction://media"/>
            <a:extLst>
              <a:ext uri="{FF2B5EF4-FFF2-40B4-BE49-F238E27FC236}">
                <a16:creationId xmlns:a16="http://schemas.microsoft.com/office/drawing/2014/main" id="{80687BA4-3FA0-4819-B454-D0A44098E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4538" y="1656450"/>
            <a:ext cx="8296116" cy="4666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3B6660-542F-4322-9570-D46A26FD51E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41346" y="2088424"/>
            <a:ext cx="3896190" cy="48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88C19F-F7FD-46A1-9DF4-41A1EA9BEFA1}"/>
              </a:ext>
            </a:extLst>
          </p:cNvPr>
          <p:cNvSpPr/>
          <p:nvPr/>
        </p:nvSpPr>
        <p:spPr>
          <a:xfrm>
            <a:off x="528506" y="1005864"/>
            <a:ext cx="3161985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D131B-AC91-4F62-81F7-D3B95B29C36E}"/>
              </a:ext>
            </a:extLst>
          </p:cNvPr>
          <p:cNvSpPr txBox="1"/>
          <p:nvPr/>
        </p:nvSpPr>
        <p:spPr>
          <a:xfrm>
            <a:off x="528506" y="1073275"/>
            <a:ext cx="6206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Sonnenfinsternis von 1919 </a:t>
            </a:r>
            <a:endParaRPr lang="LID4096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1C710B-553F-4FD1-A500-9C6CEE454DD6}"/>
              </a:ext>
            </a:extLst>
          </p:cNvPr>
          <p:cNvSpPr txBox="1">
            <a:spLocks/>
          </p:cNvSpPr>
          <p:nvPr/>
        </p:nvSpPr>
        <p:spPr>
          <a:xfrm>
            <a:off x="1731017" y="1853096"/>
            <a:ext cx="1891072" cy="2069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H" sz="1600" dirty="0">
                <a:latin typeface="Bahnschrift" panose="020B0502040204020203" pitchFamily="34" charset="0"/>
              </a:rPr>
              <a:t>Newton </a:t>
            </a:r>
            <a:r>
              <a:rPr lang="fr-CH" sz="1600" dirty="0" err="1">
                <a:latin typeface="Bahnschrift" panose="020B0502040204020203" pitchFamily="34" charset="0"/>
              </a:rPr>
              <a:t>definiert</a:t>
            </a:r>
            <a:r>
              <a:rPr lang="fr-CH" sz="1600" dirty="0">
                <a:latin typeface="Bahnschrift" panose="020B0502040204020203" pitchFamily="34" charset="0"/>
              </a:rPr>
              <a:t> </a:t>
            </a:r>
            <a:r>
              <a:rPr lang="fr-CH" sz="1600" dirty="0" err="1">
                <a:latin typeface="Bahnschrift" panose="020B0502040204020203" pitchFamily="34" charset="0"/>
              </a:rPr>
              <a:t>Schwerkraft</a:t>
            </a:r>
            <a:r>
              <a:rPr lang="fr-CH" sz="1600" dirty="0">
                <a:latin typeface="Bahnschrift" panose="020B0502040204020203" pitchFamily="34" charset="0"/>
              </a:rPr>
              <a:t> </a:t>
            </a:r>
            <a:r>
              <a:rPr lang="fr-CH" sz="1600" dirty="0" err="1">
                <a:latin typeface="Bahnschrift" panose="020B0502040204020203" pitchFamily="34" charset="0"/>
              </a:rPr>
              <a:t>als</a:t>
            </a:r>
            <a:r>
              <a:rPr lang="fr-CH" sz="1600" dirty="0">
                <a:latin typeface="Bahnschrift" panose="020B0502040204020203" pitchFamily="34" charset="0"/>
              </a:rPr>
              <a:t> «</a:t>
            </a:r>
            <a:r>
              <a:rPr lang="fr-CH" sz="1600" b="1" dirty="0" err="1">
                <a:latin typeface="Bahnschrift" panose="020B0502040204020203" pitchFamily="34" charset="0"/>
              </a:rPr>
              <a:t>eine</a:t>
            </a:r>
            <a:r>
              <a:rPr lang="fr-CH" sz="1600" b="1" dirty="0">
                <a:latin typeface="Bahnschrift" panose="020B0502040204020203" pitchFamily="34" charset="0"/>
              </a:rPr>
              <a:t> </a:t>
            </a:r>
            <a:r>
              <a:rPr lang="fr-CH" sz="1600" b="1" dirty="0" err="1">
                <a:latin typeface="Bahnschrift" panose="020B0502040204020203" pitchFamily="34" charset="0"/>
              </a:rPr>
              <a:t>Anziehungskraft</a:t>
            </a:r>
            <a:r>
              <a:rPr lang="fr-CH" sz="1600" b="1" dirty="0">
                <a:latin typeface="Bahnschrift" panose="020B0502040204020203" pitchFamily="34" charset="0"/>
              </a:rPr>
              <a:t> </a:t>
            </a:r>
            <a:r>
              <a:rPr lang="fr-CH" sz="1600" b="1" dirty="0" err="1">
                <a:latin typeface="Bahnschrift" panose="020B0502040204020203" pitchFamily="34" charset="0"/>
              </a:rPr>
              <a:t>zwischen</a:t>
            </a:r>
            <a:r>
              <a:rPr lang="fr-CH" sz="1600" b="1" dirty="0">
                <a:latin typeface="Bahnschrift" panose="020B0502040204020203" pitchFamily="34" charset="0"/>
              </a:rPr>
              <a:t> </a:t>
            </a:r>
            <a:r>
              <a:rPr lang="fr-CH" sz="1600" b="1" dirty="0" err="1">
                <a:latin typeface="Bahnschrift" panose="020B0502040204020203" pitchFamily="34" charset="0"/>
              </a:rPr>
              <a:t>Sternen</a:t>
            </a:r>
            <a:r>
              <a:rPr lang="fr-CH" sz="1600" b="1" dirty="0">
                <a:latin typeface="Bahnschrift" panose="020B0502040204020203" pitchFamily="34" charset="0"/>
              </a:rPr>
              <a:t> </a:t>
            </a:r>
            <a:r>
              <a:rPr lang="fr-CH" sz="1600" b="1" dirty="0" err="1">
                <a:latin typeface="Bahnschrift" panose="020B0502040204020203" pitchFamily="34" charset="0"/>
              </a:rPr>
              <a:t>und</a:t>
            </a:r>
            <a:r>
              <a:rPr lang="fr-CH" sz="1600" b="1" dirty="0">
                <a:latin typeface="Bahnschrift" panose="020B0502040204020203" pitchFamily="34" charset="0"/>
              </a:rPr>
              <a:t> </a:t>
            </a:r>
            <a:r>
              <a:rPr lang="fr-CH" sz="1600" b="1" dirty="0" err="1">
                <a:latin typeface="Bahnschrift" panose="020B0502040204020203" pitchFamily="34" charset="0"/>
              </a:rPr>
              <a:t>Planeten</a:t>
            </a:r>
            <a:r>
              <a:rPr lang="fr-CH" sz="1600" b="1" dirty="0">
                <a:latin typeface="Bahnschrift" panose="020B0502040204020203" pitchFamily="34" charset="0"/>
              </a:rPr>
              <a:t>, die </a:t>
            </a:r>
            <a:r>
              <a:rPr lang="fr-CH" sz="1600" b="1" dirty="0" err="1">
                <a:latin typeface="Bahnschrift" panose="020B0502040204020203" pitchFamily="34" charset="0"/>
              </a:rPr>
              <a:t>sie</a:t>
            </a:r>
            <a:r>
              <a:rPr lang="fr-CH" sz="1600" b="1" dirty="0">
                <a:latin typeface="Bahnschrift" panose="020B0502040204020203" pitchFamily="34" charset="0"/>
              </a:rPr>
              <a:t> in </a:t>
            </a:r>
            <a:r>
              <a:rPr lang="fr-CH" sz="1600" b="1" dirty="0" err="1">
                <a:latin typeface="Bahnschrift" panose="020B0502040204020203" pitchFamily="34" charset="0"/>
              </a:rPr>
              <a:t>ihrer</a:t>
            </a:r>
            <a:r>
              <a:rPr lang="fr-CH" sz="1600" b="1" dirty="0">
                <a:latin typeface="Bahnschrift" panose="020B0502040204020203" pitchFamily="34" charset="0"/>
              </a:rPr>
              <a:t> </a:t>
            </a:r>
            <a:r>
              <a:rPr lang="fr-CH" sz="1600" b="1" dirty="0" err="1">
                <a:latin typeface="Bahnschrift" panose="020B0502040204020203" pitchFamily="34" charset="0"/>
              </a:rPr>
              <a:t>Umlaufbahn</a:t>
            </a:r>
            <a:r>
              <a:rPr lang="fr-CH" sz="1600" b="1" dirty="0">
                <a:latin typeface="Bahnschrift" panose="020B0502040204020203" pitchFamily="34" charset="0"/>
              </a:rPr>
              <a:t> </a:t>
            </a:r>
            <a:r>
              <a:rPr lang="fr-CH" sz="1600" b="1" dirty="0" err="1">
                <a:latin typeface="Bahnschrift" panose="020B0502040204020203" pitchFamily="34" charset="0"/>
              </a:rPr>
              <a:t>hält</a:t>
            </a:r>
            <a:r>
              <a:rPr lang="fr-CH" sz="1600" dirty="0">
                <a:latin typeface="Bahnschrift" panose="020B0502040204020203" pitchFamily="34" charset="0"/>
              </a:rPr>
              <a:t>» (1687)</a:t>
            </a:r>
          </a:p>
          <a:p>
            <a:endParaRPr lang="en-LU" sz="1400" dirty="0">
              <a:latin typeface="Bahnschrift" panose="020B0502040204020203" pitchFamily="34" charset="0"/>
            </a:endParaRP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id="{41EDFAD9-DAE4-458D-8F6E-BE911C3D6DFB}"/>
              </a:ext>
            </a:extLst>
          </p:cNvPr>
          <p:cNvSpPr txBox="1"/>
          <p:nvPr/>
        </p:nvSpPr>
        <p:spPr>
          <a:xfrm>
            <a:off x="7474997" y="1853096"/>
            <a:ext cx="2502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500" dirty="0">
                <a:latin typeface="Bahnschrift" panose="020B0502040204020203" pitchFamily="34" charset="0"/>
              </a:rPr>
              <a:t>Einstein: </a:t>
            </a:r>
            <a:r>
              <a:rPr lang="fr-CH" sz="1500" b="1" dirty="0" err="1">
                <a:latin typeface="Bahnschrift" panose="020B0502040204020203" pitchFamily="34" charset="0"/>
              </a:rPr>
              <a:t>Schwerkraft</a:t>
            </a:r>
            <a:r>
              <a:rPr lang="fr-CH" sz="1500" b="1" dirty="0">
                <a:latin typeface="Bahnschrift" panose="020B0502040204020203" pitchFamily="34" charset="0"/>
              </a:rPr>
              <a:t> </a:t>
            </a:r>
            <a:r>
              <a:rPr lang="fr-CH" sz="1500" b="1" dirty="0" err="1">
                <a:latin typeface="Bahnschrift" panose="020B0502040204020203" pitchFamily="34" charset="0"/>
              </a:rPr>
              <a:t>ist</a:t>
            </a:r>
            <a:r>
              <a:rPr lang="fr-CH" sz="1500" b="1" dirty="0">
                <a:latin typeface="Bahnschrift" panose="020B0502040204020203" pitchFamily="34" charset="0"/>
              </a:rPr>
              <a:t> «</a:t>
            </a:r>
            <a:r>
              <a:rPr lang="fr-CH" sz="1500" b="1" dirty="0" err="1">
                <a:latin typeface="Bahnschrift" panose="020B0502040204020203" pitchFamily="34" charset="0"/>
              </a:rPr>
              <a:t>keine</a:t>
            </a:r>
            <a:r>
              <a:rPr lang="fr-CH" sz="1500" b="1" dirty="0">
                <a:latin typeface="Bahnschrift" panose="020B0502040204020203" pitchFamily="34" charset="0"/>
              </a:rPr>
              <a:t> Kraft </a:t>
            </a:r>
            <a:r>
              <a:rPr lang="fr-CH" sz="1500" b="1" dirty="0" err="1">
                <a:latin typeface="Bahnschrift" panose="020B0502040204020203" pitchFamily="34" charset="0"/>
              </a:rPr>
              <a:t>zwischen</a:t>
            </a:r>
            <a:r>
              <a:rPr lang="fr-CH" sz="1500" b="1" dirty="0">
                <a:latin typeface="Bahnschrift" panose="020B0502040204020203" pitchFamily="34" charset="0"/>
              </a:rPr>
              <a:t> </a:t>
            </a:r>
            <a:r>
              <a:rPr lang="fr-CH" sz="1500" b="1" dirty="0" err="1">
                <a:latin typeface="Bahnschrift" panose="020B0502040204020203" pitchFamily="34" charset="0"/>
              </a:rPr>
              <a:t>Körpern</a:t>
            </a:r>
            <a:r>
              <a:rPr lang="fr-CH" sz="1500" b="1" dirty="0">
                <a:latin typeface="Bahnschrift" panose="020B0502040204020203" pitchFamily="34" charset="0"/>
              </a:rPr>
              <a:t> </a:t>
            </a:r>
            <a:r>
              <a:rPr lang="fr-CH" sz="1500" b="1" dirty="0" err="1">
                <a:latin typeface="Bahnschrift" panose="020B0502040204020203" pitchFamily="34" charset="0"/>
              </a:rPr>
              <a:t>im</a:t>
            </a:r>
            <a:r>
              <a:rPr lang="fr-CH" sz="1500" b="1" dirty="0">
                <a:latin typeface="Bahnschrift" panose="020B0502040204020203" pitchFamily="34" charset="0"/>
              </a:rPr>
              <a:t> </a:t>
            </a:r>
            <a:r>
              <a:rPr lang="fr-CH" sz="1500" b="1" dirty="0" err="1">
                <a:latin typeface="Bahnschrift" panose="020B0502040204020203" pitchFamily="34" charset="0"/>
              </a:rPr>
              <a:t>Raum</a:t>
            </a:r>
            <a:r>
              <a:rPr lang="fr-CH" sz="1500" b="1" dirty="0">
                <a:latin typeface="Bahnschrift" panose="020B0502040204020203" pitchFamily="34" charset="0"/>
              </a:rPr>
              <a:t>, </a:t>
            </a:r>
            <a:r>
              <a:rPr lang="fr-CH" sz="1500" b="1" dirty="0" err="1">
                <a:latin typeface="Bahnschrift" panose="020B0502040204020203" pitchFamily="34" charset="0"/>
              </a:rPr>
              <a:t>sondern</a:t>
            </a:r>
            <a:r>
              <a:rPr lang="fr-CH" sz="1500" b="1" dirty="0">
                <a:latin typeface="Bahnschrift" panose="020B0502040204020203" pitchFamily="34" charset="0"/>
              </a:rPr>
              <a:t> der </a:t>
            </a:r>
            <a:r>
              <a:rPr lang="fr-CH" sz="1500" b="1" dirty="0" err="1">
                <a:latin typeface="Bahnschrift" panose="020B0502040204020203" pitchFamily="34" charset="0"/>
              </a:rPr>
              <a:t>Einfluss</a:t>
            </a:r>
            <a:r>
              <a:rPr lang="fr-CH" sz="1500" b="1" dirty="0">
                <a:latin typeface="Bahnschrift" panose="020B0502040204020203" pitchFamily="34" charset="0"/>
              </a:rPr>
              <a:t> von </a:t>
            </a:r>
            <a:r>
              <a:rPr lang="fr-CH" sz="1500" b="1" dirty="0" err="1">
                <a:latin typeface="Bahnschrift" panose="020B0502040204020203" pitchFamily="34" charset="0"/>
              </a:rPr>
              <a:t>Körpern</a:t>
            </a:r>
            <a:r>
              <a:rPr lang="fr-CH" sz="1500" b="1" dirty="0">
                <a:latin typeface="Bahnschrift" panose="020B0502040204020203" pitchFamily="34" charset="0"/>
              </a:rPr>
              <a:t> </a:t>
            </a:r>
            <a:r>
              <a:rPr lang="fr-CH" sz="1500" b="1" dirty="0" err="1">
                <a:latin typeface="Bahnschrift" panose="020B0502040204020203" pitchFamily="34" charset="0"/>
              </a:rPr>
              <a:t>auf</a:t>
            </a:r>
            <a:r>
              <a:rPr lang="fr-CH" sz="1500" b="1" dirty="0">
                <a:latin typeface="Bahnschrift" panose="020B0502040204020203" pitchFamily="34" charset="0"/>
              </a:rPr>
              <a:t> die </a:t>
            </a:r>
            <a:r>
              <a:rPr lang="fr-CH" sz="1500" b="1" dirty="0" err="1">
                <a:latin typeface="Bahnschrift" panose="020B0502040204020203" pitchFamily="34" charset="0"/>
              </a:rPr>
              <a:t>Form</a:t>
            </a:r>
            <a:r>
              <a:rPr lang="fr-CH" sz="1500" b="1" dirty="0">
                <a:latin typeface="Bahnschrift" panose="020B0502040204020203" pitchFamily="34" charset="0"/>
              </a:rPr>
              <a:t> des </a:t>
            </a:r>
            <a:r>
              <a:rPr lang="fr-CH" sz="1500" b="1" dirty="0" err="1">
                <a:latin typeface="Bahnschrift" panose="020B0502040204020203" pitchFamily="34" charset="0"/>
              </a:rPr>
              <a:t>Weltraums</a:t>
            </a:r>
            <a:r>
              <a:rPr lang="fr-CH" sz="1500" b="1" dirty="0">
                <a:latin typeface="Bahnschrift" panose="020B0502040204020203" pitchFamily="34" charset="0"/>
              </a:rPr>
              <a:t> </a:t>
            </a:r>
            <a:r>
              <a:rPr lang="fr-CH" sz="1500" b="1" dirty="0" err="1">
                <a:latin typeface="Bahnschrift" panose="020B0502040204020203" pitchFamily="34" charset="0"/>
              </a:rPr>
              <a:t>selbst</a:t>
            </a:r>
            <a:r>
              <a:rPr lang="fr-CH" sz="1500" b="1" dirty="0">
                <a:latin typeface="Bahnschrift" panose="020B0502040204020203" pitchFamily="34" charset="0"/>
              </a:rPr>
              <a:t>»</a:t>
            </a:r>
            <a:r>
              <a:rPr lang="fr-CH" sz="1500" dirty="0">
                <a:latin typeface="Bahnschrift" panose="020B0502040204020203" pitchFamily="34" charset="0"/>
              </a:rPr>
              <a:t> </a:t>
            </a:r>
            <a:br>
              <a:rPr lang="fr-CH" sz="1500" dirty="0">
                <a:latin typeface="Bahnschrift" panose="020B0502040204020203" pitchFamily="34" charset="0"/>
              </a:rPr>
            </a:br>
            <a:r>
              <a:rPr lang="fr-CH" sz="1500" dirty="0">
                <a:latin typeface="Bahnschrift" panose="020B0502040204020203" pitchFamily="34" charset="0"/>
              </a:rPr>
              <a:t>(Allgemeine </a:t>
            </a:r>
            <a:r>
              <a:rPr lang="fr-CH" sz="1500" dirty="0" err="1">
                <a:latin typeface="Bahnschrift" panose="020B0502040204020203" pitchFamily="34" charset="0"/>
              </a:rPr>
              <a:t>Relativitätstheorie</a:t>
            </a:r>
            <a:r>
              <a:rPr lang="fr-CH" sz="1500" dirty="0">
                <a:latin typeface="Bahnschrift" panose="020B0502040204020203" pitchFamily="34" charset="0"/>
              </a:rPr>
              <a:t>, 1915)</a:t>
            </a:r>
            <a:endParaRPr lang="en-AT" sz="1500" b="1" dirty="0">
              <a:latin typeface="Bahnschrift" panose="020B0502040204020203" pitchFamily="34" charset="0"/>
            </a:endParaRP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DCA35207-ED80-4665-981E-81DD83BDA9CC}"/>
              </a:ext>
            </a:extLst>
          </p:cNvPr>
          <p:cNvSpPr txBox="1"/>
          <p:nvPr/>
        </p:nvSpPr>
        <p:spPr>
          <a:xfrm>
            <a:off x="387850" y="4491492"/>
            <a:ext cx="83154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de-DE" dirty="0">
                <a:latin typeface="Bahnschrift" panose="020B0502040204020203" pitchFamily="34" charset="0"/>
              </a:rPr>
              <a:t>Die Sonnenfinsternis von 1919 ist für Popper ein Wendepunkt in seinem Leben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endParaRPr lang="de-DE" sz="800" dirty="0">
              <a:latin typeface="Bahnschrift" panose="020B0502040204020203" pitchFamily="34" charset="0"/>
            </a:endParaRP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de-DE" dirty="0">
                <a:latin typeface="Bahnschrift" panose="020B0502040204020203" pitchFamily="34" charset="0"/>
              </a:rPr>
              <a:t>Mit Hilfe von Eddingtons Fotos von der Position zweier Sterne konnte Einstein seine revolutionäre neue Relativitätstheorie nachweisen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endParaRPr lang="de-DE" sz="400" dirty="0">
              <a:latin typeface="Bahnschrift" panose="020B0502040204020203" pitchFamily="34" charset="0"/>
            </a:endParaRP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de-DE" dirty="0">
                <a:latin typeface="Bahnschrift" panose="020B0502040204020203" pitchFamily="34" charset="0"/>
              </a:rPr>
              <a:t>Wenn sich ein Genie wie Newton geirrt hat und seine These nach 200 Jahren  ersetzt werden musste….</a:t>
            </a:r>
            <a:r>
              <a:rPr lang="de-DE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gibt es vielleicht generell keine endgültigen Wahrheiten?</a:t>
            </a:r>
            <a:endParaRPr lang="en-AT" i="1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ZoneTexte 6">
            <a:extLst>
              <a:ext uri="{FF2B5EF4-FFF2-40B4-BE49-F238E27FC236}">
                <a16:creationId xmlns:a16="http://schemas.microsoft.com/office/drawing/2014/main" id="{02BFAE48-B151-476C-802E-D4021D190C60}"/>
              </a:ext>
            </a:extLst>
          </p:cNvPr>
          <p:cNvSpPr txBox="1"/>
          <p:nvPr/>
        </p:nvSpPr>
        <p:spPr>
          <a:xfrm>
            <a:off x="4069002" y="1088695"/>
            <a:ext cx="3178206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400" i="1" dirty="0" err="1">
                <a:latin typeface="Bahnschrift" panose="020B0502040204020203" pitchFamily="34" charset="0"/>
              </a:rPr>
              <a:t>Beweis</a:t>
            </a:r>
            <a:r>
              <a:rPr lang="fr-CH" sz="1400" i="1" dirty="0">
                <a:latin typeface="Bahnschrift" panose="020B0502040204020203" pitchFamily="34" charset="0"/>
              </a:rPr>
              <a:t> der </a:t>
            </a:r>
            <a:r>
              <a:rPr lang="fr-CH" sz="1400" i="1" dirty="0" err="1">
                <a:latin typeface="Bahnschrift" panose="020B0502040204020203" pitchFamily="34" charset="0"/>
              </a:rPr>
              <a:t>Theorie</a:t>
            </a:r>
            <a:r>
              <a:rPr lang="fr-CH" sz="1400" i="1" dirty="0">
                <a:latin typeface="Bahnschrift" panose="020B0502040204020203" pitchFamily="34" charset="0"/>
              </a:rPr>
              <a:t> Einsteins </a:t>
            </a:r>
            <a:r>
              <a:rPr lang="fr-CH" sz="1400" i="1" dirty="0" err="1">
                <a:latin typeface="Bahnschrift" panose="020B0502040204020203" pitchFamily="34" charset="0"/>
              </a:rPr>
              <a:t>durch</a:t>
            </a:r>
            <a:r>
              <a:rPr lang="fr-CH" sz="1400" i="1" dirty="0">
                <a:latin typeface="Bahnschrift" panose="020B0502040204020203" pitchFamily="34" charset="0"/>
              </a:rPr>
              <a:t> </a:t>
            </a:r>
            <a:r>
              <a:rPr lang="fr-CH" sz="1400" i="1" dirty="0" err="1">
                <a:latin typeface="Bahnschrift" panose="020B0502040204020203" pitchFamily="34" charset="0"/>
              </a:rPr>
              <a:t>Eddingtons</a:t>
            </a:r>
            <a:r>
              <a:rPr lang="fr-CH" sz="1400" i="1" dirty="0">
                <a:latin typeface="Bahnschrift" panose="020B0502040204020203" pitchFamily="34" charset="0"/>
              </a:rPr>
              <a:t> </a:t>
            </a:r>
            <a:r>
              <a:rPr lang="fr-CH" sz="1400" i="1" dirty="0" err="1">
                <a:latin typeface="Bahnschrift" panose="020B0502040204020203" pitchFamily="34" charset="0"/>
              </a:rPr>
              <a:t>Fotografien</a:t>
            </a:r>
            <a:r>
              <a:rPr lang="fr-CH" sz="1400" i="1" dirty="0">
                <a:latin typeface="Bahnschrift" panose="020B0502040204020203" pitchFamily="34" charset="0"/>
              </a:rPr>
              <a:t> (1919) </a:t>
            </a:r>
            <a:endParaRPr lang="en-AT" sz="1400" i="1" dirty="0">
              <a:latin typeface="Bahnschrift" panose="020B0502040204020203" pitchFamily="34" charset="0"/>
            </a:endParaRPr>
          </a:p>
        </p:txBody>
      </p:sp>
      <p:pic>
        <p:nvPicPr>
          <p:cNvPr id="16" name="Picture 6" descr="Image à haute résolution de l'éclipse solaire de 1919 | ESO France">
            <a:extLst>
              <a:ext uri="{FF2B5EF4-FFF2-40B4-BE49-F238E27FC236}">
                <a16:creationId xmlns:a16="http://schemas.microsoft.com/office/drawing/2014/main" id="{2D4D44CC-540F-4FAD-A164-57E5C78B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98" y="1614554"/>
            <a:ext cx="3163410" cy="237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8">
            <a:extLst>
              <a:ext uri="{FF2B5EF4-FFF2-40B4-BE49-F238E27FC236}">
                <a16:creationId xmlns:a16="http://schemas.microsoft.com/office/drawing/2014/main" id="{1C845456-CDBB-44C6-AA5E-4CAB700202B0}"/>
              </a:ext>
            </a:extLst>
          </p:cNvPr>
          <p:cNvCxnSpPr/>
          <p:nvPr/>
        </p:nvCxnSpPr>
        <p:spPr>
          <a:xfrm>
            <a:off x="366946" y="4145872"/>
            <a:ext cx="11111881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Image 10">
            <a:extLst>
              <a:ext uri="{FF2B5EF4-FFF2-40B4-BE49-F238E27FC236}">
                <a16:creationId xmlns:a16="http://schemas.microsoft.com/office/drawing/2014/main" id="{83989C02-D391-4442-ACCE-ACEDD2049D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4586" y="1853097"/>
            <a:ext cx="1425926" cy="2069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13">
            <a:extLst>
              <a:ext uri="{FF2B5EF4-FFF2-40B4-BE49-F238E27FC236}">
                <a16:creationId xmlns:a16="http://schemas.microsoft.com/office/drawing/2014/main" id="{902D6B37-9143-49D8-A835-44A06A421C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04993" y="1863802"/>
            <a:ext cx="1412128" cy="205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F445C-B091-4FBA-8C40-39D05D3100E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95347" flipH="1">
            <a:off x="8876391" y="4345446"/>
            <a:ext cx="2657203" cy="33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2567866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Alles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nur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Hypothese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?  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C1482-C3B5-4112-88C4-A9833859CD1B}"/>
              </a:ext>
            </a:extLst>
          </p:cNvPr>
          <p:cNvSpPr txBox="1"/>
          <p:nvPr/>
        </p:nvSpPr>
        <p:spPr>
          <a:xfrm>
            <a:off x="646470" y="2926877"/>
            <a:ext cx="10899059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Eine Hypothese ist eine widerspruchfreie, jedoch unbewiesene Aussage, die für die Erarbeitung weiterer Erkenntnisse als wahr angenommen wird. </a:t>
            </a:r>
            <a:endParaRPr lang="fr-BE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AB3B05-83E2-45DB-87BC-A1FEB6C92CCE}"/>
              </a:ext>
            </a:extLst>
          </p:cNvPr>
          <p:cNvSpPr txBox="1"/>
          <p:nvPr/>
        </p:nvSpPr>
        <p:spPr>
          <a:xfrm>
            <a:off x="528507" y="1807465"/>
            <a:ext cx="11207691" cy="646331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r>
              <a:rPr lang="de-DE" sz="1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„Obwohl wir uns in der Wissenschaft so gut als möglich bemühen, die Wahrheit aufzufinden, sind wir uns doch des Umstandes wohl bewusst, </a:t>
            </a:r>
            <a:r>
              <a:rPr lang="de-DE" sz="18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dass wir nie sicher sein können, ob wir sie besitzen</a:t>
            </a:r>
            <a:r>
              <a:rPr lang="de-DE" sz="1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.“ </a:t>
            </a:r>
            <a:endParaRPr lang="en-LU" sz="1800" i="1" dirty="0">
              <a:solidFill>
                <a:schemeClr val="accent4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23C78-B1E0-4736-AB4E-B3F790E8C605}"/>
              </a:ext>
            </a:extLst>
          </p:cNvPr>
          <p:cNvSpPr txBox="1"/>
          <p:nvPr/>
        </p:nvSpPr>
        <p:spPr>
          <a:xfrm>
            <a:off x="1509838" y="3693111"/>
            <a:ext cx="9245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Hypothetisch gilt Wissen vorläufig als wahr. </a:t>
            </a:r>
          </a:p>
          <a:p>
            <a:endParaRPr lang="de-DE" dirty="0">
              <a:latin typeface="Bahnschrift" panose="020B0502040204020203" pitchFamily="34" charset="0"/>
            </a:endParaRPr>
          </a:p>
          <a:p>
            <a:r>
              <a:rPr lang="de-DE" dirty="0">
                <a:latin typeface="Bahnschrift" panose="020B0502040204020203" pitchFamily="34" charset="0"/>
              </a:rPr>
              <a:t>Sie muss sich über wiederholte Falsifikationsversuche hinweg immer wieder bestätigen.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39400D-57DB-48B6-9377-6B542792053A}"/>
              </a:ext>
            </a:extLst>
          </p:cNvPr>
          <p:cNvSpPr txBox="1"/>
          <p:nvPr/>
        </p:nvSpPr>
        <p:spPr>
          <a:xfrm>
            <a:off x="646470" y="4889790"/>
            <a:ext cx="902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Übereinstimmung mit </a:t>
            </a:r>
            <a:r>
              <a:rPr lang="de-DE" b="1" dirty="0">
                <a:latin typeface="Bahnschrift" panose="020B0502040204020203" pitchFamily="34" charset="0"/>
              </a:rPr>
              <a:t>intersubjektiv</a:t>
            </a:r>
            <a:r>
              <a:rPr lang="de-DE" dirty="0">
                <a:latin typeface="Bahnschrift" panose="020B0502040204020203" pitchFamily="34" charset="0"/>
              </a:rPr>
              <a:t> anerkannten Beobachtungen ab</a:t>
            </a:r>
            <a:endParaRPr lang="LID4096" dirty="0">
              <a:latin typeface="Bahnschrift" panose="020B0502040204020203" pitchFamily="34" charset="0"/>
            </a:endParaRPr>
          </a:p>
        </p:txBody>
      </p:sp>
      <p:pic>
        <p:nvPicPr>
          <p:cNvPr id="14" name="Graphic 13" descr="Arrow: Slight curve with solid fill">
            <a:extLst>
              <a:ext uri="{FF2B5EF4-FFF2-40B4-BE49-F238E27FC236}">
                <a16:creationId xmlns:a16="http://schemas.microsoft.com/office/drawing/2014/main" id="{2366933E-579B-4783-B0ED-808CA6234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200" y="3598788"/>
            <a:ext cx="559638" cy="559638"/>
          </a:xfrm>
          <a:prstGeom prst="rect">
            <a:avLst/>
          </a:prstGeom>
        </p:spPr>
      </p:pic>
      <p:pic>
        <p:nvPicPr>
          <p:cNvPr id="15" name="Graphic 14" descr="Arrow: Slight curve with solid fill">
            <a:extLst>
              <a:ext uri="{FF2B5EF4-FFF2-40B4-BE49-F238E27FC236}">
                <a16:creationId xmlns:a16="http://schemas.microsoft.com/office/drawing/2014/main" id="{89DC4076-4877-4F74-B353-B465870AE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200" y="4151126"/>
            <a:ext cx="559638" cy="5596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059134-AEFF-4ADE-8D9E-0AF24F241BDC}"/>
              </a:ext>
            </a:extLst>
          </p:cNvPr>
          <p:cNvSpPr txBox="1"/>
          <p:nvPr/>
        </p:nvSpPr>
        <p:spPr>
          <a:xfrm>
            <a:off x="4172504" y="5555241"/>
            <a:ext cx="6409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b-LU" dirty="0" err="1">
                <a:latin typeface="Bahnschrift" panose="020B0502040204020203" pitchFamily="34" charset="0"/>
              </a:rPr>
              <a:t>Intersubjektive</a:t>
            </a:r>
            <a:r>
              <a:rPr lang="lb-LU" dirty="0">
                <a:latin typeface="Bahnschrift" panose="020B0502040204020203" pitchFamily="34" charset="0"/>
              </a:rPr>
              <a:t> Beobachtungen, </a:t>
            </a:r>
            <a:r>
              <a:rPr lang="lb-LU" dirty="0" err="1">
                <a:latin typeface="Bahnschrift" panose="020B0502040204020203" pitchFamily="34" charset="0"/>
              </a:rPr>
              <a:t>sind</a:t>
            </a:r>
            <a:r>
              <a:rPr lang="lb-LU" dirty="0">
                <a:latin typeface="Bahnschrift" panose="020B0502040204020203" pitchFamily="34" charset="0"/>
              </a:rPr>
              <a:t> Beobachtungen, </a:t>
            </a:r>
            <a:r>
              <a:rPr lang="lb-LU" dirty="0" err="1">
                <a:latin typeface="Bahnschrift" panose="020B0502040204020203" pitchFamily="34" charset="0"/>
              </a:rPr>
              <a:t>die</a:t>
            </a:r>
            <a:r>
              <a:rPr lang="lb-LU" dirty="0">
                <a:latin typeface="Bahnschrift" panose="020B0502040204020203" pitchFamily="34" charset="0"/>
              </a:rPr>
              <a:t> </a:t>
            </a:r>
            <a:r>
              <a:rPr lang="lb-LU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zwischenmenschlich</a:t>
            </a:r>
            <a:r>
              <a:rPr lang="lb-LU" dirty="0">
                <a:latin typeface="Bahnschrift" panose="020B0502040204020203" pitchFamily="34" charset="0"/>
              </a:rPr>
              <a:t> </a:t>
            </a:r>
            <a:r>
              <a:rPr lang="lb-LU" dirty="0" err="1">
                <a:latin typeface="Bahnschrift" panose="020B0502040204020203" pitchFamily="34" charset="0"/>
              </a:rPr>
              <a:t>geteilt</a:t>
            </a:r>
            <a:r>
              <a:rPr lang="lb-LU" dirty="0">
                <a:latin typeface="Bahnschrift" panose="020B0502040204020203" pitchFamily="34" charset="0"/>
              </a:rPr>
              <a:t> </a:t>
            </a:r>
            <a:r>
              <a:rPr lang="lb-LU" dirty="0" err="1">
                <a:latin typeface="Bahnschrift" panose="020B0502040204020203" pitchFamily="34" charset="0"/>
              </a:rPr>
              <a:t>und</a:t>
            </a:r>
            <a:r>
              <a:rPr lang="lb-LU" dirty="0">
                <a:latin typeface="Bahnschrift" panose="020B0502040204020203" pitchFamily="34" charset="0"/>
              </a:rPr>
              <a:t> </a:t>
            </a:r>
            <a:r>
              <a:rPr lang="lb-LU" dirty="0" err="1">
                <a:latin typeface="Bahnschrift" panose="020B0502040204020203" pitchFamily="34" charset="0"/>
              </a:rPr>
              <a:t>bestätigt</a:t>
            </a:r>
            <a:r>
              <a:rPr lang="lb-LU" dirty="0">
                <a:latin typeface="Bahnschrift" panose="020B0502040204020203" pitchFamily="34" charset="0"/>
              </a:rPr>
              <a:t> </a:t>
            </a:r>
            <a:r>
              <a:rPr lang="lb-LU" dirty="0" err="1">
                <a:latin typeface="Bahnschrift" panose="020B0502040204020203" pitchFamily="34" charset="0"/>
              </a:rPr>
              <a:t>werden</a:t>
            </a:r>
            <a:r>
              <a:rPr lang="lb-LU" dirty="0">
                <a:latin typeface="Bahnschrift" panose="020B0502040204020203" pitchFamily="34" charset="0"/>
              </a:rPr>
              <a:t> </a:t>
            </a:r>
            <a:r>
              <a:rPr lang="lb-LU" dirty="0" err="1">
                <a:latin typeface="Bahnschrift" panose="020B0502040204020203" pitchFamily="34" charset="0"/>
              </a:rPr>
              <a:t>können</a:t>
            </a:r>
            <a:r>
              <a:rPr lang="lb-LU" dirty="0">
                <a:latin typeface="Bahnschrift" panose="020B0502040204020203" pitchFamily="34" charset="0"/>
              </a:rPr>
              <a:t>. 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5CA1A61E-8CBD-4566-ACBF-0C49BBB7D01A}"/>
              </a:ext>
            </a:extLst>
          </p:cNvPr>
          <p:cNvSpPr/>
          <p:nvPr/>
        </p:nvSpPr>
        <p:spPr>
          <a:xfrm rot="5400000">
            <a:off x="3517308" y="5482468"/>
            <a:ext cx="646332" cy="433241"/>
          </a:xfrm>
          <a:prstGeom prst="bent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0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6962184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552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Das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Induktionsproblem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– Der Mensch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ist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kein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Kübel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C1482-C3B5-4112-88C4-A9833859CD1B}"/>
              </a:ext>
            </a:extLst>
          </p:cNvPr>
          <p:cNvSpPr txBox="1"/>
          <p:nvPr/>
        </p:nvSpPr>
        <p:spPr>
          <a:xfrm>
            <a:off x="528507" y="1687561"/>
            <a:ext cx="10899059" cy="147732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Die induktive Methode besagt, dass man zuerst sehr viele Einzelerfahrungen in sich „hineinnehmen“ und einsammeln muss, um dann in einem zweiten Schritt eine allgemeine Theorie zu bilden. </a:t>
            </a:r>
          </a:p>
          <a:p>
            <a:endParaRPr lang="de-DE" dirty="0">
              <a:latin typeface="Bahnschrift" panose="020B0502040204020203" pitchFamily="34" charset="0"/>
            </a:endParaRPr>
          </a:p>
          <a:p>
            <a:r>
              <a:rPr lang="de-DE" dirty="0">
                <a:latin typeface="Bahnschrift" panose="020B0502040204020203" pitchFamily="34" charset="0"/>
              </a:rPr>
              <a:t>In der modernen Wissenschaftstheorie stellt Induktion somit eine Form von Schlüssen dar, in der aus einer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 Anzahl singulärer Aussagen (Prämissen) </a:t>
            </a:r>
            <a:r>
              <a:rPr lang="de-DE" dirty="0">
                <a:latin typeface="Bahnschrift" panose="020B0502040204020203" pitchFamily="34" charset="0"/>
              </a:rPr>
              <a:t>eine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allgemeine Aussage (Konklusion) </a:t>
            </a:r>
            <a:r>
              <a:rPr lang="de-DE" dirty="0">
                <a:latin typeface="Bahnschrift" panose="020B0502040204020203" pitchFamily="34" charset="0"/>
              </a:rPr>
              <a:t>abgeleitet wird.</a:t>
            </a:r>
            <a:endParaRPr lang="fr-BE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206FB5-7997-4024-BD34-FEA8974D3B55}"/>
              </a:ext>
            </a:extLst>
          </p:cNvPr>
          <p:cNvSpPr txBox="1"/>
          <p:nvPr/>
        </p:nvSpPr>
        <p:spPr>
          <a:xfrm>
            <a:off x="5604827" y="3625425"/>
            <a:ext cx="57097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dirty="0">
                <a:latin typeface="Bahnschrift" panose="020B0502040204020203" pitchFamily="34" charset="0"/>
              </a:rPr>
              <a:t>Popper kritisiert dies als </a:t>
            </a:r>
          </a:p>
          <a:p>
            <a:pPr algn="just"/>
            <a:endParaRPr lang="de-DE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</a:endParaRP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„die Kübeltheorie des menschlichen Geistes“. </a:t>
            </a:r>
          </a:p>
          <a:p>
            <a:pPr algn="just"/>
            <a:endParaRPr lang="de-DE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</a:endParaRPr>
          </a:p>
          <a:p>
            <a:pPr algn="just"/>
            <a:r>
              <a:rPr lang="de-DE" dirty="0">
                <a:latin typeface="Bahnschrift" panose="020B0502040204020203" pitchFamily="34" charset="0"/>
              </a:rPr>
              <a:t>Er vergleicht die induktive Methode spöttisch mit einem Eimer.</a:t>
            </a:r>
            <a:endParaRPr lang="LID4096" dirty="0">
              <a:latin typeface="Bahnschrift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73E9E2-A00F-4C2B-B000-4BBE7073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172">
            <a:off x="2400177" y="3264629"/>
            <a:ext cx="2926731" cy="3338156"/>
          </a:xfrm>
          <a:prstGeom prst="ellipse">
            <a:avLst/>
          </a:prstGeom>
          <a:ln w="63500" cap="rnd">
            <a:solidFill>
              <a:schemeClr val="accent4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2C63A0-F77E-4320-B9B0-A9E527A4ACF2}"/>
              </a:ext>
            </a:extLst>
          </p:cNvPr>
          <p:cNvSpPr txBox="1"/>
          <p:nvPr/>
        </p:nvSpPr>
        <p:spPr>
          <a:xfrm>
            <a:off x="5542776" y="5622355"/>
            <a:ext cx="5709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Sinnliche Erfahrung liefert stets nur Einzelbeispiele, die sich niemals generalisieren lassen.</a:t>
            </a:r>
            <a:endParaRPr lang="LID4096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6962184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552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Das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Induktionsproblem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– Der Mensch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ist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kein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Kübel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D7351E-27A7-4241-B8F3-6203C4F52FF8}"/>
              </a:ext>
            </a:extLst>
          </p:cNvPr>
          <p:cNvSpPr txBox="1">
            <a:spLocks/>
          </p:cNvSpPr>
          <p:nvPr/>
        </p:nvSpPr>
        <p:spPr>
          <a:xfrm>
            <a:off x="407047" y="1672903"/>
            <a:ext cx="11436609" cy="1026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sz="1800" dirty="0" err="1">
                <a:latin typeface="Bahnschrift" panose="020B0502040204020203" pitchFamily="34" charset="0"/>
              </a:rPr>
              <a:t>Gegen</a:t>
            </a:r>
            <a:r>
              <a:rPr lang="en-GB" sz="1800" dirty="0">
                <a:latin typeface="Bahnschrift" panose="020B0502040204020203" pitchFamily="34" charset="0"/>
              </a:rPr>
              <a:t> die </a:t>
            </a:r>
            <a:r>
              <a:rPr lang="en-GB" sz="1800" dirty="0" err="1">
                <a:latin typeface="Bahnschrift" panose="020B0502040204020203" pitchFamily="34" charset="0"/>
              </a:rPr>
              <a:t>Kübel-Theorie</a:t>
            </a:r>
            <a:r>
              <a:rPr lang="en-GB" sz="1800" dirty="0">
                <a:latin typeface="Bahnschrift" panose="020B0502040204020203" pitchFamily="34" charset="0"/>
              </a:rPr>
              <a:t> und das </a:t>
            </a:r>
            <a:r>
              <a:rPr lang="en-GB" sz="1800" dirty="0" err="1">
                <a:latin typeface="Bahnschrift" panose="020B0502040204020203" pitchFamily="34" charset="0"/>
              </a:rPr>
              <a:t>Ansammeln</a:t>
            </a:r>
            <a:r>
              <a:rPr lang="en-GB" sz="1800" dirty="0">
                <a:latin typeface="Bahnschrift" panose="020B0502040204020203" pitchFamily="34" charset="0"/>
              </a:rPr>
              <a:t> von </a:t>
            </a:r>
            <a:r>
              <a:rPr lang="en-GB" sz="1800" dirty="0" err="1">
                <a:latin typeface="Bahnschrift" panose="020B0502040204020203" pitchFamily="34" charset="0"/>
              </a:rPr>
              <a:t>Erfahrungen</a:t>
            </a:r>
            <a:r>
              <a:rPr lang="en-GB" sz="1800" dirty="0"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latin typeface="Bahnschrift" panose="020B0502040204020203" pitchFamily="34" charset="0"/>
              </a:rPr>
              <a:t>spricht</a:t>
            </a:r>
            <a:r>
              <a:rPr lang="en-GB" sz="1800" dirty="0"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latin typeface="Bahnschrift" panose="020B0502040204020203" pitchFamily="34" charset="0"/>
              </a:rPr>
              <a:t>auch</a:t>
            </a:r>
            <a:r>
              <a:rPr lang="en-GB" sz="1800" dirty="0">
                <a:latin typeface="Bahnschrift" panose="020B0502040204020203" pitchFamily="34" charset="0"/>
              </a:rPr>
              <a:t>, </a:t>
            </a:r>
            <a:r>
              <a:rPr lang="en-GB" sz="1800" dirty="0" err="1">
                <a:latin typeface="Bahnschrift" panose="020B0502040204020203" pitchFamily="34" charset="0"/>
              </a:rPr>
              <a:t>dass</a:t>
            </a:r>
            <a:r>
              <a:rPr lang="en-GB" sz="1800" dirty="0">
                <a:latin typeface="Bahnschrift" panose="020B0502040204020203" pitchFamily="34" charset="0"/>
              </a:rPr>
              <a:t> die </a:t>
            </a:r>
            <a:r>
              <a:rPr lang="en-GB" sz="1800" dirty="0" err="1">
                <a:latin typeface="Bahnschrift" panose="020B0502040204020203" pitchFamily="34" charset="0"/>
              </a:rPr>
              <a:t>gewonnenen</a:t>
            </a:r>
            <a:r>
              <a:rPr lang="en-GB" sz="1800" dirty="0"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latin typeface="Bahnschrift" panose="020B0502040204020203" pitchFamily="34" charset="0"/>
              </a:rPr>
              <a:t>Gewissheiten</a:t>
            </a:r>
            <a:r>
              <a:rPr lang="en-GB" sz="1800" dirty="0">
                <a:latin typeface="Bahnschrift" panose="020B0502040204020203" pitchFamily="34" charset="0"/>
              </a:rPr>
              <a:t> </a:t>
            </a:r>
            <a:r>
              <a:rPr lang="en-GB" sz="1800" b="1" dirty="0" err="1">
                <a:latin typeface="Bahnschrift" panose="020B0502040204020203" pitchFamily="34" charset="0"/>
              </a:rPr>
              <a:t>subjektiv</a:t>
            </a:r>
            <a:r>
              <a:rPr lang="en-GB" sz="1800" b="1" dirty="0"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latin typeface="Bahnschrift" panose="020B0502040204020203" pitchFamily="34" charset="0"/>
              </a:rPr>
              <a:t>sind</a:t>
            </a:r>
            <a:r>
              <a:rPr lang="en-GB" sz="1800" dirty="0">
                <a:latin typeface="Bahnschrift" panose="020B0502040204020203" pitchFamily="34" charset="0"/>
              </a:rPr>
              <a:t>. </a:t>
            </a:r>
          </a:p>
          <a:p>
            <a:pPr algn="just"/>
            <a:endParaRPr lang="en-GB" sz="1800" dirty="0">
              <a:latin typeface="Bahnschrift" panose="020B0502040204020203" pitchFamily="34" charset="0"/>
            </a:endParaRPr>
          </a:p>
          <a:p>
            <a:pPr algn="just"/>
            <a:endParaRPr lang="en-GB" sz="1800" dirty="0">
              <a:latin typeface="Bahnschrift" panose="020B0502040204020203" pitchFamily="34" charset="0"/>
            </a:endParaRPr>
          </a:p>
          <a:p>
            <a:pPr algn="just"/>
            <a:endParaRPr lang="en-GB" sz="1800" dirty="0">
              <a:latin typeface="Bahnschrift" panose="020B0502040204020203" pitchFamily="34" charset="0"/>
            </a:endParaRPr>
          </a:p>
          <a:p>
            <a:pPr algn="just"/>
            <a:endParaRPr lang="en-GB" sz="1800" dirty="0">
              <a:latin typeface="Bahnschrift" panose="020B0502040204020203" pitchFamily="34" charset="0"/>
            </a:endParaRPr>
          </a:p>
          <a:p>
            <a:pPr algn="just"/>
            <a:endParaRPr lang="en-GB" sz="1800" dirty="0">
              <a:latin typeface="Bahnschrift" panose="020B0502040204020203" pitchFamily="34" charset="0"/>
            </a:endParaRPr>
          </a:p>
          <a:p>
            <a:pPr algn="just"/>
            <a:endParaRPr lang="en-GB" sz="1800" dirty="0">
              <a:latin typeface="Bahnschrift" panose="020B0502040204020203" pitchFamily="34" charset="0"/>
            </a:endParaRPr>
          </a:p>
        </p:txBody>
      </p:sp>
      <p:pic>
        <p:nvPicPr>
          <p:cNvPr id="13" name="Picture 2" descr="Sonnenuntergang Vektorgrafiken und Vektor-Icons zum kostenlosen Download">
            <a:extLst>
              <a:ext uri="{FF2B5EF4-FFF2-40B4-BE49-F238E27FC236}">
                <a16:creationId xmlns:a16="http://schemas.microsoft.com/office/drawing/2014/main" id="{E05F3369-BCEE-4252-8096-65BFF765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7" y="3508310"/>
            <a:ext cx="4908901" cy="30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035D58-4616-49CA-9066-96E821A570BD}"/>
              </a:ext>
            </a:extLst>
          </p:cNvPr>
          <p:cNvSpPr txBox="1"/>
          <p:nvPr/>
        </p:nvSpPr>
        <p:spPr>
          <a:xfrm>
            <a:off x="6096000" y="3508310"/>
            <a:ext cx="49302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  <a:latin typeface="Bahnschrift" panose="020B0502040204020203" pitchFamily="34" charset="0"/>
              </a:rPr>
              <a:t>Das mag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im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Alltag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durchaus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nützlich</a:t>
            </a:r>
            <a:r>
              <a:rPr lang="en-GB" dirty="0">
                <a:effectLst/>
                <a:latin typeface="Bahnschrift" panose="020B0502040204020203" pitchFamily="34" charset="0"/>
              </a:rPr>
              <a:t> sein und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mit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anderen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Erfahrungen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zusammen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sogar</a:t>
            </a:r>
            <a:r>
              <a:rPr lang="en-GB" dirty="0">
                <a:effectLst/>
                <a:latin typeface="Bahnschrift" panose="020B0502040204020203" pitchFamily="34" charset="0"/>
              </a:rPr>
              <a:t> die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Aufstellung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eines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Kalenders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erlauben</a:t>
            </a:r>
            <a:r>
              <a:rPr lang="en-GB" dirty="0">
                <a:effectLst/>
                <a:latin typeface="Bahnschrift" panose="020B0502040204020203" pitchFamily="34" charset="0"/>
              </a:rPr>
              <a:t>. </a:t>
            </a:r>
          </a:p>
          <a:p>
            <a:endParaRPr lang="en-GB" dirty="0">
              <a:latin typeface="Bahnschrift" panose="020B0502040204020203" pitchFamily="34" charset="0"/>
            </a:endParaRPr>
          </a:p>
          <a:p>
            <a:r>
              <a:rPr lang="en-GB" dirty="0" err="1">
                <a:effectLst/>
                <a:latin typeface="Bahnschrift" panose="020B0502040204020203" pitchFamily="34" charset="0"/>
              </a:rPr>
              <a:t>Doch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aus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kosmologischer</a:t>
            </a:r>
            <a:r>
              <a:rPr lang="en-GB" dirty="0">
                <a:effectLst/>
                <a:latin typeface="Bahnschrift" panose="020B0502040204020203" pitchFamily="34" charset="0"/>
              </a:rPr>
              <a:t> Sicht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ist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dieser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Satz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b="1" dirty="0" err="1">
                <a:effectLst/>
                <a:latin typeface="Bahnschrift" panose="020B0502040204020203" pitchFamily="34" charset="0"/>
              </a:rPr>
              <a:t>falsch</a:t>
            </a:r>
            <a:r>
              <a:rPr lang="en-GB" b="1" dirty="0">
                <a:effectLst/>
                <a:latin typeface="Bahnschrift" panose="020B0502040204020203" pitchFamily="34" charset="0"/>
              </a:rPr>
              <a:t>.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Denn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für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andere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Planeten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stimmen</a:t>
            </a:r>
            <a:r>
              <a:rPr lang="en-GB" dirty="0">
                <a:effectLst/>
                <a:latin typeface="Bahnschrift" panose="020B0502040204020203" pitchFamily="34" charset="0"/>
              </a:rPr>
              <a:t> der Tag-Nacht-</a:t>
            </a:r>
            <a:r>
              <a:rPr lang="en-GB" dirty="0" err="1">
                <a:effectLst/>
                <a:latin typeface="Bahnschrift" panose="020B0502040204020203" pitchFamily="34" charset="0"/>
              </a:rPr>
              <a:t>Rhythmus</a:t>
            </a:r>
            <a:r>
              <a:rPr lang="en-GB" dirty="0">
                <a:effectLst/>
                <a:latin typeface="Bahnschrift" panose="020B0502040204020203" pitchFamily="34" charset="0"/>
              </a:rPr>
              <a:t> und der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Kalender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schon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nicht</a:t>
            </a:r>
            <a:r>
              <a:rPr lang="en-GB" dirty="0">
                <a:effectLst/>
                <a:latin typeface="Bahnschrift" panose="020B0502040204020203" pitchFamily="34" charset="0"/>
              </a:rPr>
              <a:t> </a:t>
            </a:r>
            <a:r>
              <a:rPr lang="en-GB" dirty="0" err="1">
                <a:effectLst/>
                <a:latin typeface="Bahnschrift" panose="020B0502040204020203" pitchFamily="34" charset="0"/>
              </a:rPr>
              <a:t>mehr</a:t>
            </a:r>
            <a:r>
              <a:rPr lang="en-GB" dirty="0">
                <a:effectLst/>
                <a:latin typeface="Bahnschrift" panose="020B0502040204020203" pitchFamily="34" charset="0"/>
              </a:rPr>
              <a:t>. </a:t>
            </a:r>
          </a:p>
          <a:p>
            <a:endParaRPr lang="en-GB" dirty="0">
              <a:latin typeface="Bahnschrift" panose="020B0502040204020203" pitchFamily="34" charset="0"/>
            </a:endParaRPr>
          </a:p>
          <a:p>
            <a:r>
              <a:rPr lang="en-GB" dirty="0">
                <a:solidFill>
                  <a:srgbClr val="CC9900"/>
                </a:solidFill>
                <a:latin typeface="Bahnschrift" panose="020B0502040204020203" pitchFamily="34" charset="0"/>
              </a:rPr>
              <a:t>Die </a:t>
            </a:r>
            <a:r>
              <a:rPr lang="en-GB" dirty="0" err="1">
                <a:solidFill>
                  <a:srgbClr val="CC9900"/>
                </a:solidFill>
                <a:latin typeface="Bahnschrift" panose="020B0502040204020203" pitchFamily="34" charset="0"/>
              </a:rPr>
              <a:t>induktive</a:t>
            </a:r>
            <a:r>
              <a:rPr lang="en-GB" dirty="0">
                <a:solidFill>
                  <a:srgbClr val="CC9900"/>
                </a:solidFill>
                <a:latin typeface="Bahnschrift" panose="020B0502040204020203" pitchFamily="34" charset="0"/>
              </a:rPr>
              <a:t> </a:t>
            </a:r>
            <a:r>
              <a:rPr lang="en-GB" dirty="0" err="1">
                <a:solidFill>
                  <a:srgbClr val="CC9900"/>
                </a:solidFill>
                <a:latin typeface="Bahnschrift" panose="020B0502040204020203" pitchFamily="34" charset="0"/>
              </a:rPr>
              <a:t>Methode</a:t>
            </a:r>
            <a:r>
              <a:rPr lang="en-GB" dirty="0">
                <a:solidFill>
                  <a:srgbClr val="CC9900"/>
                </a:solidFill>
                <a:latin typeface="Bahnschrift" panose="020B0502040204020203" pitchFamily="34" charset="0"/>
              </a:rPr>
              <a:t> </a:t>
            </a:r>
            <a:r>
              <a:rPr lang="en-GB" dirty="0" err="1">
                <a:solidFill>
                  <a:srgbClr val="CC9900"/>
                </a:solidFill>
                <a:latin typeface="Bahnschrift" panose="020B0502040204020203" pitchFamily="34" charset="0"/>
              </a:rPr>
              <a:t>ist</a:t>
            </a:r>
            <a:r>
              <a:rPr lang="en-GB" dirty="0">
                <a:solidFill>
                  <a:srgbClr val="CC9900"/>
                </a:solidFill>
                <a:latin typeface="Bahnschrift" panose="020B0502040204020203" pitchFamily="34" charset="0"/>
              </a:rPr>
              <a:t> </a:t>
            </a:r>
            <a:r>
              <a:rPr lang="en-GB" dirty="0" err="1">
                <a:solidFill>
                  <a:srgbClr val="CC9900"/>
                </a:solidFill>
                <a:latin typeface="Bahnschrift" panose="020B0502040204020203" pitchFamily="34" charset="0"/>
              </a:rPr>
              <a:t>ein</a:t>
            </a:r>
            <a:r>
              <a:rPr lang="en-GB" dirty="0">
                <a:solidFill>
                  <a:srgbClr val="CC9900"/>
                </a:solidFill>
                <a:latin typeface="Bahnschrift" panose="020B0502040204020203" pitchFamily="34" charset="0"/>
              </a:rPr>
              <a:t> </a:t>
            </a:r>
            <a:r>
              <a:rPr lang="en-GB" dirty="0" err="1">
                <a:solidFill>
                  <a:srgbClr val="CC9900"/>
                </a:solidFill>
                <a:latin typeface="Bahnschrift" panose="020B0502040204020203" pitchFamily="34" charset="0"/>
              </a:rPr>
              <a:t>Irrweg</a:t>
            </a:r>
            <a:r>
              <a:rPr lang="en-GB" dirty="0">
                <a:solidFill>
                  <a:srgbClr val="CC9900"/>
                </a:solidFill>
                <a:latin typeface="Bahnschrift" panose="020B0502040204020203" pitchFamily="34" charset="0"/>
              </a:rPr>
              <a:t>!</a:t>
            </a:r>
          </a:p>
          <a:p>
            <a:endParaRPr lang="en-LU" dirty="0">
              <a:latin typeface="Bahnschrif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2EDF01-1F8F-4EF4-BE15-CDC437D2D262}"/>
              </a:ext>
            </a:extLst>
          </p:cNvPr>
          <p:cNvSpPr txBox="1"/>
          <p:nvPr/>
        </p:nvSpPr>
        <p:spPr>
          <a:xfrm>
            <a:off x="478513" y="2765122"/>
            <a:ext cx="6207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dirty="0" err="1">
                <a:latin typeface="Bahnschrift" panose="020B0502040204020203" pitchFamily="34" charset="0"/>
              </a:rPr>
              <a:t>Beispiel</a:t>
            </a:r>
            <a:r>
              <a:rPr lang="en-GB" sz="1800" b="1" dirty="0">
                <a:latin typeface="Bahnschrift" panose="020B0502040204020203" pitchFamily="34" charset="0"/>
              </a:rPr>
              <a:t>: </a:t>
            </a:r>
            <a:r>
              <a:rPr lang="en-GB" sz="1800" dirty="0">
                <a:latin typeface="Bahnschrift" panose="020B0502040204020203" pitchFamily="34" charset="0"/>
              </a:rPr>
              <a:t>“</a:t>
            </a:r>
            <a:r>
              <a:rPr lang="en-GB" sz="1800" dirty="0" err="1">
                <a:latin typeface="Bahnschrift" panose="020B0502040204020203" pitchFamily="34" charset="0"/>
              </a:rPr>
              <a:t>Nach</a:t>
            </a:r>
            <a:r>
              <a:rPr lang="en-GB" sz="1800" dirty="0"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latin typeface="Bahnschrift" panose="020B0502040204020203" pitchFamily="34" charset="0"/>
              </a:rPr>
              <a:t>jeder</a:t>
            </a:r>
            <a:r>
              <a:rPr lang="en-GB" sz="1800" dirty="0">
                <a:latin typeface="Bahnschrift" panose="020B0502040204020203" pitchFamily="34" charset="0"/>
              </a:rPr>
              <a:t> Nacht </a:t>
            </a:r>
            <a:r>
              <a:rPr lang="en-GB" sz="1800" dirty="0" err="1">
                <a:latin typeface="Bahnschrift" panose="020B0502040204020203" pitchFamily="34" charset="0"/>
              </a:rPr>
              <a:t>geht</a:t>
            </a:r>
            <a:r>
              <a:rPr lang="en-GB" sz="1800" dirty="0">
                <a:latin typeface="Bahnschrift" panose="020B0502040204020203" pitchFamily="34" charset="0"/>
              </a:rPr>
              <a:t> die </a:t>
            </a:r>
            <a:r>
              <a:rPr lang="en-GB" sz="1800" dirty="0" err="1">
                <a:latin typeface="Bahnschrift" panose="020B0502040204020203" pitchFamily="34" charset="0"/>
              </a:rPr>
              <a:t>Sonne</a:t>
            </a:r>
            <a:r>
              <a:rPr lang="en-GB" sz="1800" dirty="0">
                <a:latin typeface="Bahnschrift" panose="020B0502040204020203" pitchFamily="34" charset="0"/>
              </a:rPr>
              <a:t> auf“. </a:t>
            </a:r>
          </a:p>
          <a:p>
            <a:pPr algn="just"/>
            <a:r>
              <a:rPr lang="en-GB" sz="1800" dirty="0">
                <a:solidFill>
                  <a:srgbClr val="CC9900"/>
                </a:solidFill>
                <a:latin typeface="Bahnschrift" panose="020B0502040204020203" pitchFamily="34" charset="0"/>
              </a:rPr>
              <a:t>Was </a:t>
            </a:r>
            <a:r>
              <a:rPr lang="en-GB" sz="1800" dirty="0" err="1">
                <a:solidFill>
                  <a:srgbClr val="CC9900"/>
                </a:solidFill>
                <a:latin typeface="Bahnschrift" panose="020B0502040204020203" pitchFamily="34" charset="0"/>
              </a:rPr>
              <a:t>ist</a:t>
            </a:r>
            <a:r>
              <a:rPr lang="en-GB" sz="1800" dirty="0">
                <a:solidFill>
                  <a:srgbClr val="CC9900"/>
                </a:solidFill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solidFill>
                  <a:srgbClr val="CC9900"/>
                </a:solidFill>
                <a:latin typeface="Bahnschrift" panose="020B0502040204020203" pitchFamily="34" charset="0"/>
              </a:rPr>
              <a:t>falsch</a:t>
            </a:r>
            <a:r>
              <a:rPr lang="en-GB" sz="1800" dirty="0">
                <a:solidFill>
                  <a:srgbClr val="CC9900"/>
                </a:solidFill>
                <a:latin typeface="Bahnschrift" panose="020B0502040204020203" pitchFamily="34" charset="0"/>
              </a:rPr>
              <a:t> an </a:t>
            </a:r>
            <a:r>
              <a:rPr lang="en-GB" sz="1800" dirty="0" err="1">
                <a:solidFill>
                  <a:srgbClr val="CC9900"/>
                </a:solidFill>
                <a:latin typeface="Bahnschrift" panose="020B0502040204020203" pitchFamily="34" charset="0"/>
              </a:rPr>
              <a:t>dieser</a:t>
            </a:r>
            <a:r>
              <a:rPr lang="en-GB" sz="1800" dirty="0">
                <a:solidFill>
                  <a:srgbClr val="CC9900"/>
                </a:solidFill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solidFill>
                  <a:srgbClr val="CC9900"/>
                </a:solidFill>
                <a:latin typeface="Bahnschrift" panose="020B0502040204020203" pitchFamily="34" charset="0"/>
              </a:rPr>
              <a:t>Aussage</a:t>
            </a:r>
            <a:r>
              <a:rPr lang="en-GB" sz="1800" dirty="0">
                <a:solidFill>
                  <a:srgbClr val="CC9900"/>
                </a:solidFill>
                <a:latin typeface="Bahnschrif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5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FBE92-98F3-44BB-9AFA-F68BE9C4F878}"/>
              </a:ext>
            </a:extLst>
          </p:cNvPr>
          <p:cNvSpPr/>
          <p:nvPr/>
        </p:nvSpPr>
        <p:spPr>
          <a:xfrm>
            <a:off x="528507" y="1005864"/>
            <a:ext cx="6962184" cy="504154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28D7F-EFFD-4353-BFA1-AEFEC2398F6F}"/>
              </a:ext>
            </a:extLst>
          </p:cNvPr>
          <p:cNvSpPr/>
          <p:nvPr/>
        </p:nvSpPr>
        <p:spPr>
          <a:xfrm>
            <a:off x="0" y="0"/>
            <a:ext cx="12192000" cy="662473"/>
          </a:xfrm>
          <a:prstGeom prst="rect">
            <a:avLst/>
          </a:prstGeom>
          <a:solidFill>
            <a:srgbClr val="BF9000"/>
          </a:solidFill>
          <a:ln>
            <a:noFill/>
          </a:ln>
          <a:effectLst>
            <a:outerShdw blurRad="50800" dist="38100" dir="5400000" sx="101000" sy="101000" algn="t" rotWithShape="0">
              <a:schemeClr val="accent6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F56FD-DD1C-4A80-8129-61731FA99572}"/>
              </a:ext>
            </a:extLst>
          </p:cNvPr>
          <p:cNvSpPr txBox="1"/>
          <p:nvPr/>
        </p:nvSpPr>
        <p:spPr>
          <a:xfrm>
            <a:off x="123467" y="101305"/>
            <a:ext cx="7951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Epistescience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Kritischer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Rationalismus</a:t>
            </a:r>
            <a:r>
              <a:rPr lang="fr-BE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(Popper)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CBD9D-DD85-47C8-9B39-DB59BF983356}"/>
              </a:ext>
            </a:extLst>
          </p:cNvPr>
          <p:cNvSpPr txBox="1"/>
          <p:nvPr/>
        </p:nvSpPr>
        <p:spPr>
          <a:xfrm>
            <a:off x="590559" y="1084914"/>
            <a:ext cx="552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Das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Induktionsproblem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– Der Mensch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ist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kein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Kübel</a:t>
            </a:r>
            <a:endParaRPr lang="lb-LU" b="1" dirty="0">
              <a:solidFill>
                <a:schemeClr val="accent6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Picture 4" descr="Scientific Method: Definition and Examples">
            <a:extLst>
              <a:ext uri="{FF2B5EF4-FFF2-40B4-BE49-F238E27FC236}">
                <a16:creationId xmlns:a16="http://schemas.microsoft.com/office/drawing/2014/main" id="{0D210379-5CC5-49CB-A70B-3D47A8F4B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708" y="1732280"/>
            <a:ext cx="6775767" cy="451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4">
            <a:extLst>
              <a:ext uri="{FF2B5EF4-FFF2-40B4-BE49-F238E27FC236}">
                <a16:creationId xmlns:a16="http://schemas.microsoft.com/office/drawing/2014/main" id="{F35D2813-243E-4523-BE6D-C630835A48D3}"/>
              </a:ext>
            </a:extLst>
          </p:cNvPr>
          <p:cNvSpPr txBox="1"/>
          <p:nvPr/>
        </p:nvSpPr>
        <p:spPr>
          <a:xfrm>
            <a:off x="528507" y="1761888"/>
            <a:ext cx="4210050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dirty="0">
                <a:latin typeface="Bahnschrift" panose="020B0502040204020203" pitchFamily="34" charset="0"/>
              </a:rPr>
              <a:t>Die induktive Methode besagt, dass man zuerst sehr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viele Sinneseindrücke </a:t>
            </a:r>
            <a:r>
              <a:rPr lang="de-DE" dirty="0">
                <a:latin typeface="Bahnschrift" panose="020B0502040204020203" pitchFamily="34" charset="0"/>
              </a:rPr>
              <a:t>und Einzelerfahrungen in sich „hineinnehmen“ (</a:t>
            </a:r>
            <a:r>
              <a:rPr lang="de-DE" i="1" dirty="0" err="1">
                <a:latin typeface="Bahnschrift" panose="020B0502040204020203" pitchFamily="34" charset="0"/>
              </a:rPr>
              <a:t>inducere</a:t>
            </a:r>
            <a:r>
              <a:rPr lang="de-DE" dirty="0">
                <a:latin typeface="Bahnschrift" panose="020B0502040204020203" pitchFamily="34" charset="0"/>
              </a:rPr>
              <a:t>) und einsammeln muss, um eine allgemeine Theorie zu bilden</a:t>
            </a:r>
            <a:endParaRPr lang="en-AT" dirty="0">
              <a:latin typeface="Bahnschrift" panose="020B0502040204020203" pitchFamily="34" charset="0"/>
            </a:endParaRPr>
          </a:p>
        </p:txBody>
      </p:sp>
      <p:sp>
        <p:nvSpPr>
          <p:cNvPr id="14" name="Ellipse 5">
            <a:extLst>
              <a:ext uri="{FF2B5EF4-FFF2-40B4-BE49-F238E27FC236}">
                <a16:creationId xmlns:a16="http://schemas.microsoft.com/office/drawing/2014/main" id="{9950B542-4E70-4306-8A2E-CE63B5C4180A}"/>
              </a:ext>
            </a:extLst>
          </p:cNvPr>
          <p:cNvSpPr/>
          <p:nvPr/>
        </p:nvSpPr>
        <p:spPr>
          <a:xfrm>
            <a:off x="9258300" y="2149052"/>
            <a:ext cx="2543175" cy="220440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5" name="ZoneTexte 4">
            <a:extLst>
              <a:ext uri="{FF2B5EF4-FFF2-40B4-BE49-F238E27FC236}">
                <a16:creationId xmlns:a16="http://schemas.microsoft.com/office/drawing/2014/main" id="{B3DCA738-8FCE-4D84-B14D-049E6331294D}"/>
              </a:ext>
            </a:extLst>
          </p:cNvPr>
          <p:cNvSpPr txBox="1"/>
          <p:nvPr/>
        </p:nvSpPr>
        <p:spPr>
          <a:xfrm>
            <a:off x="542844" y="3768084"/>
            <a:ext cx="421005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dirty="0">
                <a:latin typeface="Bahnschrift" panose="020B0502040204020203" pitchFamily="34" charset="0"/>
              </a:rPr>
              <a:t>Handelt es sich bei </a:t>
            </a:r>
            <a:r>
              <a:rPr lang="de-DE" b="1" dirty="0">
                <a:latin typeface="Bahnschrift" panose="020B0502040204020203" pitchFamily="34" charset="0"/>
              </a:rPr>
              <a:t>folgender Grafik um eine </a:t>
            </a:r>
            <a:r>
              <a:rPr lang="de-DE" dirty="0">
                <a:solidFill>
                  <a:srgbClr val="FF0000"/>
                </a:solidFill>
                <a:latin typeface="Bahnschrift" panose="020B0502040204020203" pitchFamily="34" charset="0"/>
              </a:rPr>
              <a:t>gesicherte Erkenntnis</a:t>
            </a:r>
            <a:r>
              <a:rPr lang="de-DE" dirty="0">
                <a:latin typeface="Bahnschrift" panose="020B0502040204020203" pitchFamily="34" charset="0"/>
              </a:rPr>
              <a:t>? Was wäre ein Problem bei der Konklusion der folgenden Grafik?</a:t>
            </a:r>
            <a:endParaRPr lang="en-AT" dirty="0">
              <a:latin typeface="Bahnschrift" panose="020B0502040204020203" pitchFamily="34" charset="0"/>
            </a:endParaRPr>
          </a:p>
        </p:txBody>
      </p:sp>
      <p:sp>
        <p:nvSpPr>
          <p:cNvPr id="16" name="Notched Right Arrow 6">
            <a:extLst>
              <a:ext uri="{FF2B5EF4-FFF2-40B4-BE49-F238E27FC236}">
                <a16:creationId xmlns:a16="http://schemas.microsoft.com/office/drawing/2014/main" id="{BC7E6AE8-A048-4A49-A645-052DF5985175}"/>
              </a:ext>
            </a:extLst>
          </p:cNvPr>
          <p:cNvSpPr/>
          <p:nvPr/>
        </p:nvSpPr>
        <p:spPr>
          <a:xfrm>
            <a:off x="4316030" y="4649117"/>
            <a:ext cx="1132205" cy="638592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17" name="Ellipse 5">
            <a:extLst>
              <a:ext uri="{FF2B5EF4-FFF2-40B4-BE49-F238E27FC236}">
                <a16:creationId xmlns:a16="http://schemas.microsoft.com/office/drawing/2014/main" id="{C4A94C7F-D308-4187-A6AA-75F3BFEA059F}"/>
              </a:ext>
            </a:extLst>
          </p:cNvPr>
          <p:cNvSpPr/>
          <p:nvPr/>
        </p:nvSpPr>
        <p:spPr>
          <a:xfrm>
            <a:off x="8943183" y="4353454"/>
            <a:ext cx="2438400" cy="2085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FF0000"/>
              </a:solidFill>
            </a:endParaRPr>
          </a:p>
        </p:txBody>
      </p:sp>
      <p:sp>
        <p:nvSpPr>
          <p:cNvPr id="20" name="Ellipse 5">
            <a:extLst>
              <a:ext uri="{FF2B5EF4-FFF2-40B4-BE49-F238E27FC236}">
                <a16:creationId xmlns:a16="http://schemas.microsoft.com/office/drawing/2014/main" id="{2F40AB9B-31B7-43CA-8836-0CC3E33F9F8F}"/>
              </a:ext>
            </a:extLst>
          </p:cNvPr>
          <p:cNvSpPr/>
          <p:nvPr/>
        </p:nvSpPr>
        <p:spPr>
          <a:xfrm>
            <a:off x="6347416" y="4649117"/>
            <a:ext cx="1493952" cy="1419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FF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262F5D7-3568-483D-9FA0-535F6D011251}"/>
              </a:ext>
            </a:extLst>
          </p:cNvPr>
          <p:cNvCxnSpPr>
            <a:stCxn id="17" idx="2"/>
            <a:endCxn id="20" idx="6"/>
          </p:cNvCxnSpPr>
          <p:nvPr/>
        </p:nvCxnSpPr>
        <p:spPr>
          <a:xfrm flipH="1" flipV="1">
            <a:off x="7841368" y="5358933"/>
            <a:ext cx="1101815" cy="37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1352</Words>
  <Application>Microsoft Office PowerPoint</Application>
  <PresentationFormat>Widescreen</PresentationFormat>
  <Paragraphs>142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Bahnschrift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BRÜCHER</dc:creator>
  <cp:lastModifiedBy>Patrick BRÜCHER</cp:lastModifiedBy>
  <cp:revision>1</cp:revision>
  <dcterms:created xsi:type="dcterms:W3CDTF">2024-11-15T08:16:55Z</dcterms:created>
  <dcterms:modified xsi:type="dcterms:W3CDTF">2024-11-15T08:22:05Z</dcterms:modified>
</cp:coreProperties>
</file>