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34"/>
  </p:notesMasterIdLst>
  <p:sldIdLst>
    <p:sldId id="333" r:id="rId2"/>
    <p:sldId id="334" r:id="rId3"/>
    <p:sldId id="335" r:id="rId4"/>
    <p:sldId id="336" r:id="rId5"/>
    <p:sldId id="337" r:id="rId6"/>
    <p:sldId id="342" r:id="rId7"/>
    <p:sldId id="343" r:id="rId8"/>
    <p:sldId id="338" r:id="rId9"/>
    <p:sldId id="339" r:id="rId10"/>
    <p:sldId id="340" r:id="rId11"/>
    <p:sldId id="341" r:id="rId12"/>
    <p:sldId id="344" r:id="rId13"/>
    <p:sldId id="347" r:id="rId14"/>
    <p:sldId id="348" r:id="rId15"/>
    <p:sldId id="345" r:id="rId16"/>
    <p:sldId id="346" r:id="rId17"/>
    <p:sldId id="349" r:id="rId18"/>
    <p:sldId id="350" r:id="rId19"/>
    <p:sldId id="353" r:id="rId20"/>
    <p:sldId id="355" r:id="rId21"/>
    <p:sldId id="360" r:id="rId22"/>
    <p:sldId id="354" r:id="rId23"/>
    <p:sldId id="358" r:id="rId24"/>
    <p:sldId id="351" r:id="rId25"/>
    <p:sldId id="352" r:id="rId26"/>
    <p:sldId id="356" r:id="rId27"/>
    <p:sldId id="357" r:id="rId28"/>
    <p:sldId id="359" r:id="rId29"/>
    <p:sldId id="361" r:id="rId30"/>
    <p:sldId id="287" r:id="rId31"/>
    <p:sldId id="288" r:id="rId32"/>
    <p:sldId id="289" r:id="rId33"/>
  </p:sldIdLst>
  <p:sldSz cx="12192000" cy="6858000"/>
  <p:notesSz cx="6794500" cy="9906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k BRÜCHER" initials="PB" lastIdx="1" clrIdx="0">
    <p:extLst>
      <p:ext uri="{19B8F6BF-5375-455C-9EA6-DF929625EA0E}">
        <p15:presenceInfo xmlns:p15="http://schemas.microsoft.com/office/powerpoint/2012/main" userId="S-1-5-21-1993962763-152049171-1708537768-118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8C2E"/>
    <a:srgbClr val="EED1AB"/>
    <a:srgbClr val="BF9000"/>
    <a:srgbClr val="E1B927"/>
    <a:srgbClr val="FFFF00"/>
    <a:srgbClr val="E23323"/>
    <a:srgbClr val="54E2B6"/>
    <a:srgbClr val="FFFFFF"/>
    <a:srgbClr val="CCCCCD"/>
    <a:srgbClr val="E2E2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9941A9-4A11-4EBB-B698-355EE197E7F9}" v="41" dt="2023-01-15T20:43:29.5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8" d="100"/>
          <a:sy n="108" d="100"/>
        </p:scale>
        <p:origin x="65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2482AB52-0573-44C7-85B6-7487C81839B7}" type="datetimeFigureOut">
              <a:rPr lang="fr-BE" smtClean="0"/>
              <a:t>25-10-24</a:t>
            </a:fld>
            <a:endParaRPr lang="fr-BE"/>
          </a:p>
        </p:txBody>
      </p:sp>
      <p:sp>
        <p:nvSpPr>
          <p:cNvPr id="4" name="Slide Image Placehold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FE77FF62-0577-4B37-85DA-608AB7C25D1F}" type="slidenum">
              <a:rPr lang="fr-BE" smtClean="0"/>
              <a:t>‹#›</a:t>
            </a:fld>
            <a:endParaRPr lang="fr-BE"/>
          </a:p>
        </p:txBody>
      </p:sp>
    </p:spTree>
    <p:extLst>
      <p:ext uri="{BB962C8B-B14F-4D97-AF65-F5344CB8AC3E}">
        <p14:creationId xmlns:p14="http://schemas.microsoft.com/office/powerpoint/2010/main" val="1808883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25.10.24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2964324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25.10.24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2527081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25.10.24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1051320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25.10.24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390498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50E8EC-7FD5-496D-8652-BDAB1AF1AC2C}" type="datetimeFigureOut">
              <a:rPr lang="lb-LU" smtClean="0"/>
              <a:t>25.10.24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2040410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50E8EC-7FD5-496D-8652-BDAB1AF1AC2C}" type="datetimeFigureOut">
              <a:rPr lang="lb-LU" smtClean="0"/>
              <a:t>25.10.24</a:t>
            </a:fld>
            <a:endParaRPr lang="lb-LU"/>
          </a:p>
        </p:txBody>
      </p:sp>
      <p:sp>
        <p:nvSpPr>
          <p:cNvPr id="6" name="Footer Placeholder 5"/>
          <p:cNvSpPr>
            <a:spLocks noGrp="1"/>
          </p:cNvSpPr>
          <p:nvPr>
            <p:ph type="ftr" sz="quarter" idx="11"/>
          </p:nvPr>
        </p:nvSpPr>
        <p:spPr/>
        <p:txBody>
          <a:bodyPr/>
          <a:lstStyle/>
          <a:p>
            <a:endParaRPr lang="lb-LU"/>
          </a:p>
        </p:txBody>
      </p:sp>
      <p:sp>
        <p:nvSpPr>
          <p:cNvPr id="7" name="Slide Number Placeholder 6"/>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214675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50E8EC-7FD5-496D-8652-BDAB1AF1AC2C}" type="datetimeFigureOut">
              <a:rPr lang="lb-LU" smtClean="0"/>
              <a:t>25.10.24</a:t>
            </a:fld>
            <a:endParaRPr lang="lb-LU"/>
          </a:p>
        </p:txBody>
      </p:sp>
      <p:sp>
        <p:nvSpPr>
          <p:cNvPr id="8" name="Footer Placeholder 7"/>
          <p:cNvSpPr>
            <a:spLocks noGrp="1"/>
          </p:cNvSpPr>
          <p:nvPr>
            <p:ph type="ftr" sz="quarter" idx="11"/>
          </p:nvPr>
        </p:nvSpPr>
        <p:spPr/>
        <p:txBody>
          <a:bodyPr/>
          <a:lstStyle/>
          <a:p>
            <a:endParaRPr lang="lb-LU"/>
          </a:p>
        </p:txBody>
      </p:sp>
      <p:sp>
        <p:nvSpPr>
          <p:cNvPr id="9" name="Slide Number Placeholder 8"/>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2759570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50E8EC-7FD5-496D-8652-BDAB1AF1AC2C}" type="datetimeFigureOut">
              <a:rPr lang="lb-LU" smtClean="0"/>
              <a:t>25.10.24</a:t>
            </a:fld>
            <a:endParaRPr lang="lb-LU"/>
          </a:p>
        </p:txBody>
      </p:sp>
      <p:sp>
        <p:nvSpPr>
          <p:cNvPr id="4" name="Footer Placeholder 3"/>
          <p:cNvSpPr>
            <a:spLocks noGrp="1"/>
          </p:cNvSpPr>
          <p:nvPr>
            <p:ph type="ftr" sz="quarter" idx="11"/>
          </p:nvPr>
        </p:nvSpPr>
        <p:spPr/>
        <p:txBody>
          <a:bodyPr/>
          <a:lstStyle/>
          <a:p>
            <a:endParaRPr lang="lb-LU"/>
          </a:p>
        </p:txBody>
      </p:sp>
      <p:sp>
        <p:nvSpPr>
          <p:cNvPr id="5" name="Slide Number Placeholder 4"/>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885239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0E8EC-7FD5-496D-8652-BDAB1AF1AC2C}" type="datetimeFigureOut">
              <a:rPr lang="lb-LU" smtClean="0"/>
              <a:t>25.10.24</a:t>
            </a:fld>
            <a:endParaRPr lang="lb-LU"/>
          </a:p>
        </p:txBody>
      </p:sp>
      <p:sp>
        <p:nvSpPr>
          <p:cNvPr id="3" name="Footer Placeholder 2"/>
          <p:cNvSpPr>
            <a:spLocks noGrp="1"/>
          </p:cNvSpPr>
          <p:nvPr>
            <p:ph type="ftr" sz="quarter" idx="11"/>
          </p:nvPr>
        </p:nvSpPr>
        <p:spPr/>
        <p:txBody>
          <a:bodyPr/>
          <a:lstStyle/>
          <a:p>
            <a:endParaRPr lang="lb-LU"/>
          </a:p>
        </p:txBody>
      </p:sp>
      <p:sp>
        <p:nvSpPr>
          <p:cNvPr id="4" name="Slide Number Placeholder 3"/>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2346753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0E8EC-7FD5-496D-8652-BDAB1AF1AC2C}" type="datetimeFigureOut">
              <a:rPr lang="lb-LU" smtClean="0"/>
              <a:t>25.10.24</a:t>
            </a:fld>
            <a:endParaRPr lang="lb-LU"/>
          </a:p>
        </p:txBody>
      </p:sp>
      <p:sp>
        <p:nvSpPr>
          <p:cNvPr id="6" name="Footer Placeholder 5"/>
          <p:cNvSpPr>
            <a:spLocks noGrp="1"/>
          </p:cNvSpPr>
          <p:nvPr>
            <p:ph type="ftr" sz="quarter" idx="11"/>
          </p:nvPr>
        </p:nvSpPr>
        <p:spPr/>
        <p:txBody>
          <a:bodyPr/>
          <a:lstStyle/>
          <a:p>
            <a:endParaRPr lang="lb-LU"/>
          </a:p>
        </p:txBody>
      </p:sp>
      <p:sp>
        <p:nvSpPr>
          <p:cNvPr id="7" name="Slide Number Placeholder 6"/>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3189433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0E8EC-7FD5-496D-8652-BDAB1AF1AC2C}" type="datetimeFigureOut">
              <a:rPr lang="lb-LU" smtClean="0"/>
              <a:t>25.10.24</a:t>
            </a:fld>
            <a:endParaRPr lang="lb-LU"/>
          </a:p>
        </p:txBody>
      </p:sp>
      <p:sp>
        <p:nvSpPr>
          <p:cNvPr id="6" name="Footer Placeholder 5"/>
          <p:cNvSpPr>
            <a:spLocks noGrp="1"/>
          </p:cNvSpPr>
          <p:nvPr>
            <p:ph type="ftr" sz="quarter" idx="11"/>
          </p:nvPr>
        </p:nvSpPr>
        <p:spPr/>
        <p:txBody>
          <a:bodyPr/>
          <a:lstStyle/>
          <a:p>
            <a:endParaRPr lang="lb-LU"/>
          </a:p>
        </p:txBody>
      </p:sp>
      <p:sp>
        <p:nvSpPr>
          <p:cNvPr id="7" name="Slide Number Placeholder 6"/>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657095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D1A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0E8EC-7FD5-496D-8652-BDAB1AF1AC2C}" type="datetimeFigureOut">
              <a:rPr lang="lb-LU" smtClean="0"/>
              <a:t>25.10.24</a:t>
            </a:fld>
            <a:endParaRPr lang="lb-L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b-L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0A948-403B-425F-BEE9-1B2FFDF9F6F0}" type="slidenum">
              <a:rPr lang="lb-LU" smtClean="0"/>
              <a:t>‹#›</a:t>
            </a:fld>
            <a:endParaRPr lang="lb-LU"/>
          </a:p>
        </p:txBody>
      </p:sp>
    </p:spTree>
    <p:extLst>
      <p:ext uri="{BB962C8B-B14F-4D97-AF65-F5344CB8AC3E}">
        <p14:creationId xmlns:p14="http://schemas.microsoft.com/office/powerpoint/2010/main" val="131054788"/>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g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9" name="TextBox 8">
            <a:extLst>
              <a:ext uri="{FF2B5EF4-FFF2-40B4-BE49-F238E27FC236}">
                <a16:creationId xmlns:a16="http://schemas.microsoft.com/office/drawing/2014/main" id="{356DF8E2-3BFF-4277-B99A-1A3C8B393A73}"/>
              </a:ext>
            </a:extLst>
          </p:cNvPr>
          <p:cNvSpPr txBox="1"/>
          <p:nvPr/>
        </p:nvSpPr>
        <p:spPr>
          <a:xfrm>
            <a:off x="5076912" y="1156828"/>
            <a:ext cx="2020105" cy="523220"/>
          </a:xfrm>
          <a:prstGeom prst="rect">
            <a:avLst/>
          </a:prstGeom>
          <a:noFill/>
        </p:spPr>
        <p:txBody>
          <a:bodyPr wrap="none" rtlCol="0">
            <a:spAutoFit/>
          </a:bodyPr>
          <a:lstStyle/>
          <a:p>
            <a:pPr algn="ctr"/>
            <a:r>
              <a:rPr lang="fr-BE" sz="2800" b="1" dirty="0">
                <a:solidFill>
                  <a:schemeClr val="accent6">
                    <a:lumMod val="50000"/>
                  </a:schemeClr>
                </a:solidFill>
                <a:latin typeface="Bahnschrift" panose="020B0502040204020203" pitchFamily="34" charset="0"/>
              </a:rPr>
              <a:t>John Locke</a:t>
            </a:r>
          </a:p>
        </p:txBody>
      </p:sp>
      <p:sp>
        <p:nvSpPr>
          <p:cNvPr id="10" name="TextBox 9">
            <a:extLst>
              <a:ext uri="{FF2B5EF4-FFF2-40B4-BE49-F238E27FC236}">
                <a16:creationId xmlns:a16="http://schemas.microsoft.com/office/drawing/2014/main" id="{3B179CC0-CFD5-4025-964C-7815BBBEC4C3}"/>
              </a:ext>
            </a:extLst>
          </p:cNvPr>
          <p:cNvSpPr txBox="1"/>
          <p:nvPr/>
        </p:nvSpPr>
        <p:spPr>
          <a:xfrm>
            <a:off x="3215837" y="5701172"/>
            <a:ext cx="5760325" cy="892552"/>
          </a:xfrm>
          <a:prstGeom prst="rect">
            <a:avLst/>
          </a:prstGeom>
          <a:noFill/>
        </p:spPr>
        <p:txBody>
          <a:bodyPr wrap="square" rtlCol="0">
            <a:spAutoFit/>
          </a:bodyPr>
          <a:lstStyle/>
          <a:p>
            <a:pPr algn="ctr"/>
            <a:r>
              <a:rPr lang="fr-FR" sz="2400" i="1" dirty="0">
                <a:solidFill>
                  <a:srgbClr val="202122"/>
                </a:solidFill>
                <a:latin typeface="Bahnschrift" panose="020B0502040204020203" pitchFamily="34" charset="0"/>
              </a:rPr>
              <a:t>Essai sur l'entendement humain</a:t>
            </a:r>
            <a:r>
              <a:rPr lang="fr-FR" sz="2400" dirty="0">
                <a:solidFill>
                  <a:srgbClr val="202122"/>
                </a:solidFill>
                <a:latin typeface="Bahnschrift" panose="020B0502040204020203" pitchFamily="34" charset="0"/>
              </a:rPr>
              <a:t>, 1689</a:t>
            </a:r>
          </a:p>
          <a:p>
            <a:pPr algn="ctr"/>
            <a:endParaRPr lang="fr-FR" sz="2800" dirty="0">
              <a:latin typeface="Bahnschrift" panose="020B0502040204020203" pitchFamily="34" charset="0"/>
            </a:endParaRPr>
          </a:p>
        </p:txBody>
      </p:sp>
      <p:pic>
        <p:nvPicPr>
          <p:cNvPr id="12" name="Picture 2">
            <a:extLst>
              <a:ext uri="{FF2B5EF4-FFF2-40B4-BE49-F238E27FC236}">
                <a16:creationId xmlns:a16="http://schemas.microsoft.com/office/drawing/2014/main" id="{F5D72BF1-8213-4C8F-997D-AF6D3568F6C1}"/>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4649" y="1901320"/>
            <a:ext cx="2482701" cy="34870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FD52E93D-E2B5-46F4-9551-EE6A69F2DCEA}"/>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r="76821"/>
          <a:stretch/>
        </p:blipFill>
        <p:spPr bwMode="auto">
          <a:xfrm>
            <a:off x="4845613" y="1913522"/>
            <a:ext cx="575473" cy="34748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71BDF3F7-D22B-4109-863D-74D255BEF37C}"/>
              </a:ext>
            </a:extLst>
          </p:cNvPr>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58131"/>
          <a:stretch/>
        </p:blipFill>
        <p:spPr bwMode="auto">
          <a:xfrm>
            <a:off x="6288833" y="1913522"/>
            <a:ext cx="1039481" cy="3474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754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424239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6209522" cy="369332"/>
          </a:xfrm>
          <a:prstGeom prst="rect">
            <a:avLst/>
          </a:prstGeom>
          <a:noFill/>
        </p:spPr>
        <p:txBody>
          <a:bodyPr wrap="square">
            <a:spAutoFit/>
          </a:bodyPr>
          <a:lstStyle/>
          <a:p>
            <a:r>
              <a:rPr lang="fr-BE" dirty="0">
                <a:latin typeface="Bahnschrift" panose="020B0502040204020203" pitchFamily="34" charset="0"/>
              </a:rPr>
              <a:t>L’origine de nos idées:</a:t>
            </a:r>
            <a:endParaRPr lang="LID4096" dirty="0">
              <a:latin typeface="Bahnschrift" panose="020B0502040204020203" pitchFamily="34" charset="0"/>
            </a:endParaRPr>
          </a:p>
        </p:txBody>
      </p:sp>
      <p:sp>
        <p:nvSpPr>
          <p:cNvPr id="20" name="Content Placeholder 5">
            <a:extLst>
              <a:ext uri="{FF2B5EF4-FFF2-40B4-BE49-F238E27FC236}">
                <a16:creationId xmlns:a16="http://schemas.microsoft.com/office/drawing/2014/main" id="{D73CC76D-DB10-4E91-A0B4-80A17F26164B}"/>
              </a:ext>
            </a:extLst>
          </p:cNvPr>
          <p:cNvSpPr txBox="1">
            <a:spLocks/>
          </p:cNvSpPr>
          <p:nvPr/>
        </p:nvSpPr>
        <p:spPr>
          <a:xfrm>
            <a:off x="1589103" y="5106998"/>
            <a:ext cx="4569041" cy="17816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800" dirty="0">
                <a:solidFill>
                  <a:schemeClr val="accent6">
                    <a:lumMod val="50000"/>
                  </a:schemeClr>
                </a:solidFill>
                <a:latin typeface="Bahnschrift" panose="020B0502040204020203" pitchFamily="34" charset="0"/>
              </a:rPr>
              <a:t>Ces expériences peuvent soit émaner de </a:t>
            </a:r>
            <a:r>
              <a:rPr lang="fr-FR" sz="1800" b="1" dirty="0">
                <a:solidFill>
                  <a:schemeClr val="accent6">
                    <a:lumMod val="50000"/>
                  </a:schemeClr>
                </a:solidFill>
                <a:effectLst>
                  <a:outerShdw blurRad="38100" dist="38100" dir="2700000" algn="tl">
                    <a:srgbClr val="000000">
                      <a:alpha val="43137"/>
                    </a:srgbClr>
                  </a:outerShdw>
                </a:effectLst>
                <a:latin typeface="Bahnschrift" panose="020B0502040204020203" pitchFamily="34" charset="0"/>
              </a:rPr>
              <a:t>l’extérieur</a:t>
            </a:r>
            <a:r>
              <a:rPr lang="fr-FR" sz="1800" dirty="0">
                <a:solidFill>
                  <a:schemeClr val="accent6">
                    <a:lumMod val="50000"/>
                  </a:schemeClr>
                </a:solidFill>
                <a:latin typeface="Bahnschrift" panose="020B0502040204020203" pitchFamily="34" charset="0"/>
              </a:rPr>
              <a:t>, provenant de nos </a:t>
            </a:r>
            <a:r>
              <a:rPr lang="fr-FR" sz="1800" b="1" dirty="0">
                <a:solidFill>
                  <a:schemeClr val="accent6">
                    <a:lumMod val="50000"/>
                  </a:schemeClr>
                </a:solidFill>
                <a:effectLst>
                  <a:outerShdw blurRad="38100" dist="38100" dir="2700000" algn="tl">
                    <a:srgbClr val="000000">
                      <a:alpha val="43137"/>
                    </a:srgbClr>
                  </a:outerShdw>
                </a:effectLst>
                <a:latin typeface="Bahnschrift" panose="020B0502040204020203" pitchFamily="34" charset="0"/>
              </a:rPr>
              <a:t>cinq sens </a:t>
            </a:r>
            <a:r>
              <a:rPr lang="fr-FR" sz="1800" dirty="0">
                <a:solidFill>
                  <a:schemeClr val="accent6">
                    <a:lumMod val="50000"/>
                  </a:schemeClr>
                </a:solidFill>
                <a:latin typeface="Bahnschrift" panose="020B0502040204020203" pitchFamily="34" charset="0"/>
              </a:rPr>
              <a:t>(p.ex. : perception du blanc, du jaune, du chaud, du froid, du dur, du mou, du doux, de l'amer). </a:t>
            </a:r>
          </a:p>
        </p:txBody>
      </p:sp>
      <p:sp>
        <p:nvSpPr>
          <p:cNvPr id="21" name="TextBox 20">
            <a:extLst>
              <a:ext uri="{FF2B5EF4-FFF2-40B4-BE49-F238E27FC236}">
                <a16:creationId xmlns:a16="http://schemas.microsoft.com/office/drawing/2014/main" id="{55E82148-DDA5-4E17-9DE2-D06AC0662271}"/>
              </a:ext>
            </a:extLst>
          </p:cNvPr>
          <p:cNvSpPr txBox="1"/>
          <p:nvPr/>
        </p:nvSpPr>
        <p:spPr>
          <a:xfrm>
            <a:off x="6855256" y="5106998"/>
            <a:ext cx="4569041" cy="1200329"/>
          </a:xfrm>
          <a:prstGeom prst="rect">
            <a:avLst/>
          </a:prstGeom>
          <a:noFill/>
        </p:spPr>
        <p:txBody>
          <a:bodyPr wrap="square" rtlCol="0">
            <a:spAutoFit/>
          </a:bodyPr>
          <a:lstStyle/>
          <a:p>
            <a:pPr algn="ctr"/>
            <a:r>
              <a:rPr lang="fr-FR" dirty="0">
                <a:solidFill>
                  <a:schemeClr val="accent6">
                    <a:lumMod val="50000"/>
                  </a:schemeClr>
                </a:solidFill>
                <a:latin typeface="Bahnschrift" panose="020B0502040204020203" pitchFamily="34" charset="0"/>
              </a:rPr>
              <a:t>Ou elles peuvent venir d’opérations </a:t>
            </a:r>
            <a:r>
              <a:rPr lang="fr-FR" b="1" dirty="0">
                <a:solidFill>
                  <a:schemeClr val="accent6">
                    <a:lumMod val="50000"/>
                  </a:schemeClr>
                </a:solidFill>
                <a:effectLst>
                  <a:outerShdw blurRad="38100" dist="38100" dir="2700000" algn="tl">
                    <a:srgbClr val="000000">
                      <a:alpha val="43137"/>
                    </a:srgbClr>
                  </a:outerShdw>
                </a:effectLst>
                <a:latin typeface="Bahnschrift" panose="020B0502040204020203" pitchFamily="34" charset="0"/>
              </a:rPr>
              <a:t>intérieurs</a:t>
            </a:r>
            <a:r>
              <a:rPr lang="fr-FR" dirty="0">
                <a:solidFill>
                  <a:schemeClr val="accent6">
                    <a:lumMod val="50000"/>
                  </a:schemeClr>
                </a:solidFill>
                <a:latin typeface="Bahnschrift" panose="020B0502040204020203" pitchFamily="34" charset="0"/>
              </a:rPr>
              <a:t> de notre âme, ce sont donc nos </a:t>
            </a:r>
            <a:r>
              <a:rPr lang="fr-FR" b="1" dirty="0">
                <a:solidFill>
                  <a:schemeClr val="accent6">
                    <a:lumMod val="50000"/>
                  </a:schemeClr>
                </a:solidFill>
                <a:effectLst>
                  <a:outerShdw blurRad="38100" dist="38100" dir="2700000" algn="tl">
                    <a:srgbClr val="000000">
                      <a:alpha val="43137"/>
                    </a:srgbClr>
                  </a:outerShdw>
                </a:effectLst>
                <a:latin typeface="Bahnschrift" panose="020B0502040204020203" pitchFamily="34" charset="0"/>
              </a:rPr>
              <a:t>sentiments</a:t>
            </a:r>
            <a:r>
              <a:rPr lang="fr-FR" dirty="0">
                <a:solidFill>
                  <a:schemeClr val="accent6">
                    <a:lumMod val="50000"/>
                  </a:schemeClr>
                </a:solidFill>
                <a:latin typeface="Bahnschrift" panose="020B0502040204020203" pitchFamily="34" charset="0"/>
              </a:rPr>
              <a:t> (p.ex. penser, douter, croire, raisonner, connaître, vouloir).</a:t>
            </a:r>
            <a:endParaRPr lang="LID4096" dirty="0">
              <a:solidFill>
                <a:schemeClr val="accent6">
                  <a:lumMod val="50000"/>
                </a:schemeClr>
              </a:solidFill>
              <a:latin typeface="Bahnschrift" panose="020B0502040204020203" pitchFamily="34" charset="0"/>
            </a:endParaRPr>
          </a:p>
        </p:txBody>
      </p:sp>
      <p:pic>
        <p:nvPicPr>
          <p:cNvPr id="22" name="Picture 21">
            <a:extLst>
              <a:ext uri="{FF2B5EF4-FFF2-40B4-BE49-F238E27FC236}">
                <a16:creationId xmlns:a16="http://schemas.microsoft.com/office/drawing/2014/main" id="{D43B3A6E-F45E-40CA-B98C-015703A4CEF3}"/>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77746" y="1782944"/>
            <a:ext cx="3124060" cy="3051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pic>
        <p:nvPicPr>
          <p:cNvPr id="23" name="Picture 22">
            <a:extLst>
              <a:ext uri="{FF2B5EF4-FFF2-40B4-BE49-F238E27FC236}">
                <a16:creationId xmlns:a16="http://schemas.microsoft.com/office/drawing/2014/main" id="{3A388143-A386-4B16-8A68-A284016F9724}"/>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310925" y="1777701"/>
            <a:ext cx="3129428" cy="30565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2705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424239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6209522" cy="369332"/>
          </a:xfrm>
          <a:prstGeom prst="rect">
            <a:avLst/>
          </a:prstGeom>
          <a:noFill/>
        </p:spPr>
        <p:txBody>
          <a:bodyPr wrap="square">
            <a:spAutoFit/>
          </a:bodyPr>
          <a:lstStyle/>
          <a:p>
            <a:r>
              <a:rPr lang="fr-BE" dirty="0">
                <a:latin typeface="Bahnschrift" panose="020B0502040204020203" pitchFamily="34" charset="0"/>
              </a:rPr>
              <a:t>L’origine de nos idées:</a:t>
            </a:r>
            <a:endParaRPr lang="LID4096" dirty="0">
              <a:latin typeface="Bahnschrift" panose="020B0502040204020203" pitchFamily="34" charset="0"/>
            </a:endParaRPr>
          </a:p>
        </p:txBody>
      </p:sp>
      <p:sp>
        <p:nvSpPr>
          <p:cNvPr id="20" name="Content Placeholder 5">
            <a:extLst>
              <a:ext uri="{FF2B5EF4-FFF2-40B4-BE49-F238E27FC236}">
                <a16:creationId xmlns:a16="http://schemas.microsoft.com/office/drawing/2014/main" id="{D73CC76D-DB10-4E91-A0B4-80A17F26164B}"/>
              </a:ext>
            </a:extLst>
          </p:cNvPr>
          <p:cNvSpPr txBox="1">
            <a:spLocks/>
          </p:cNvSpPr>
          <p:nvPr/>
        </p:nvSpPr>
        <p:spPr>
          <a:xfrm>
            <a:off x="1589103" y="5106998"/>
            <a:ext cx="4569041" cy="17816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800" dirty="0">
                <a:solidFill>
                  <a:schemeClr val="accent6">
                    <a:lumMod val="50000"/>
                  </a:schemeClr>
                </a:solidFill>
                <a:latin typeface="Bahnschrift" panose="020B0502040204020203" pitchFamily="34" charset="0"/>
              </a:rPr>
              <a:t>Ces expériences peuvent soit émaner de </a:t>
            </a:r>
            <a:r>
              <a:rPr lang="fr-FR" sz="1800" b="1" dirty="0">
                <a:solidFill>
                  <a:schemeClr val="accent6">
                    <a:lumMod val="50000"/>
                  </a:schemeClr>
                </a:solidFill>
                <a:effectLst>
                  <a:outerShdw blurRad="38100" dist="38100" dir="2700000" algn="tl">
                    <a:srgbClr val="000000">
                      <a:alpha val="43137"/>
                    </a:srgbClr>
                  </a:outerShdw>
                </a:effectLst>
                <a:latin typeface="Bahnschrift" panose="020B0502040204020203" pitchFamily="34" charset="0"/>
              </a:rPr>
              <a:t>l’extérieur</a:t>
            </a:r>
            <a:r>
              <a:rPr lang="fr-FR" sz="1800" dirty="0">
                <a:solidFill>
                  <a:schemeClr val="accent6">
                    <a:lumMod val="50000"/>
                  </a:schemeClr>
                </a:solidFill>
                <a:latin typeface="Bahnschrift" panose="020B0502040204020203" pitchFamily="34" charset="0"/>
              </a:rPr>
              <a:t>, provenant de nos </a:t>
            </a:r>
            <a:r>
              <a:rPr lang="fr-FR" sz="1800" b="1" dirty="0">
                <a:solidFill>
                  <a:schemeClr val="accent6">
                    <a:lumMod val="50000"/>
                  </a:schemeClr>
                </a:solidFill>
                <a:effectLst>
                  <a:outerShdw blurRad="38100" dist="38100" dir="2700000" algn="tl">
                    <a:srgbClr val="000000">
                      <a:alpha val="43137"/>
                    </a:srgbClr>
                  </a:outerShdw>
                </a:effectLst>
                <a:latin typeface="Bahnschrift" panose="020B0502040204020203" pitchFamily="34" charset="0"/>
              </a:rPr>
              <a:t>cinq sens </a:t>
            </a:r>
            <a:r>
              <a:rPr lang="fr-FR" sz="1800" dirty="0">
                <a:solidFill>
                  <a:schemeClr val="accent6">
                    <a:lumMod val="50000"/>
                  </a:schemeClr>
                </a:solidFill>
                <a:latin typeface="Bahnschrift" panose="020B0502040204020203" pitchFamily="34" charset="0"/>
              </a:rPr>
              <a:t>(p.ex. : perception du blanc, du jaune, du chaud, du froid, du dur, du mou, du doux, de l'amer). </a:t>
            </a:r>
          </a:p>
        </p:txBody>
      </p:sp>
      <p:sp>
        <p:nvSpPr>
          <p:cNvPr id="21" name="TextBox 20">
            <a:extLst>
              <a:ext uri="{FF2B5EF4-FFF2-40B4-BE49-F238E27FC236}">
                <a16:creationId xmlns:a16="http://schemas.microsoft.com/office/drawing/2014/main" id="{55E82148-DDA5-4E17-9DE2-D06AC0662271}"/>
              </a:ext>
            </a:extLst>
          </p:cNvPr>
          <p:cNvSpPr txBox="1"/>
          <p:nvPr/>
        </p:nvSpPr>
        <p:spPr>
          <a:xfrm>
            <a:off x="6855256" y="5106998"/>
            <a:ext cx="4569041" cy="1200329"/>
          </a:xfrm>
          <a:prstGeom prst="rect">
            <a:avLst/>
          </a:prstGeom>
          <a:noFill/>
        </p:spPr>
        <p:txBody>
          <a:bodyPr wrap="square" rtlCol="0">
            <a:spAutoFit/>
          </a:bodyPr>
          <a:lstStyle/>
          <a:p>
            <a:pPr algn="ctr"/>
            <a:r>
              <a:rPr lang="fr-FR" dirty="0">
                <a:solidFill>
                  <a:schemeClr val="accent6">
                    <a:lumMod val="50000"/>
                  </a:schemeClr>
                </a:solidFill>
                <a:latin typeface="Bahnschrift" panose="020B0502040204020203" pitchFamily="34" charset="0"/>
              </a:rPr>
              <a:t>Ou elles peuvent venir d’opérations </a:t>
            </a:r>
            <a:r>
              <a:rPr lang="fr-FR" b="1" dirty="0">
                <a:solidFill>
                  <a:schemeClr val="accent6">
                    <a:lumMod val="50000"/>
                  </a:schemeClr>
                </a:solidFill>
                <a:effectLst>
                  <a:outerShdw blurRad="38100" dist="38100" dir="2700000" algn="tl">
                    <a:srgbClr val="000000">
                      <a:alpha val="43137"/>
                    </a:srgbClr>
                  </a:outerShdw>
                </a:effectLst>
                <a:latin typeface="Bahnschrift" panose="020B0502040204020203" pitchFamily="34" charset="0"/>
              </a:rPr>
              <a:t>intérieurs</a:t>
            </a:r>
            <a:r>
              <a:rPr lang="fr-FR" dirty="0">
                <a:solidFill>
                  <a:schemeClr val="accent6">
                    <a:lumMod val="50000"/>
                  </a:schemeClr>
                </a:solidFill>
                <a:latin typeface="Bahnschrift" panose="020B0502040204020203" pitchFamily="34" charset="0"/>
              </a:rPr>
              <a:t> de notre âme, ce sont donc nos </a:t>
            </a:r>
            <a:r>
              <a:rPr lang="fr-FR" b="1" dirty="0">
                <a:solidFill>
                  <a:schemeClr val="accent6">
                    <a:lumMod val="50000"/>
                  </a:schemeClr>
                </a:solidFill>
                <a:effectLst>
                  <a:outerShdw blurRad="38100" dist="38100" dir="2700000" algn="tl">
                    <a:srgbClr val="000000">
                      <a:alpha val="43137"/>
                    </a:srgbClr>
                  </a:outerShdw>
                </a:effectLst>
                <a:latin typeface="Bahnschrift" panose="020B0502040204020203" pitchFamily="34" charset="0"/>
              </a:rPr>
              <a:t>sentiments</a:t>
            </a:r>
            <a:r>
              <a:rPr lang="fr-FR" dirty="0">
                <a:solidFill>
                  <a:schemeClr val="accent6">
                    <a:lumMod val="50000"/>
                  </a:schemeClr>
                </a:solidFill>
                <a:latin typeface="Bahnschrift" panose="020B0502040204020203" pitchFamily="34" charset="0"/>
              </a:rPr>
              <a:t> (p.ex. penser, douter, croire, raisonner, connaître, vouloir).</a:t>
            </a:r>
            <a:endParaRPr lang="LID4096" dirty="0">
              <a:solidFill>
                <a:schemeClr val="accent6">
                  <a:lumMod val="50000"/>
                </a:schemeClr>
              </a:solidFill>
              <a:latin typeface="Bahnschrift" panose="020B0502040204020203" pitchFamily="34" charset="0"/>
            </a:endParaRPr>
          </a:p>
        </p:txBody>
      </p:sp>
      <p:pic>
        <p:nvPicPr>
          <p:cNvPr id="22" name="Picture 21">
            <a:extLst>
              <a:ext uri="{FF2B5EF4-FFF2-40B4-BE49-F238E27FC236}">
                <a16:creationId xmlns:a16="http://schemas.microsoft.com/office/drawing/2014/main" id="{D43B3A6E-F45E-40CA-B98C-015703A4CEF3}"/>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77746" y="1782944"/>
            <a:ext cx="3124060" cy="3051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pic>
        <p:nvPicPr>
          <p:cNvPr id="23" name="Picture 22">
            <a:extLst>
              <a:ext uri="{FF2B5EF4-FFF2-40B4-BE49-F238E27FC236}">
                <a16:creationId xmlns:a16="http://schemas.microsoft.com/office/drawing/2014/main" id="{3A388143-A386-4B16-8A68-A284016F9724}"/>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310925" y="1777701"/>
            <a:ext cx="3129428" cy="30565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249766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424239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6209522" cy="369332"/>
          </a:xfrm>
          <a:prstGeom prst="rect">
            <a:avLst/>
          </a:prstGeom>
          <a:noFill/>
        </p:spPr>
        <p:txBody>
          <a:bodyPr wrap="square">
            <a:spAutoFit/>
          </a:bodyPr>
          <a:lstStyle/>
          <a:p>
            <a:r>
              <a:rPr lang="fr-BE" dirty="0">
                <a:latin typeface="Bahnschrift" panose="020B0502040204020203" pitchFamily="34" charset="0"/>
              </a:rPr>
              <a:t>Les perceptions:</a:t>
            </a:r>
            <a:endParaRPr lang="LID4096" dirty="0">
              <a:latin typeface="Bahnschrift" panose="020B0502040204020203" pitchFamily="34" charset="0"/>
            </a:endParaRPr>
          </a:p>
        </p:txBody>
      </p:sp>
      <p:pic>
        <p:nvPicPr>
          <p:cNvPr id="10" name="Picture 9">
            <a:extLst>
              <a:ext uri="{FF2B5EF4-FFF2-40B4-BE49-F238E27FC236}">
                <a16:creationId xmlns:a16="http://schemas.microsoft.com/office/drawing/2014/main" id="{B5BDE2A6-2292-4902-B73A-C4A9738C327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2088289" y="1695978"/>
            <a:ext cx="8015422" cy="5060717"/>
          </a:xfrm>
          <a:prstGeom prst="rect">
            <a:avLst/>
          </a:prstGeom>
        </p:spPr>
      </p:pic>
    </p:spTree>
    <p:extLst>
      <p:ext uri="{BB962C8B-B14F-4D97-AF65-F5344CB8AC3E}">
        <p14:creationId xmlns:p14="http://schemas.microsoft.com/office/powerpoint/2010/main" val="9604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424239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6209522" cy="369332"/>
          </a:xfrm>
          <a:prstGeom prst="rect">
            <a:avLst/>
          </a:prstGeom>
          <a:noFill/>
        </p:spPr>
        <p:txBody>
          <a:bodyPr wrap="square">
            <a:spAutoFit/>
          </a:bodyPr>
          <a:lstStyle/>
          <a:p>
            <a:r>
              <a:rPr lang="fr-BE" dirty="0">
                <a:latin typeface="Bahnschrift" panose="020B0502040204020203" pitchFamily="34" charset="0"/>
              </a:rPr>
              <a:t>Les perceptions simples :</a:t>
            </a:r>
            <a:endParaRPr lang="LID4096" dirty="0">
              <a:latin typeface="Bahnschrift" panose="020B0502040204020203" pitchFamily="34" charset="0"/>
            </a:endParaRPr>
          </a:p>
        </p:txBody>
      </p:sp>
      <p:sp>
        <p:nvSpPr>
          <p:cNvPr id="2" name="Rectangle 1">
            <a:extLst>
              <a:ext uri="{FF2B5EF4-FFF2-40B4-BE49-F238E27FC236}">
                <a16:creationId xmlns:a16="http://schemas.microsoft.com/office/drawing/2014/main" id="{87C36054-6F30-4BF4-AD28-4544B42AED70}"/>
              </a:ext>
            </a:extLst>
          </p:cNvPr>
          <p:cNvSpPr/>
          <p:nvPr/>
        </p:nvSpPr>
        <p:spPr>
          <a:xfrm>
            <a:off x="2544855" y="2441359"/>
            <a:ext cx="1580225" cy="147369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Oval 2">
            <a:extLst>
              <a:ext uri="{FF2B5EF4-FFF2-40B4-BE49-F238E27FC236}">
                <a16:creationId xmlns:a16="http://schemas.microsoft.com/office/drawing/2014/main" id="{D2C33697-8699-4875-9EAA-D7D82D785A24}"/>
              </a:ext>
            </a:extLst>
          </p:cNvPr>
          <p:cNvSpPr/>
          <p:nvPr/>
        </p:nvSpPr>
        <p:spPr>
          <a:xfrm>
            <a:off x="5291091" y="2339265"/>
            <a:ext cx="1757779" cy="1677879"/>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 name="TextBox 3">
            <a:extLst>
              <a:ext uri="{FF2B5EF4-FFF2-40B4-BE49-F238E27FC236}">
                <a16:creationId xmlns:a16="http://schemas.microsoft.com/office/drawing/2014/main" id="{8AFB6B87-A689-4BFF-968A-D945617CB3BE}"/>
              </a:ext>
            </a:extLst>
          </p:cNvPr>
          <p:cNvSpPr txBox="1"/>
          <p:nvPr/>
        </p:nvSpPr>
        <p:spPr>
          <a:xfrm>
            <a:off x="8214881" y="2155096"/>
            <a:ext cx="1124428" cy="1862048"/>
          </a:xfrm>
          <a:prstGeom prst="rect">
            <a:avLst/>
          </a:prstGeom>
          <a:noFill/>
        </p:spPr>
        <p:txBody>
          <a:bodyPr wrap="square" rtlCol="0">
            <a:spAutoFit/>
          </a:bodyPr>
          <a:lstStyle/>
          <a:p>
            <a:r>
              <a:rPr lang="en-US" sz="11500" dirty="0">
                <a:solidFill>
                  <a:schemeClr val="accent6">
                    <a:lumMod val="75000"/>
                  </a:schemeClr>
                </a:solidFill>
              </a:rPr>
              <a:t>1</a:t>
            </a:r>
            <a:endParaRPr lang="LID4096" sz="11500" dirty="0">
              <a:solidFill>
                <a:schemeClr val="accent6">
                  <a:lumMod val="75000"/>
                </a:schemeClr>
              </a:solidFill>
            </a:endParaRPr>
          </a:p>
        </p:txBody>
      </p:sp>
      <p:sp>
        <p:nvSpPr>
          <p:cNvPr id="23" name="Left Brace 22">
            <a:extLst>
              <a:ext uri="{FF2B5EF4-FFF2-40B4-BE49-F238E27FC236}">
                <a16:creationId xmlns:a16="http://schemas.microsoft.com/office/drawing/2014/main" id="{26F2AC45-05D9-4E2B-AC00-AED4C4C3250A}"/>
              </a:ext>
            </a:extLst>
          </p:cNvPr>
          <p:cNvSpPr/>
          <p:nvPr/>
        </p:nvSpPr>
        <p:spPr>
          <a:xfrm rot="16200000">
            <a:off x="5721806" y="870069"/>
            <a:ext cx="577734" cy="7966807"/>
          </a:xfrm>
          <a:prstGeom prst="leftBrace">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fr-BE">
              <a:latin typeface="Bahnschrift" panose="020B0502040204020203" pitchFamily="34" charset="0"/>
            </a:endParaRPr>
          </a:p>
        </p:txBody>
      </p:sp>
      <p:sp>
        <p:nvSpPr>
          <p:cNvPr id="24" name="TextBox 23">
            <a:extLst>
              <a:ext uri="{FF2B5EF4-FFF2-40B4-BE49-F238E27FC236}">
                <a16:creationId xmlns:a16="http://schemas.microsoft.com/office/drawing/2014/main" id="{9344EECB-A46C-47AE-808D-CA21F14BDF3B}"/>
              </a:ext>
            </a:extLst>
          </p:cNvPr>
          <p:cNvSpPr txBox="1"/>
          <p:nvPr/>
        </p:nvSpPr>
        <p:spPr>
          <a:xfrm>
            <a:off x="2310925" y="5333976"/>
            <a:ext cx="7540847" cy="830997"/>
          </a:xfrm>
          <a:prstGeom prst="rect">
            <a:avLst/>
          </a:prstGeom>
          <a:solidFill>
            <a:schemeClr val="accent6"/>
          </a:solidFill>
        </p:spPr>
        <p:txBody>
          <a:bodyPr wrap="none" rtlCol="0">
            <a:spAutoFit/>
          </a:bodyPr>
          <a:lstStyle/>
          <a:p>
            <a:pPr algn="ctr"/>
            <a:r>
              <a:rPr lang="fr-BE" sz="2400" dirty="0">
                <a:solidFill>
                  <a:schemeClr val="accent6">
                    <a:lumMod val="20000"/>
                    <a:lumOff val="80000"/>
                  </a:schemeClr>
                </a:solidFill>
                <a:latin typeface="Bahnschrift" panose="020B0502040204020203" pitchFamily="34" charset="0"/>
              </a:rPr>
              <a:t>Une perception simple ne se laisse plus décomposer.</a:t>
            </a:r>
          </a:p>
          <a:p>
            <a:pPr algn="ctr"/>
            <a:r>
              <a:rPr lang="fr-BE" sz="2400" dirty="0">
                <a:solidFill>
                  <a:schemeClr val="accent6">
                    <a:lumMod val="20000"/>
                    <a:lumOff val="80000"/>
                  </a:schemeClr>
                </a:solidFill>
                <a:latin typeface="Bahnschrift" panose="020B0502040204020203" pitchFamily="34" charset="0"/>
              </a:rPr>
              <a:t>Elle représente une idée élémentaire.</a:t>
            </a:r>
          </a:p>
        </p:txBody>
      </p:sp>
    </p:spTree>
    <p:extLst>
      <p:ext uri="{BB962C8B-B14F-4D97-AF65-F5344CB8AC3E}">
        <p14:creationId xmlns:p14="http://schemas.microsoft.com/office/powerpoint/2010/main" val="377658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424239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6209522" cy="369332"/>
          </a:xfrm>
          <a:prstGeom prst="rect">
            <a:avLst/>
          </a:prstGeom>
          <a:noFill/>
        </p:spPr>
        <p:txBody>
          <a:bodyPr wrap="square">
            <a:spAutoFit/>
          </a:bodyPr>
          <a:lstStyle/>
          <a:p>
            <a:r>
              <a:rPr lang="fr-BE" dirty="0">
                <a:latin typeface="Bahnschrift" panose="020B0502040204020203" pitchFamily="34" charset="0"/>
              </a:rPr>
              <a:t>Les perceptions simples :</a:t>
            </a:r>
            <a:endParaRPr lang="LID4096" dirty="0">
              <a:latin typeface="Bahnschrift" panose="020B0502040204020203" pitchFamily="34" charset="0"/>
            </a:endParaRPr>
          </a:p>
        </p:txBody>
      </p:sp>
      <p:sp>
        <p:nvSpPr>
          <p:cNvPr id="12" name="TextBox 11">
            <a:extLst>
              <a:ext uri="{FF2B5EF4-FFF2-40B4-BE49-F238E27FC236}">
                <a16:creationId xmlns:a16="http://schemas.microsoft.com/office/drawing/2014/main" id="{65610272-BC22-4EAD-90AC-D5BAD70A2C02}"/>
              </a:ext>
            </a:extLst>
          </p:cNvPr>
          <p:cNvSpPr txBox="1"/>
          <p:nvPr/>
        </p:nvSpPr>
        <p:spPr>
          <a:xfrm>
            <a:off x="398883" y="1899881"/>
            <a:ext cx="11293008" cy="646331"/>
          </a:xfrm>
          <a:prstGeom prst="rect">
            <a:avLst/>
          </a:prstGeom>
          <a:solidFill>
            <a:schemeClr val="accent6"/>
          </a:solidFill>
        </p:spPr>
        <p:txBody>
          <a:bodyPr wrap="square" rtlCol="0">
            <a:spAutoFit/>
          </a:bodyPr>
          <a:lstStyle/>
          <a:p>
            <a:r>
              <a:rPr lang="fr-BE" i="1" dirty="0">
                <a:latin typeface="Bahnschrift" panose="020B0502040204020203" pitchFamily="34" charset="0"/>
              </a:rPr>
              <a:t>[…] ou, pour m'exprimer dans un langage philosophique, toutes nos idées ou plus faibles perceptions </a:t>
            </a:r>
            <a:r>
              <a:rPr lang="fr-BE" i="1" u="sng" dirty="0">
                <a:latin typeface="Bahnschrift" panose="020B0502040204020203" pitchFamily="34" charset="0"/>
              </a:rPr>
              <a:t>sont des copies des impressions ou plus vives perceptions</a:t>
            </a:r>
            <a:r>
              <a:rPr lang="fr-BE" i="1" dirty="0">
                <a:latin typeface="Bahnschrift" panose="020B0502040204020203" pitchFamily="34" charset="0"/>
              </a:rPr>
              <a:t>. […]</a:t>
            </a:r>
          </a:p>
        </p:txBody>
      </p:sp>
      <p:pic>
        <p:nvPicPr>
          <p:cNvPr id="7" name="Graphic 6" descr="Apple with solid fill">
            <a:extLst>
              <a:ext uri="{FF2B5EF4-FFF2-40B4-BE49-F238E27FC236}">
                <a16:creationId xmlns:a16="http://schemas.microsoft.com/office/drawing/2014/main" id="{2C2EE682-F6D2-4D5F-AD36-5E8140F4DF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5557" y="2571496"/>
            <a:ext cx="2299315" cy="2299315"/>
          </a:xfrm>
          <a:prstGeom prst="rect">
            <a:avLst/>
          </a:prstGeom>
        </p:spPr>
      </p:pic>
      <p:cxnSp>
        <p:nvCxnSpPr>
          <p:cNvPr id="9" name="Straight Connector 8">
            <a:extLst>
              <a:ext uri="{FF2B5EF4-FFF2-40B4-BE49-F238E27FC236}">
                <a16:creationId xmlns:a16="http://schemas.microsoft.com/office/drawing/2014/main" id="{13607743-6926-453B-8A05-2EA788C00588}"/>
              </a:ext>
            </a:extLst>
          </p:cNvPr>
          <p:cNvCxnSpPr>
            <a:cxnSpLocks/>
          </p:cNvCxnSpPr>
          <p:nvPr/>
        </p:nvCxnSpPr>
        <p:spPr>
          <a:xfrm flipH="1">
            <a:off x="630315" y="4830190"/>
            <a:ext cx="10830757" cy="40621"/>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0DD7C7A-03DF-4D99-ACA3-BB1E9D8EF5E8}"/>
              </a:ext>
            </a:extLst>
          </p:cNvPr>
          <p:cNvCxnSpPr>
            <a:cxnSpLocks/>
            <a:stCxn id="7" idx="2"/>
          </p:cNvCxnSpPr>
          <p:nvPr/>
        </p:nvCxnSpPr>
        <p:spPr>
          <a:xfrm flipH="1">
            <a:off x="2512381" y="4870811"/>
            <a:ext cx="2152834" cy="748752"/>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66EAF71-E021-4F38-862F-C3037FB55C42}"/>
              </a:ext>
            </a:extLst>
          </p:cNvPr>
          <p:cNvCxnSpPr>
            <a:cxnSpLocks/>
            <a:stCxn id="7" idx="2"/>
          </p:cNvCxnSpPr>
          <p:nvPr/>
        </p:nvCxnSpPr>
        <p:spPr>
          <a:xfrm>
            <a:off x="4665215" y="4870811"/>
            <a:ext cx="0" cy="760587"/>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E22B041-F9B1-4289-A034-F7D88369C6D5}"/>
              </a:ext>
            </a:extLst>
          </p:cNvPr>
          <p:cNvCxnSpPr>
            <a:cxnSpLocks/>
            <a:stCxn id="7" idx="2"/>
          </p:cNvCxnSpPr>
          <p:nvPr/>
        </p:nvCxnSpPr>
        <p:spPr>
          <a:xfrm>
            <a:off x="4665215" y="4870811"/>
            <a:ext cx="1877345" cy="748752"/>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BD3C3F4-B387-4CBA-99B5-3D1852359F0E}"/>
              </a:ext>
            </a:extLst>
          </p:cNvPr>
          <p:cNvCxnSpPr>
            <a:cxnSpLocks/>
            <a:stCxn id="7" idx="2"/>
          </p:cNvCxnSpPr>
          <p:nvPr/>
        </p:nvCxnSpPr>
        <p:spPr>
          <a:xfrm>
            <a:off x="4665215" y="4870811"/>
            <a:ext cx="2676616" cy="50905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25ABB87-692B-4019-B967-B07761322DDC}"/>
              </a:ext>
            </a:extLst>
          </p:cNvPr>
          <p:cNvCxnSpPr>
            <a:cxnSpLocks/>
            <a:stCxn id="7" idx="2"/>
          </p:cNvCxnSpPr>
          <p:nvPr/>
        </p:nvCxnSpPr>
        <p:spPr>
          <a:xfrm flipH="1">
            <a:off x="1713109" y="4870811"/>
            <a:ext cx="2952106" cy="50905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EA38130-1BB7-4454-8DF2-83DA3A154563}"/>
              </a:ext>
            </a:extLst>
          </p:cNvPr>
          <p:cNvSpPr txBox="1"/>
          <p:nvPr/>
        </p:nvSpPr>
        <p:spPr>
          <a:xfrm>
            <a:off x="4180145" y="5618991"/>
            <a:ext cx="970137" cy="369332"/>
          </a:xfrm>
          <a:prstGeom prst="rect">
            <a:avLst/>
          </a:prstGeom>
          <a:noFill/>
        </p:spPr>
        <p:txBody>
          <a:bodyPr wrap="none" rtlCol="0">
            <a:spAutoFit/>
          </a:bodyPr>
          <a:lstStyle/>
          <a:p>
            <a:r>
              <a:rPr lang="en-US" dirty="0">
                <a:solidFill>
                  <a:schemeClr val="accent6">
                    <a:lumMod val="75000"/>
                  </a:schemeClr>
                </a:solidFill>
                <a:latin typeface="Bahnschrift" panose="020B0502040204020203" pitchFamily="34" charset="0"/>
              </a:rPr>
              <a:t>couleur</a:t>
            </a:r>
            <a:endParaRPr lang="LID4096" dirty="0">
              <a:solidFill>
                <a:schemeClr val="accent6">
                  <a:lumMod val="75000"/>
                </a:schemeClr>
              </a:solidFill>
              <a:latin typeface="Bahnschrift" panose="020B0502040204020203" pitchFamily="34" charset="0"/>
            </a:endParaRPr>
          </a:p>
        </p:txBody>
      </p:sp>
      <p:sp>
        <p:nvSpPr>
          <p:cNvPr id="34" name="TextBox 33">
            <a:extLst>
              <a:ext uri="{FF2B5EF4-FFF2-40B4-BE49-F238E27FC236}">
                <a16:creationId xmlns:a16="http://schemas.microsoft.com/office/drawing/2014/main" id="{06FFE4FA-97F8-426D-9DC9-DDC7011695B4}"/>
              </a:ext>
            </a:extLst>
          </p:cNvPr>
          <p:cNvSpPr txBox="1"/>
          <p:nvPr/>
        </p:nvSpPr>
        <p:spPr>
          <a:xfrm>
            <a:off x="2269930" y="5631398"/>
            <a:ext cx="638316" cy="369332"/>
          </a:xfrm>
          <a:prstGeom prst="rect">
            <a:avLst/>
          </a:prstGeom>
          <a:noFill/>
        </p:spPr>
        <p:txBody>
          <a:bodyPr wrap="none" rtlCol="0">
            <a:spAutoFit/>
          </a:bodyPr>
          <a:lstStyle/>
          <a:p>
            <a:r>
              <a:rPr lang="en-US" dirty="0" err="1">
                <a:solidFill>
                  <a:schemeClr val="accent6">
                    <a:lumMod val="75000"/>
                  </a:schemeClr>
                </a:solidFill>
                <a:latin typeface="Bahnschrift" panose="020B0502040204020203" pitchFamily="34" charset="0"/>
              </a:rPr>
              <a:t>goût</a:t>
            </a:r>
            <a:endParaRPr lang="LID4096" dirty="0">
              <a:solidFill>
                <a:schemeClr val="accent6">
                  <a:lumMod val="75000"/>
                </a:schemeClr>
              </a:solidFill>
              <a:latin typeface="Bahnschrift" panose="020B0502040204020203" pitchFamily="34" charset="0"/>
            </a:endParaRPr>
          </a:p>
        </p:txBody>
      </p:sp>
      <p:sp>
        <p:nvSpPr>
          <p:cNvPr id="35" name="TextBox 34">
            <a:extLst>
              <a:ext uri="{FF2B5EF4-FFF2-40B4-BE49-F238E27FC236}">
                <a16:creationId xmlns:a16="http://schemas.microsoft.com/office/drawing/2014/main" id="{40DDFC7F-78B3-46C1-AF82-9CA60906C1EF}"/>
              </a:ext>
            </a:extLst>
          </p:cNvPr>
          <p:cNvSpPr txBox="1"/>
          <p:nvPr/>
        </p:nvSpPr>
        <p:spPr>
          <a:xfrm>
            <a:off x="6146694" y="5618991"/>
            <a:ext cx="801823" cy="369332"/>
          </a:xfrm>
          <a:prstGeom prst="rect">
            <a:avLst/>
          </a:prstGeom>
          <a:noFill/>
        </p:spPr>
        <p:txBody>
          <a:bodyPr wrap="none" rtlCol="0">
            <a:spAutoFit/>
          </a:bodyPr>
          <a:lstStyle/>
          <a:p>
            <a:r>
              <a:rPr lang="en-US" dirty="0" err="1">
                <a:solidFill>
                  <a:schemeClr val="accent6">
                    <a:lumMod val="75000"/>
                  </a:schemeClr>
                </a:solidFill>
                <a:latin typeface="Bahnschrift" panose="020B0502040204020203" pitchFamily="34" charset="0"/>
              </a:rPr>
              <a:t>forme</a:t>
            </a:r>
            <a:endParaRPr lang="LID4096" dirty="0">
              <a:solidFill>
                <a:schemeClr val="accent6">
                  <a:lumMod val="75000"/>
                </a:schemeClr>
              </a:solidFill>
              <a:latin typeface="Bahnschrift" panose="020B0502040204020203" pitchFamily="34" charset="0"/>
            </a:endParaRPr>
          </a:p>
        </p:txBody>
      </p:sp>
      <p:sp>
        <p:nvSpPr>
          <p:cNvPr id="36" name="TextBox 35">
            <a:extLst>
              <a:ext uri="{FF2B5EF4-FFF2-40B4-BE49-F238E27FC236}">
                <a16:creationId xmlns:a16="http://schemas.microsoft.com/office/drawing/2014/main" id="{726046FC-EE6C-454E-B294-0A04F32C6C1B}"/>
              </a:ext>
            </a:extLst>
          </p:cNvPr>
          <p:cNvSpPr txBox="1"/>
          <p:nvPr/>
        </p:nvSpPr>
        <p:spPr>
          <a:xfrm>
            <a:off x="1399879" y="5315048"/>
            <a:ext cx="319318" cy="369332"/>
          </a:xfrm>
          <a:prstGeom prst="rect">
            <a:avLst/>
          </a:prstGeom>
          <a:noFill/>
        </p:spPr>
        <p:txBody>
          <a:bodyPr wrap="none" rtlCol="0">
            <a:spAutoFit/>
          </a:bodyPr>
          <a:lstStyle/>
          <a:p>
            <a:r>
              <a:rPr lang="en-US" dirty="0">
                <a:solidFill>
                  <a:schemeClr val="accent6">
                    <a:lumMod val="75000"/>
                  </a:schemeClr>
                </a:solidFill>
                <a:latin typeface="Bahnschrift" panose="020B0502040204020203" pitchFamily="34" charset="0"/>
              </a:rPr>
              <a:t>…</a:t>
            </a:r>
            <a:endParaRPr lang="LID4096" dirty="0">
              <a:solidFill>
                <a:schemeClr val="accent6">
                  <a:lumMod val="75000"/>
                </a:schemeClr>
              </a:solidFill>
              <a:latin typeface="Bahnschrift" panose="020B0502040204020203" pitchFamily="34" charset="0"/>
            </a:endParaRPr>
          </a:p>
        </p:txBody>
      </p:sp>
      <p:sp>
        <p:nvSpPr>
          <p:cNvPr id="37" name="TextBox 36">
            <a:extLst>
              <a:ext uri="{FF2B5EF4-FFF2-40B4-BE49-F238E27FC236}">
                <a16:creationId xmlns:a16="http://schemas.microsoft.com/office/drawing/2014/main" id="{F1EBD342-F9CE-4EB3-9B07-15462FB10795}"/>
              </a:ext>
            </a:extLst>
          </p:cNvPr>
          <p:cNvSpPr txBox="1"/>
          <p:nvPr/>
        </p:nvSpPr>
        <p:spPr>
          <a:xfrm>
            <a:off x="7324530" y="5321386"/>
            <a:ext cx="319318" cy="369332"/>
          </a:xfrm>
          <a:prstGeom prst="rect">
            <a:avLst/>
          </a:prstGeom>
          <a:noFill/>
        </p:spPr>
        <p:txBody>
          <a:bodyPr wrap="none" rtlCol="0">
            <a:spAutoFit/>
          </a:bodyPr>
          <a:lstStyle/>
          <a:p>
            <a:r>
              <a:rPr lang="en-US" dirty="0">
                <a:solidFill>
                  <a:schemeClr val="accent6">
                    <a:lumMod val="75000"/>
                  </a:schemeClr>
                </a:solidFill>
                <a:latin typeface="Bahnschrift" panose="020B0502040204020203" pitchFamily="34" charset="0"/>
              </a:rPr>
              <a:t>…</a:t>
            </a:r>
            <a:endParaRPr lang="LID4096" dirty="0">
              <a:solidFill>
                <a:schemeClr val="accent6">
                  <a:lumMod val="75000"/>
                </a:schemeClr>
              </a:solidFill>
              <a:latin typeface="Bahnschrift" panose="020B0502040204020203" pitchFamily="34" charset="0"/>
            </a:endParaRPr>
          </a:p>
        </p:txBody>
      </p:sp>
      <p:sp>
        <p:nvSpPr>
          <p:cNvPr id="38" name="TextBox 37">
            <a:extLst>
              <a:ext uri="{FF2B5EF4-FFF2-40B4-BE49-F238E27FC236}">
                <a16:creationId xmlns:a16="http://schemas.microsoft.com/office/drawing/2014/main" id="{59E6D477-9897-469F-A32E-7768514F544F}"/>
              </a:ext>
            </a:extLst>
          </p:cNvPr>
          <p:cNvSpPr txBox="1"/>
          <p:nvPr/>
        </p:nvSpPr>
        <p:spPr>
          <a:xfrm>
            <a:off x="7829950" y="4410518"/>
            <a:ext cx="3631122" cy="369332"/>
          </a:xfrm>
          <a:prstGeom prst="rect">
            <a:avLst/>
          </a:prstGeom>
          <a:noFill/>
        </p:spPr>
        <p:txBody>
          <a:bodyPr wrap="none" rtlCol="0">
            <a:spAutoFit/>
          </a:bodyPr>
          <a:lstStyle/>
          <a:p>
            <a:r>
              <a:rPr lang="en-US" dirty="0">
                <a:solidFill>
                  <a:schemeClr val="accent6">
                    <a:lumMod val="75000"/>
                  </a:schemeClr>
                </a:solidFill>
                <a:latin typeface="Bahnschrift" panose="020B0502040204020203" pitchFamily="34" charset="0"/>
              </a:rPr>
              <a:t>Sensation / impression </a:t>
            </a:r>
            <a:r>
              <a:rPr lang="en-US" dirty="0" err="1">
                <a:solidFill>
                  <a:schemeClr val="accent6">
                    <a:lumMod val="75000"/>
                  </a:schemeClr>
                </a:solidFill>
                <a:latin typeface="Bahnschrift" panose="020B0502040204020203" pitchFamily="34" charset="0"/>
              </a:rPr>
              <a:t>complexe</a:t>
            </a:r>
            <a:endParaRPr lang="LID4096" dirty="0">
              <a:solidFill>
                <a:schemeClr val="accent6">
                  <a:lumMod val="75000"/>
                </a:schemeClr>
              </a:solidFill>
              <a:latin typeface="Bahnschrift" panose="020B0502040204020203" pitchFamily="34" charset="0"/>
            </a:endParaRPr>
          </a:p>
        </p:txBody>
      </p:sp>
      <p:sp>
        <p:nvSpPr>
          <p:cNvPr id="39" name="TextBox 38">
            <a:extLst>
              <a:ext uri="{FF2B5EF4-FFF2-40B4-BE49-F238E27FC236}">
                <a16:creationId xmlns:a16="http://schemas.microsoft.com/office/drawing/2014/main" id="{024599FA-AD7E-4360-9679-E427B61F606A}"/>
              </a:ext>
            </a:extLst>
          </p:cNvPr>
          <p:cNvSpPr txBox="1"/>
          <p:nvPr/>
        </p:nvSpPr>
        <p:spPr>
          <a:xfrm>
            <a:off x="8609009" y="4899814"/>
            <a:ext cx="2852063" cy="369332"/>
          </a:xfrm>
          <a:prstGeom prst="rect">
            <a:avLst/>
          </a:prstGeom>
          <a:noFill/>
        </p:spPr>
        <p:txBody>
          <a:bodyPr wrap="none" rtlCol="0">
            <a:spAutoFit/>
          </a:bodyPr>
          <a:lstStyle/>
          <a:p>
            <a:r>
              <a:rPr lang="en-US" dirty="0" err="1">
                <a:solidFill>
                  <a:schemeClr val="accent6">
                    <a:lumMod val="75000"/>
                  </a:schemeClr>
                </a:solidFill>
                <a:latin typeface="Bahnschrift" panose="020B0502040204020203" pitchFamily="34" charset="0"/>
              </a:rPr>
              <a:t>Réflexion</a:t>
            </a:r>
            <a:r>
              <a:rPr lang="en-US" dirty="0">
                <a:solidFill>
                  <a:schemeClr val="accent6">
                    <a:lumMod val="75000"/>
                  </a:schemeClr>
                </a:solidFill>
                <a:latin typeface="Bahnschrift" panose="020B0502040204020203" pitchFamily="34" charset="0"/>
              </a:rPr>
              <a:t> / idée </a:t>
            </a:r>
            <a:r>
              <a:rPr lang="en-US" dirty="0" err="1">
                <a:solidFill>
                  <a:schemeClr val="accent6">
                    <a:lumMod val="75000"/>
                  </a:schemeClr>
                </a:solidFill>
                <a:latin typeface="Bahnschrift" panose="020B0502040204020203" pitchFamily="34" charset="0"/>
              </a:rPr>
              <a:t>complexe</a:t>
            </a:r>
            <a:endParaRPr lang="LID4096" dirty="0">
              <a:solidFill>
                <a:schemeClr val="accent6">
                  <a:lumMod val="75000"/>
                </a:schemeClr>
              </a:solidFill>
              <a:latin typeface="Bahnschrift" panose="020B0502040204020203" pitchFamily="34" charset="0"/>
            </a:endParaRPr>
          </a:p>
        </p:txBody>
      </p:sp>
      <p:sp>
        <p:nvSpPr>
          <p:cNvPr id="41" name="TextBox 40">
            <a:extLst>
              <a:ext uri="{FF2B5EF4-FFF2-40B4-BE49-F238E27FC236}">
                <a16:creationId xmlns:a16="http://schemas.microsoft.com/office/drawing/2014/main" id="{BCF05FC4-F16B-475C-9922-230E64446A0A}"/>
              </a:ext>
            </a:extLst>
          </p:cNvPr>
          <p:cNvSpPr txBox="1"/>
          <p:nvPr/>
        </p:nvSpPr>
        <p:spPr>
          <a:xfrm>
            <a:off x="749520" y="6141293"/>
            <a:ext cx="10508005" cy="461665"/>
          </a:xfrm>
          <a:prstGeom prst="rect">
            <a:avLst/>
          </a:prstGeom>
          <a:solidFill>
            <a:schemeClr val="accent6"/>
          </a:solidFill>
        </p:spPr>
        <p:txBody>
          <a:bodyPr wrap="none" rtlCol="0">
            <a:spAutoFit/>
          </a:bodyPr>
          <a:lstStyle/>
          <a:p>
            <a:r>
              <a:rPr lang="fr-BE" sz="2400" dirty="0">
                <a:solidFill>
                  <a:schemeClr val="accent6">
                    <a:lumMod val="20000"/>
                    <a:lumOff val="80000"/>
                  </a:schemeClr>
                </a:solidFill>
                <a:latin typeface="Bahnschrift" panose="020B0502040204020203" pitchFamily="34" charset="0"/>
              </a:rPr>
              <a:t>Une perception complexe se laisse décomposer en des idées plus simples.</a:t>
            </a:r>
          </a:p>
        </p:txBody>
      </p:sp>
    </p:spTree>
    <p:extLst>
      <p:ext uri="{BB962C8B-B14F-4D97-AF65-F5344CB8AC3E}">
        <p14:creationId xmlns:p14="http://schemas.microsoft.com/office/powerpoint/2010/main" val="279189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500"/>
                                        <p:tgtEl>
                                          <p:spTgt spid="3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39" grpId="0"/>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424239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6209522" cy="369332"/>
          </a:xfrm>
          <a:prstGeom prst="rect">
            <a:avLst/>
          </a:prstGeom>
          <a:noFill/>
        </p:spPr>
        <p:txBody>
          <a:bodyPr wrap="square">
            <a:spAutoFit/>
          </a:bodyPr>
          <a:lstStyle/>
          <a:p>
            <a:r>
              <a:rPr lang="fr-BE" dirty="0">
                <a:latin typeface="Bahnschrift" panose="020B0502040204020203" pitchFamily="34" charset="0"/>
              </a:rPr>
              <a:t>Les sensations / impressions :</a:t>
            </a:r>
            <a:endParaRPr lang="LID4096" dirty="0">
              <a:latin typeface="Bahnschrift" panose="020B0502040204020203" pitchFamily="34" charset="0"/>
            </a:endParaRPr>
          </a:p>
        </p:txBody>
      </p:sp>
      <p:sp>
        <p:nvSpPr>
          <p:cNvPr id="7" name="TextBox 6">
            <a:extLst>
              <a:ext uri="{FF2B5EF4-FFF2-40B4-BE49-F238E27FC236}">
                <a16:creationId xmlns:a16="http://schemas.microsoft.com/office/drawing/2014/main" id="{8A725186-7A3E-4F53-BDEB-A51B66DA6D2B}"/>
              </a:ext>
            </a:extLst>
          </p:cNvPr>
          <p:cNvSpPr txBox="1"/>
          <p:nvPr/>
        </p:nvSpPr>
        <p:spPr>
          <a:xfrm>
            <a:off x="398883" y="1855492"/>
            <a:ext cx="11026678" cy="923330"/>
          </a:xfrm>
          <a:prstGeom prst="rect">
            <a:avLst/>
          </a:prstGeom>
          <a:solidFill>
            <a:schemeClr val="accent6">
              <a:lumMod val="75000"/>
            </a:schemeClr>
          </a:solidFill>
        </p:spPr>
        <p:txBody>
          <a:bodyPr wrap="square" rtlCol="0">
            <a:spAutoFit/>
          </a:bodyPr>
          <a:lstStyle/>
          <a:p>
            <a:r>
              <a:rPr lang="fr-BE" i="1" dirty="0">
                <a:latin typeface="Bahnschrift" panose="020B0502040204020203" pitchFamily="34" charset="0"/>
              </a:rPr>
              <a:t>[…] </a:t>
            </a:r>
            <a:r>
              <a:rPr lang="fr-FR" i="1" dirty="0">
                <a:latin typeface="Bahnschrift" panose="020B0502040204020203" pitchFamily="34" charset="0"/>
              </a:rPr>
              <a:t>Nos sens, dis-je, font entrer toutes ces idées dans notre âme</a:t>
            </a:r>
            <a:r>
              <a:rPr lang="fr-BE" i="1" dirty="0">
                <a:latin typeface="Bahnschrift" panose="020B0502040204020203" pitchFamily="34" charset="0"/>
              </a:rPr>
              <a:t>[…] </a:t>
            </a:r>
            <a:r>
              <a:rPr lang="fr-FR" i="1" dirty="0">
                <a:latin typeface="Bahnschrift" panose="020B0502040204020203" pitchFamily="34" charset="0"/>
              </a:rPr>
              <a:t>L'autre source d'où l'entendement vient à recevoir des idées, c'est la perception des opérations de notre âme sur les idées qu'elle a reçues par les sens […]</a:t>
            </a:r>
            <a:endParaRPr lang="fr-BE" i="1" dirty="0">
              <a:latin typeface="Bahnschrift" panose="020B0502040204020203" pitchFamily="34" charset="0"/>
            </a:endParaRPr>
          </a:p>
        </p:txBody>
      </p:sp>
      <p:sp>
        <p:nvSpPr>
          <p:cNvPr id="8" name="TextBox 7">
            <a:extLst>
              <a:ext uri="{FF2B5EF4-FFF2-40B4-BE49-F238E27FC236}">
                <a16:creationId xmlns:a16="http://schemas.microsoft.com/office/drawing/2014/main" id="{2DE33B18-4999-41A5-886C-19F13F7E14B8}"/>
              </a:ext>
            </a:extLst>
          </p:cNvPr>
          <p:cNvSpPr txBox="1"/>
          <p:nvPr/>
        </p:nvSpPr>
        <p:spPr>
          <a:xfrm>
            <a:off x="3301919" y="4805705"/>
            <a:ext cx="2635134" cy="646331"/>
          </a:xfrm>
          <a:prstGeom prst="rect">
            <a:avLst/>
          </a:prstGeom>
          <a:noFill/>
        </p:spPr>
        <p:txBody>
          <a:bodyPr wrap="square" rtlCol="0">
            <a:spAutoFit/>
          </a:bodyPr>
          <a:lstStyle/>
          <a:p>
            <a:pPr lvl="0" algn="ctr"/>
            <a:r>
              <a:rPr lang="fr-BE" sz="1200" b="1" dirty="0">
                <a:solidFill>
                  <a:schemeClr val="accent6">
                    <a:lumMod val="50000"/>
                  </a:schemeClr>
                </a:solidFill>
                <a:latin typeface="Bahnschrift" panose="020B0502040204020203" pitchFamily="34" charset="0"/>
              </a:rPr>
              <a:t>Manger un beignet :</a:t>
            </a:r>
          </a:p>
          <a:p>
            <a:pPr lvl="0" algn="ctr"/>
            <a:r>
              <a:rPr lang="en-GB" sz="1200" b="1" dirty="0">
                <a:solidFill>
                  <a:schemeClr val="accent6">
                    <a:lumMod val="50000"/>
                  </a:schemeClr>
                </a:solidFill>
                <a:latin typeface="Bahnschrift" panose="020B0502040204020203" pitchFamily="34" charset="0"/>
              </a:rPr>
              <a:t>Sensation vive de gout</a:t>
            </a:r>
          </a:p>
          <a:p>
            <a:pPr lvl="0" algn="ctr"/>
            <a:r>
              <a:rPr lang="en-GB" sz="1200" b="1" dirty="0">
                <a:solidFill>
                  <a:schemeClr val="accent6">
                    <a:lumMod val="50000"/>
                  </a:schemeClr>
                </a:solidFill>
                <a:latin typeface="Bahnschrift" panose="020B0502040204020203" pitchFamily="34" charset="0"/>
              </a:rPr>
              <a:t>= perception forte</a:t>
            </a:r>
            <a:endParaRPr lang="en-GB" sz="1200" dirty="0">
              <a:solidFill>
                <a:schemeClr val="accent6">
                  <a:lumMod val="50000"/>
                </a:schemeClr>
              </a:solidFill>
              <a:latin typeface="Bahnschrift" panose="020B0502040204020203" pitchFamily="34" charset="0"/>
            </a:endParaRPr>
          </a:p>
        </p:txBody>
      </p:sp>
      <p:pic>
        <p:nvPicPr>
          <p:cNvPr id="9" name="Picture 8">
            <a:extLst>
              <a:ext uri="{FF2B5EF4-FFF2-40B4-BE49-F238E27FC236}">
                <a16:creationId xmlns:a16="http://schemas.microsoft.com/office/drawing/2014/main" id="{4DB6ED00-BD0F-44AE-A000-F3B32C466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9785" y="2896721"/>
            <a:ext cx="1102342" cy="1873047"/>
          </a:xfrm>
          <a:prstGeom prst="rect">
            <a:avLst/>
          </a:prstGeom>
        </p:spPr>
      </p:pic>
      <p:pic>
        <p:nvPicPr>
          <p:cNvPr id="12" name="Picture 11">
            <a:extLst>
              <a:ext uri="{FF2B5EF4-FFF2-40B4-BE49-F238E27FC236}">
                <a16:creationId xmlns:a16="http://schemas.microsoft.com/office/drawing/2014/main" id="{61C58FCB-32EC-457B-BE11-26654F740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7762" y="2785527"/>
            <a:ext cx="1467707" cy="1984240"/>
          </a:xfrm>
          <a:prstGeom prst="rect">
            <a:avLst/>
          </a:prstGeom>
        </p:spPr>
      </p:pic>
      <p:sp>
        <p:nvSpPr>
          <p:cNvPr id="13" name="TextBox 12">
            <a:extLst>
              <a:ext uri="{FF2B5EF4-FFF2-40B4-BE49-F238E27FC236}">
                <a16:creationId xmlns:a16="http://schemas.microsoft.com/office/drawing/2014/main" id="{4C4EC0E8-7514-4438-B001-65CA740A98A3}"/>
              </a:ext>
            </a:extLst>
          </p:cNvPr>
          <p:cNvSpPr txBox="1"/>
          <p:nvPr/>
        </p:nvSpPr>
        <p:spPr>
          <a:xfrm>
            <a:off x="6355276" y="4818580"/>
            <a:ext cx="2635134" cy="830997"/>
          </a:xfrm>
          <a:prstGeom prst="rect">
            <a:avLst/>
          </a:prstGeom>
          <a:noFill/>
        </p:spPr>
        <p:txBody>
          <a:bodyPr wrap="square" rtlCol="0">
            <a:spAutoFit/>
          </a:bodyPr>
          <a:lstStyle/>
          <a:p>
            <a:pPr lvl="0" algn="ctr"/>
            <a:r>
              <a:rPr lang="fr-BE" sz="1200" b="1" dirty="0">
                <a:solidFill>
                  <a:schemeClr val="accent6">
                    <a:lumMod val="50000"/>
                  </a:schemeClr>
                </a:solidFill>
                <a:latin typeface="Bahnschrift" panose="020B0502040204020203" pitchFamily="34" charset="0"/>
              </a:rPr>
              <a:t>Souvenir ou anticiper la consomption du beignet :</a:t>
            </a:r>
          </a:p>
          <a:p>
            <a:pPr lvl="0" algn="ctr"/>
            <a:r>
              <a:rPr lang="fr-FR" sz="1200" b="1" dirty="0">
                <a:solidFill>
                  <a:schemeClr val="accent6">
                    <a:lumMod val="50000"/>
                  </a:schemeClr>
                </a:solidFill>
                <a:latin typeface="Bahnschrift" panose="020B0502040204020203" pitchFamily="34" charset="0"/>
              </a:rPr>
              <a:t>Copie moins vive (idée</a:t>
            </a:r>
            <a:r>
              <a:rPr lang="en-GB" sz="1200" b="1" dirty="0">
                <a:solidFill>
                  <a:schemeClr val="accent6">
                    <a:lumMod val="50000"/>
                  </a:schemeClr>
                </a:solidFill>
                <a:latin typeface="Bahnschrift" panose="020B0502040204020203" pitchFamily="34" charset="0"/>
              </a:rPr>
              <a:t>)</a:t>
            </a:r>
          </a:p>
          <a:p>
            <a:pPr lvl="0" algn="ctr"/>
            <a:r>
              <a:rPr lang="en-US" sz="1200" b="1" dirty="0">
                <a:solidFill>
                  <a:schemeClr val="accent6">
                    <a:lumMod val="50000"/>
                  </a:schemeClr>
                </a:solidFill>
                <a:latin typeface="Bahnschrift" panose="020B0502040204020203" pitchFamily="34" charset="0"/>
              </a:rPr>
              <a:t>= </a:t>
            </a:r>
            <a:r>
              <a:rPr lang="en-US" sz="1200" b="1" dirty="0" err="1">
                <a:solidFill>
                  <a:schemeClr val="accent6">
                    <a:lumMod val="50000"/>
                  </a:schemeClr>
                </a:solidFill>
                <a:latin typeface="Bahnschrift" panose="020B0502040204020203" pitchFamily="34" charset="0"/>
              </a:rPr>
              <a:t>réflexion</a:t>
            </a:r>
            <a:endParaRPr lang="fr-FR" sz="1200" dirty="0">
              <a:solidFill>
                <a:schemeClr val="accent6">
                  <a:lumMod val="50000"/>
                </a:schemeClr>
              </a:solidFill>
              <a:latin typeface="Bahnschrift" panose="020B0502040204020203" pitchFamily="34" charset="0"/>
            </a:endParaRPr>
          </a:p>
        </p:txBody>
      </p:sp>
      <p:sp>
        <p:nvSpPr>
          <p:cNvPr id="14" name="TextBox 13">
            <a:extLst>
              <a:ext uri="{FF2B5EF4-FFF2-40B4-BE49-F238E27FC236}">
                <a16:creationId xmlns:a16="http://schemas.microsoft.com/office/drawing/2014/main" id="{24E31D97-077C-4CC9-8720-C9EE98570943}"/>
              </a:ext>
            </a:extLst>
          </p:cNvPr>
          <p:cNvSpPr txBox="1"/>
          <p:nvPr/>
        </p:nvSpPr>
        <p:spPr>
          <a:xfrm>
            <a:off x="1937293" y="5879929"/>
            <a:ext cx="8487293" cy="646331"/>
          </a:xfrm>
          <a:prstGeom prst="rect">
            <a:avLst/>
          </a:prstGeom>
          <a:solidFill>
            <a:srgbClr val="E1B927"/>
          </a:solidFill>
        </p:spPr>
        <p:txBody>
          <a:bodyPr wrap="square" rtlCol="0">
            <a:spAutoFit/>
          </a:bodyPr>
          <a:lstStyle/>
          <a:p>
            <a:pPr marL="285750" indent="-285750">
              <a:buFont typeface="Wingdings" panose="05000000000000000000" pitchFamily="2" charset="2"/>
              <a:buChar char="Ä"/>
            </a:pPr>
            <a:r>
              <a:rPr lang="fr-BE" b="1" dirty="0">
                <a:solidFill>
                  <a:schemeClr val="accent6">
                    <a:lumMod val="50000"/>
                  </a:schemeClr>
                </a:solidFill>
                <a:latin typeface="Bahnschrift" panose="020B0502040204020203" pitchFamily="34" charset="0"/>
                <a:sym typeface="Wingdings" panose="05000000000000000000" pitchFamily="2" charset="2"/>
              </a:rPr>
              <a:t>Réfutation de Descartes : Les réflexions sont moins claires et distinctes que les sensations</a:t>
            </a:r>
          </a:p>
        </p:txBody>
      </p:sp>
      <p:sp>
        <p:nvSpPr>
          <p:cNvPr id="15" name="TextBox 14">
            <a:extLst>
              <a:ext uri="{FF2B5EF4-FFF2-40B4-BE49-F238E27FC236}">
                <a16:creationId xmlns:a16="http://schemas.microsoft.com/office/drawing/2014/main" id="{7EF286BD-04E6-4FD9-BACA-A9AA307FC1CF}"/>
              </a:ext>
            </a:extLst>
          </p:cNvPr>
          <p:cNvSpPr txBox="1"/>
          <p:nvPr/>
        </p:nvSpPr>
        <p:spPr>
          <a:xfrm>
            <a:off x="5781949" y="3177483"/>
            <a:ext cx="580608" cy="1200329"/>
          </a:xfrm>
          <a:prstGeom prst="rect">
            <a:avLst/>
          </a:prstGeom>
          <a:noFill/>
        </p:spPr>
        <p:txBody>
          <a:bodyPr wrap="none" rtlCol="0">
            <a:spAutoFit/>
          </a:bodyPr>
          <a:lstStyle/>
          <a:p>
            <a:r>
              <a:rPr lang="en-GB" sz="7200" dirty="0">
                <a:solidFill>
                  <a:schemeClr val="accent6">
                    <a:lumMod val="50000"/>
                  </a:schemeClr>
                </a:solidFill>
                <a:latin typeface="Bahnschrift" panose="020B0502040204020203" pitchFamily="34" charset="0"/>
              </a:rPr>
              <a:t>&gt;</a:t>
            </a:r>
            <a:endParaRPr lang="fr-BE" sz="7200" dirty="0">
              <a:solidFill>
                <a:schemeClr val="accent6">
                  <a:lumMod val="50000"/>
                </a:schemeClr>
              </a:solidFill>
              <a:latin typeface="Bahnschrift" panose="020B0502040204020203" pitchFamily="34" charset="0"/>
            </a:endParaRPr>
          </a:p>
        </p:txBody>
      </p:sp>
    </p:spTree>
    <p:extLst>
      <p:ext uri="{BB962C8B-B14F-4D97-AF65-F5344CB8AC3E}">
        <p14:creationId xmlns:p14="http://schemas.microsoft.com/office/powerpoint/2010/main" val="410829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424239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6209522" cy="369332"/>
          </a:xfrm>
          <a:prstGeom prst="rect">
            <a:avLst/>
          </a:prstGeom>
          <a:noFill/>
        </p:spPr>
        <p:txBody>
          <a:bodyPr wrap="square">
            <a:spAutoFit/>
          </a:bodyPr>
          <a:lstStyle/>
          <a:p>
            <a:r>
              <a:rPr lang="fr-BE" dirty="0">
                <a:latin typeface="Bahnschrift" panose="020B0502040204020203" pitchFamily="34" charset="0"/>
              </a:rPr>
              <a:t>Les perceptions complexes :</a:t>
            </a:r>
            <a:endParaRPr lang="LID4096" dirty="0">
              <a:latin typeface="Bahnschrift" panose="020B0502040204020203" pitchFamily="34" charset="0"/>
            </a:endParaRPr>
          </a:p>
        </p:txBody>
      </p:sp>
      <p:pic>
        <p:nvPicPr>
          <p:cNvPr id="16" name="Picture 15">
            <a:extLst>
              <a:ext uri="{FF2B5EF4-FFF2-40B4-BE49-F238E27FC236}">
                <a16:creationId xmlns:a16="http://schemas.microsoft.com/office/drawing/2014/main" id="{B3D9992E-34E7-487D-8138-D98E0889D126}"/>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027268" y="2268619"/>
            <a:ext cx="2081992" cy="1528182"/>
          </a:xfrm>
          <a:prstGeom prst="rect">
            <a:avLst/>
          </a:prstGeom>
        </p:spPr>
      </p:pic>
      <p:pic>
        <p:nvPicPr>
          <p:cNvPr id="17" name="Picture 16">
            <a:extLst>
              <a:ext uri="{FF2B5EF4-FFF2-40B4-BE49-F238E27FC236}">
                <a16:creationId xmlns:a16="http://schemas.microsoft.com/office/drawing/2014/main" id="{C64B597A-7DE5-49A3-A083-D55A4520E591}"/>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040287" y="2252349"/>
            <a:ext cx="2033847" cy="1544453"/>
          </a:xfrm>
          <a:prstGeom prst="rect">
            <a:avLst/>
          </a:prstGeom>
          <a:effectLst>
            <a:outerShdw blurRad="50800" dist="38100" dir="8100000" algn="tr" rotWithShape="0">
              <a:prstClr val="black">
                <a:alpha val="40000"/>
              </a:prstClr>
            </a:outerShdw>
          </a:effectLst>
        </p:spPr>
      </p:pic>
      <p:sp>
        <p:nvSpPr>
          <p:cNvPr id="18" name="TextBox 17">
            <a:extLst>
              <a:ext uri="{FF2B5EF4-FFF2-40B4-BE49-F238E27FC236}">
                <a16:creationId xmlns:a16="http://schemas.microsoft.com/office/drawing/2014/main" id="{D1FB9036-C761-4DDE-AFB2-F4F763285574}"/>
              </a:ext>
            </a:extLst>
          </p:cNvPr>
          <p:cNvSpPr txBox="1"/>
          <p:nvPr/>
        </p:nvSpPr>
        <p:spPr>
          <a:xfrm>
            <a:off x="4290881" y="2524879"/>
            <a:ext cx="567784" cy="1015663"/>
          </a:xfrm>
          <a:prstGeom prst="rect">
            <a:avLst/>
          </a:prstGeom>
          <a:noFill/>
        </p:spPr>
        <p:txBody>
          <a:bodyPr wrap="none" rtlCol="0">
            <a:spAutoFit/>
          </a:bodyPr>
          <a:lstStyle/>
          <a:p>
            <a:r>
              <a:rPr lang="en-GB" sz="6000" dirty="0">
                <a:solidFill>
                  <a:schemeClr val="accent6">
                    <a:lumMod val="50000"/>
                  </a:schemeClr>
                </a:solidFill>
              </a:rPr>
              <a:t>+</a:t>
            </a:r>
            <a:endParaRPr lang="fr-BE" sz="6000" dirty="0">
              <a:solidFill>
                <a:schemeClr val="accent6">
                  <a:lumMod val="50000"/>
                </a:schemeClr>
              </a:solidFill>
            </a:endParaRPr>
          </a:p>
        </p:txBody>
      </p:sp>
      <p:pic>
        <p:nvPicPr>
          <p:cNvPr id="19" name="Picture 18">
            <a:extLst>
              <a:ext uri="{FF2B5EF4-FFF2-40B4-BE49-F238E27FC236}">
                <a16:creationId xmlns:a16="http://schemas.microsoft.com/office/drawing/2014/main" id="{5B5C9495-601C-4E00-80D0-8B03E34EB0B9}"/>
              </a:ext>
            </a:extLst>
          </p:cNvPr>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602327" y="1750344"/>
            <a:ext cx="2391751" cy="2751513"/>
          </a:xfrm>
          <a:prstGeom prst="rect">
            <a:avLst/>
          </a:prstGeom>
        </p:spPr>
      </p:pic>
      <p:sp>
        <p:nvSpPr>
          <p:cNvPr id="20" name="TextBox 19">
            <a:extLst>
              <a:ext uri="{FF2B5EF4-FFF2-40B4-BE49-F238E27FC236}">
                <a16:creationId xmlns:a16="http://schemas.microsoft.com/office/drawing/2014/main" id="{2D16C580-CD7E-4868-8CE1-9FF30D2819A0}"/>
              </a:ext>
            </a:extLst>
          </p:cNvPr>
          <p:cNvSpPr txBox="1"/>
          <p:nvPr/>
        </p:nvSpPr>
        <p:spPr>
          <a:xfrm>
            <a:off x="7255754" y="2535308"/>
            <a:ext cx="567784" cy="1015663"/>
          </a:xfrm>
          <a:prstGeom prst="rect">
            <a:avLst/>
          </a:prstGeom>
          <a:noFill/>
        </p:spPr>
        <p:txBody>
          <a:bodyPr wrap="none" rtlCol="0">
            <a:spAutoFit/>
          </a:bodyPr>
          <a:lstStyle/>
          <a:p>
            <a:r>
              <a:rPr lang="en-GB" sz="6000" dirty="0">
                <a:solidFill>
                  <a:schemeClr val="accent6">
                    <a:lumMod val="50000"/>
                  </a:schemeClr>
                </a:solidFill>
              </a:rPr>
              <a:t>=</a:t>
            </a:r>
            <a:endParaRPr lang="fr-BE" sz="6000" dirty="0">
              <a:solidFill>
                <a:schemeClr val="accent6">
                  <a:lumMod val="50000"/>
                </a:schemeClr>
              </a:solidFill>
            </a:endParaRPr>
          </a:p>
        </p:txBody>
      </p:sp>
      <p:sp>
        <p:nvSpPr>
          <p:cNvPr id="21" name="Left Brace 20">
            <a:extLst>
              <a:ext uri="{FF2B5EF4-FFF2-40B4-BE49-F238E27FC236}">
                <a16:creationId xmlns:a16="http://schemas.microsoft.com/office/drawing/2014/main" id="{9C4C6180-E21C-4547-9543-9C405FBC7981}"/>
              </a:ext>
            </a:extLst>
          </p:cNvPr>
          <p:cNvSpPr/>
          <p:nvPr/>
        </p:nvSpPr>
        <p:spPr>
          <a:xfrm rot="16200000">
            <a:off x="5721806" y="870069"/>
            <a:ext cx="577734" cy="7966807"/>
          </a:xfrm>
          <a:prstGeom prst="leftBrace">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fr-BE">
              <a:latin typeface="Bahnschrift" panose="020B0502040204020203" pitchFamily="34" charset="0"/>
            </a:endParaRPr>
          </a:p>
        </p:txBody>
      </p:sp>
      <p:sp>
        <p:nvSpPr>
          <p:cNvPr id="22" name="TextBox 21">
            <a:extLst>
              <a:ext uri="{FF2B5EF4-FFF2-40B4-BE49-F238E27FC236}">
                <a16:creationId xmlns:a16="http://schemas.microsoft.com/office/drawing/2014/main" id="{6B3AB1FE-BD66-4DC3-906D-25FC8B8D5E0D}"/>
              </a:ext>
            </a:extLst>
          </p:cNvPr>
          <p:cNvSpPr txBox="1"/>
          <p:nvPr/>
        </p:nvSpPr>
        <p:spPr>
          <a:xfrm>
            <a:off x="3964070" y="5269660"/>
            <a:ext cx="4511171" cy="369332"/>
          </a:xfrm>
          <a:prstGeom prst="rect">
            <a:avLst/>
          </a:prstGeom>
          <a:noFill/>
        </p:spPr>
        <p:txBody>
          <a:bodyPr wrap="none" rtlCol="0">
            <a:spAutoFit/>
          </a:bodyPr>
          <a:lstStyle/>
          <a:p>
            <a:r>
              <a:rPr lang="fr-BE" dirty="0">
                <a:solidFill>
                  <a:schemeClr val="accent6">
                    <a:lumMod val="50000"/>
                  </a:schemeClr>
                </a:solidFill>
                <a:latin typeface="Bahnschrift" panose="020B0502040204020203" pitchFamily="34" charset="0"/>
              </a:rPr>
              <a:t>Opération combinatoire de l’esprit humain</a:t>
            </a:r>
          </a:p>
        </p:txBody>
      </p:sp>
      <p:sp>
        <p:nvSpPr>
          <p:cNvPr id="23" name="TextBox 22">
            <a:extLst>
              <a:ext uri="{FF2B5EF4-FFF2-40B4-BE49-F238E27FC236}">
                <a16:creationId xmlns:a16="http://schemas.microsoft.com/office/drawing/2014/main" id="{C0BA0613-462F-4C2D-BD80-9B286F0663DD}"/>
              </a:ext>
            </a:extLst>
          </p:cNvPr>
          <p:cNvSpPr txBox="1"/>
          <p:nvPr/>
        </p:nvSpPr>
        <p:spPr>
          <a:xfrm>
            <a:off x="2088014" y="5860900"/>
            <a:ext cx="7938392" cy="461665"/>
          </a:xfrm>
          <a:prstGeom prst="rect">
            <a:avLst/>
          </a:prstGeom>
          <a:solidFill>
            <a:schemeClr val="accent6"/>
          </a:solidFill>
        </p:spPr>
        <p:txBody>
          <a:bodyPr wrap="none" rtlCol="0">
            <a:spAutoFit/>
          </a:bodyPr>
          <a:lstStyle/>
          <a:p>
            <a:r>
              <a:rPr lang="fr-BE" sz="2400" dirty="0">
                <a:solidFill>
                  <a:schemeClr val="accent6">
                    <a:lumMod val="20000"/>
                    <a:lumOff val="80000"/>
                  </a:schemeClr>
                </a:solidFill>
                <a:latin typeface="Bahnschrift" panose="020B0502040204020203" pitchFamily="34" charset="0"/>
              </a:rPr>
              <a:t>Toute idée / réflexion dérive d’une sensation/impression</a:t>
            </a:r>
          </a:p>
        </p:txBody>
      </p:sp>
    </p:spTree>
    <p:extLst>
      <p:ext uri="{BB962C8B-B14F-4D97-AF65-F5344CB8AC3E}">
        <p14:creationId xmlns:p14="http://schemas.microsoft.com/office/powerpoint/2010/main" val="301474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424239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6209522" cy="369332"/>
          </a:xfrm>
          <a:prstGeom prst="rect">
            <a:avLst/>
          </a:prstGeom>
          <a:noFill/>
        </p:spPr>
        <p:txBody>
          <a:bodyPr wrap="square">
            <a:spAutoFit/>
          </a:bodyPr>
          <a:lstStyle/>
          <a:p>
            <a:r>
              <a:rPr lang="fr-BE" dirty="0">
                <a:latin typeface="Bahnschrift" panose="020B0502040204020203" pitchFamily="34" charset="0"/>
              </a:rPr>
              <a:t>2 arguments :</a:t>
            </a:r>
            <a:endParaRPr lang="LID4096" dirty="0">
              <a:latin typeface="Bahnschrift" panose="020B0502040204020203" pitchFamily="34" charset="0"/>
            </a:endParaRPr>
          </a:p>
        </p:txBody>
      </p:sp>
      <p:sp>
        <p:nvSpPr>
          <p:cNvPr id="23" name="TextBox 22">
            <a:extLst>
              <a:ext uri="{FF2B5EF4-FFF2-40B4-BE49-F238E27FC236}">
                <a16:creationId xmlns:a16="http://schemas.microsoft.com/office/drawing/2014/main" id="{C0BA0613-462F-4C2D-BD80-9B286F0663DD}"/>
              </a:ext>
            </a:extLst>
          </p:cNvPr>
          <p:cNvSpPr txBox="1"/>
          <p:nvPr/>
        </p:nvSpPr>
        <p:spPr>
          <a:xfrm>
            <a:off x="2126804" y="1814667"/>
            <a:ext cx="7938392" cy="461665"/>
          </a:xfrm>
          <a:prstGeom prst="rect">
            <a:avLst/>
          </a:prstGeom>
          <a:solidFill>
            <a:schemeClr val="accent6"/>
          </a:solidFill>
        </p:spPr>
        <p:txBody>
          <a:bodyPr wrap="none" rtlCol="0">
            <a:spAutoFit/>
          </a:bodyPr>
          <a:lstStyle/>
          <a:p>
            <a:r>
              <a:rPr lang="fr-BE" sz="2400" dirty="0">
                <a:solidFill>
                  <a:schemeClr val="accent6">
                    <a:lumMod val="20000"/>
                    <a:lumOff val="80000"/>
                  </a:schemeClr>
                </a:solidFill>
                <a:latin typeface="Bahnschrift" panose="020B0502040204020203" pitchFamily="34" charset="0"/>
              </a:rPr>
              <a:t>Toute idée / réflexion dérive d’une sensation/impression</a:t>
            </a:r>
          </a:p>
        </p:txBody>
      </p:sp>
      <p:sp>
        <p:nvSpPr>
          <p:cNvPr id="14" name="TextBox 13">
            <a:extLst>
              <a:ext uri="{FF2B5EF4-FFF2-40B4-BE49-F238E27FC236}">
                <a16:creationId xmlns:a16="http://schemas.microsoft.com/office/drawing/2014/main" id="{FE8C2E36-6DBB-46AF-8601-B8FBE955FE9E}"/>
              </a:ext>
            </a:extLst>
          </p:cNvPr>
          <p:cNvSpPr txBox="1"/>
          <p:nvPr/>
        </p:nvSpPr>
        <p:spPr>
          <a:xfrm>
            <a:off x="1177177" y="5648909"/>
            <a:ext cx="9393764" cy="646331"/>
          </a:xfrm>
          <a:prstGeom prst="rect">
            <a:avLst/>
          </a:prstGeom>
          <a:solidFill>
            <a:schemeClr val="accent6"/>
          </a:solidFill>
        </p:spPr>
        <p:txBody>
          <a:bodyPr wrap="square" rtlCol="0">
            <a:spAutoFit/>
          </a:bodyPr>
          <a:lstStyle/>
          <a:p>
            <a:pPr algn="ctr"/>
            <a:r>
              <a:rPr lang="fr-BE" b="1" u="sng" dirty="0">
                <a:solidFill>
                  <a:schemeClr val="accent6">
                    <a:lumMod val="20000"/>
                    <a:lumOff val="80000"/>
                  </a:schemeClr>
                </a:solidFill>
                <a:latin typeface="Bahnschrift" panose="020B0502040204020203" pitchFamily="34" charset="0"/>
              </a:rPr>
              <a:t>Donc:</a:t>
            </a:r>
            <a:r>
              <a:rPr lang="fr-BE" b="1" dirty="0">
                <a:solidFill>
                  <a:schemeClr val="accent6">
                    <a:lumMod val="20000"/>
                    <a:lumOff val="80000"/>
                  </a:schemeClr>
                </a:solidFill>
                <a:latin typeface="Bahnschrift" panose="020B0502040204020203" pitchFamily="34" charset="0"/>
              </a:rPr>
              <a:t> </a:t>
            </a:r>
            <a:r>
              <a:rPr lang="fr-BE" dirty="0">
                <a:solidFill>
                  <a:schemeClr val="accent6">
                    <a:lumMod val="20000"/>
                    <a:lumOff val="80000"/>
                  </a:schemeClr>
                </a:solidFill>
                <a:latin typeface="Bahnschrift" panose="020B0502040204020203" pitchFamily="34" charset="0"/>
              </a:rPr>
              <a:t>L’idée la plus éloignée de l’expérience sensible a une origine empirique et n’est pas une idée innée. </a:t>
            </a:r>
          </a:p>
        </p:txBody>
      </p:sp>
      <p:pic>
        <p:nvPicPr>
          <p:cNvPr id="15" name="Picture 14">
            <a:extLst>
              <a:ext uri="{FF2B5EF4-FFF2-40B4-BE49-F238E27FC236}">
                <a16:creationId xmlns:a16="http://schemas.microsoft.com/office/drawing/2014/main" id="{0472BA65-3D63-4FA2-AA45-D5A7C4FA5DCD}"/>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838352" y="2799073"/>
            <a:ext cx="6071414" cy="2100232"/>
          </a:xfrm>
          <a:prstGeom prst="rect">
            <a:avLst/>
          </a:prstGeom>
        </p:spPr>
      </p:pic>
      <p:pic>
        <p:nvPicPr>
          <p:cNvPr id="24" name="Picture 23">
            <a:extLst>
              <a:ext uri="{FF2B5EF4-FFF2-40B4-BE49-F238E27FC236}">
                <a16:creationId xmlns:a16="http://schemas.microsoft.com/office/drawing/2014/main" id="{724454A9-E7BD-4EDA-975D-2853A3C1993E}"/>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979450" y="3213590"/>
            <a:ext cx="729133" cy="1041619"/>
          </a:xfrm>
          <a:prstGeom prst="rect">
            <a:avLst/>
          </a:prstGeom>
        </p:spPr>
      </p:pic>
      <p:pic>
        <p:nvPicPr>
          <p:cNvPr id="25" name="Picture 24">
            <a:extLst>
              <a:ext uri="{FF2B5EF4-FFF2-40B4-BE49-F238E27FC236}">
                <a16:creationId xmlns:a16="http://schemas.microsoft.com/office/drawing/2014/main" id="{CDE18747-1C49-4DC1-AD78-C6B72A599A59}"/>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981314" y="3415468"/>
            <a:ext cx="1141186" cy="839740"/>
          </a:xfrm>
          <a:prstGeom prst="rect">
            <a:avLst/>
          </a:prstGeom>
        </p:spPr>
      </p:pic>
      <p:pic>
        <p:nvPicPr>
          <p:cNvPr id="26" name="Picture 25">
            <a:extLst>
              <a:ext uri="{FF2B5EF4-FFF2-40B4-BE49-F238E27FC236}">
                <a16:creationId xmlns:a16="http://schemas.microsoft.com/office/drawing/2014/main" id="{BC501B46-C729-4E7E-9BEF-A904B177C9F0}"/>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704656" y="2724552"/>
            <a:ext cx="692639" cy="780315"/>
          </a:xfrm>
          <a:prstGeom prst="rect">
            <a:avLst/>
          </a:prstGeom>
        </p:spPr>
      </p:pic>
      <p:pic>
        <p:nvPicPr>
          <p:cNvPr id="27" name="Picture 26">
            <a:extLst>
              <a:ext uri="{FF2B5EF4-FFF2-40B4-BE49-F238E27FC236}">
                <a16:creationId xmlns:a16="http://schemas.microsoft.com/office/drawing/2014/main" id="{984F7298-B20D-4982-9B8A-506D6FB8B360}"/>
              </a:ext>
            </a:extLst>
          </p:cNvPr>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522754" y="2775034"/>
            <a:ext cx="599747" cy="636096"/>
          </a:xfrm>
          <a:prstGeom prst="rect">
            <a:avLst/>
          </a:prstGeom>
        </p:spPr>
      </p:pic>
    </p:spTree>
    <p:extLst>
      <p:ext uri="{BB962C8B-B14F-4D97-AF65-F5344CB8AC3E}">
        <p14:creationId xmlns:p14="http://schemas.microsoft.com/office/powerpoint/2010/main" val="252966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424239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6209522" cy="369332"/>
          </a:xfrm>
          <a:prstGeom prst="rect">
            <a:avLst/>
          </a:prstGeom>
          <a:noFill/>
        </p:spPr>
        <p:txBody>
          <a:bodyPr wrap="square">
            <a:spAutoFit/>
          </a:bodyPr>
          <a:lstStyle/>
          <a:p>
            <a:r>
              <a:rPr lang="fr-BE" dirty="0">
                <a:latin typeface="Bahnschrift" panose="020B0502040204020203" pitchFamily="34" charset="0"/>
              </a:rPr>
              <a:t>2 arguments :</a:t>
            </a:r>
            <a:endParaRPr lang="LID4096" dirty="0">
              <a:latin typeface="Bahnschrift" panose="020B0502040204020203" pitchFamily="34" charset="0"/>
            </a:endParaRPr>
          </a:p>
        </p:txBody>
      </p:sp>
      <p:sp>
        <p:nvSpPr>
          <p:cNvPr id="23" name="TextBox 22">
            <a:extLst>
              <a:ext uri="{FF2B5EF4-FFF2-40B4-BE49-F238E27FC236}">
                <a16:creationId xmlns:a16="http://schemas.microsoft.com/office/drawing/2014/main" id="{C0BA0613-462F-4C2D-BD80-9B286F0663DD}"/>
              </a:ext>
            </a:extLst>
          </p:cNvPr>
          <p:cNvSpPr txBox="1"/>
          <p:nvPr/>
        </p:nvSpPr>
        <p:spPr>
          <a:xfrm>
            <a:off x="3766676" y="1824796"/>
            <a:ext cx="4658648" cy="461665"/>
          </a:xfrm>
          <a:prstGeom prst="rect">
            <a:avLst/>
          </a:prstGeom>
          <a:solidFill>
            <a:schemeClr val="accent6"/>
          </a:solidFill>
        </p:spPr>
        <p:txBody>
          <a:bodyPr wrap="none" rtlCol="0">
            <a:spAutoFit/>
          </a:bodyPr>
          <a:lstStyle/>
          <a:p>
            <a:r>
              <a:rPr lang="fr-BE" sz="2400" dirty="0">
                <a:solidFill>
                  <a:schemeClr val="accent6">
                    <a:lumMod val="20000"/>
                    <a:lumOff val="80000"/>
                  </a:schemeClr>
                </a:solidFill>
                <a:latin typeface="Bahnschrift" panose="020B0502040204020203" pitchFamily="34" charset="0"/>
              </a:rPr>
              <a:t>Sans sensation, pas de réflexion</a:t>
            </a:r>
          </a:p>
        </p:txBody>
      </p:sp>
      <p:sp>
        <p:nvSpPr>
          <p:cNvPr id="13" name="TextBox 12">
            <a:extLst>
              <a:ext uri="{FF2B5EF4-FFF2-40B4-BE49-F238E27FC236}">
                <a16:creationId xmlns:a16="http://schemas.microsoft.com/office/drawing/2014/main" id="{8DF64676-ADA0-4AB2-8609-2F6B3B80FE00}"/>
              </a:ext>
            </a:extLst>
          </p:cNvPr>
          <p:cNvSpPr txBox="1"/>
          <p:nvPr/>
        </p:nvSpPr>
        <p:spPr>
          <a:xfrm>
            <a:off x="2760282" y="2982723"/>
            <a:ext cx="5009705" cy="369332"/>
          </a:xfrm>
          <a:prstGeom prst="rect">
            <a:avLst/>
          </a:prstGeom>
          <a:noFill/>
        </p:spPr>
        <p:txBody>
          <a:bodyPr wrap="none" rtlCol="0">
            <a:spAutoFit/>
          </a:bodyPr>
          <a:lstStyle/>
          <a:p>
            <a:pPr marL="342900" indent="-342900">
              <a:buAutoNum type="arabicPeriod"/>
            </a:pPr>
            <a:r>
              <a:rPr lang="fr-BE" dirty="0">
                <a:solidFill>
                  <a:schemeClr val="accent6">
                    <a:lumMod val="50000"/>
                  </a:schemeClr>
                </a:solidFill>
                <a:latin typeface="Bahnschrift" panose="020B0502040204020203" pitchFamily="34" charset="0"/>
              </a:rPr>
              <a:t>Défaut d’organe (sourd </a:t>
            </a:r>
            <a:r>
              <a:rPr lang="fr-BE" dirty="0">
                <a:solidFill>
                  <a:schemeClr val="accent6">
                    <a:lumMod val="50000"/>
                  </a:schemeClr>
                </a:solidFill>
                <a:latin typeface="Bahnschrift" panose="020B0502040204020203" pitchFamily="34" charset="0"/>
                <a:sym typeface="Wingdings" panose="05000000000000000000" pitchFamily="2" charset="2"/>
              </a:rPr>
              <a:t> idée de musique)</a:t>
            </a:r>
            <a:endParaRPr lang="fr-BE" dirty="0">
              <a:solidFill>
                <a:schemeClr val="accent6">
                  <a:lumMod val="50000"/>
                </a:schemeClr>
              </a:solidFill>
              <a:latin typeface="Bahnschrift" panose="020B0502040204020203" pitchFamily="34" charset="0"/>
            </a:endParaRPr>
          </a:p>
        </p:txBody>
      </p:sp>
      <p:sp>
        <p:nvSpPr>
          <p:cNvPr id="16" name="TextBox 15">
            <a:extLst>
              <a:ext uri="{FF2B5EF4-FFF2-40B4-BE49-F238E27FC236}">
                <a16:creationId xmlns:a16="http://schemas.microsoft.com/office/drawing/2014/main" id="{290BCE87-9B12-4271-8492-28DFBABE0E13}"/>
              </a:ext>
            </a:extLst>
          </p:cNvPr>
          <p:cNvSpPr txBox="1"/>
          <p:nvPr/>
        </p:nvSpPr>
        <p:spPr>
          <a:xfrm>
            <a:off x="4005193" y="3645032"/>
            <a:ext cx="6187912" cy="369332"/>
          </a:xfrm>
          <a:prstGeom prst="rect">
            <a:avLst/>
          </a:prstGeom>
          <a:noFill/>
        </p:spPr>
        <p:txBody>
          <a:bodyPr wrap="none" rtlCol="0">
            <a:spAutoFit/>
          </a:bodyPr>
          <a:lstStyle/>
          <a:p>
            <a:r>
              <a:rPr lang="en-GB" dirty="0">
                <a:solidFill>
                  <a:schemeClr val="accent6">
                    <a:lumMod val="50000"/>
                  </a:schemeClr>
                </a:solidFill>
                <a:latin typeface="Bahnschrift" panose="020B0502040204020203" pitchFamily="34" charset="0"/>
              </a:rPr>
              <a:t>2. </a:t>
            </a:r>
            <a:r>
              <a:rPr lang="fr-FR" dirty="0">
                <a:solidFill>
                  <a:schemeClr val="accent6">
                    <a:lumMod val="50000"/>
                  </a:schemeClr>
                </a:solidFill>
                <a:latin typeface="Bahnschrift" panose="020B0502040204020203" pitchFamily="34" charset="0"/>
              </a:rPr>
              <a:t>Absence de l’objet (fruit Durian </a:t>
            </a:r>
            <a:r>
              <a:rPr lang="fr-FR" dirty="0">
                <a:solidFill>
                  <a:schemeClr val="accent6">
                    <a:lumMod val="50000"/>
                  </a:schemeClr>
                </a:solidFill>
                <a:latin typeface="Bahnschrift" panose="020B0502040204020203" pitchFamily="34" charset="0"/>
                <a:sym typeface="Wingdings" panose="05000000000000000000" pitchFamily="2" charset="2"/>
              </a:rPr>
              <a:t> idée du goût &amp; odeur)</a:t>
            </a:r>
            <a:endParaRPr lang="fr-FR" dirty="0">
              <a:solidFill>
                <a:schemeClr val="accent6">
                  <a:lumMod val="50000"/>
                </a:schemeClr>
              </a:solidFill>
              <a:latin typeface="Bahnschrift" panose="020B0502040204020203" pitchFamily="34" charset="0"/>
            </a:endParaRPr>
          </a:p>
        </p:txBody>
      </p:sp>
      <p:sp>
        <p:nvSpPr>
          <p:cNvPr id="17" name="TextBox 16">
            <a:extLst>
              <a:ext uri="{FF2B5EF4-FFF2-40B4-BE49-F238E27FC236}">
                <a16:creationId xmlns:a16="http://schemas.microsoft.com/office/drawing/2014/main" id="{62654B9B-185B-4513-A17B-B3FCEDA2BCE7}"/>
              </a:ext>
            </a:extLst>
          </p:cNvPr>
          <p:cNvSpPr txBox="1"/>
          <p:nvPr/>
        </p:nvSpPr>
        <p:spPr>
          <a:xfrm>
            <a:off x="5251661" y="4199778"/>
            <a:ext cx="5283174" cy="646331"/>
          </a:xfrm>
          <a:prstGeom prst="rect">
            <a:avLst/>
          </a:prstGeom>
          <a:noFill/>
        </p:spPr>
        <p:txBody>
          <a:bodyPr wrap="square" rtlCol="0">
            <a:spAutoFit/>
          </a:bodyPr>
          <a:lstStyle/>
          <a:p>
            <a:r>
              <a:rPr lang="en-GB" dirty="0">
                <a:solidFill>
                  <a:schemeClr val="accent6">
                    <a:lumMod val="50000"/>
                  </a:schemeClr>
                </a:solidFill>
                <a:latin typeface="Bahnschrift" panose="020B0502040204020203" pitchFamily="34" charset="0"/>
              </a:rPr>
              <a:t>3. </a:t>
            </a:r>
            <a:r>
              <a:rPr lang="fr-BE" dirty="0">
                <a:solidFill>
                  <a:schemeClr val="accent6">
                    <a:lumMod val="50000"/>
                  </a:schemeClr>
                </a:solidFill>
                <a:latin typeface="Bahnschrift" panose="020B0502040204020203" pitchFamily="34" charset="0"/>
              </a:rPr>
              <a:t>Absence de caractéristique (homme doux </a:t>
            </a:r>
            <a:r>
              <a:rPr lang="fr-BE" dirty="0">
                <a:solidFill>
                  <a:schemeClr val="accent6">
                    <a:lumMod val="50000"/>
                  </a:schemeClr>
                </a:solidFill>
                <a:latin typeface="Bahnschrift" panose="020B0502040204020203" pitchFamily="34" charset="0"/>
                <a:sym typeface="Wingdings" panose="05000000000000000000" pitchFamily="2" charset="2"/>
              </a:rPr>
              <a:t> idée de vengeance)</a:t>
            </a:r>
            <a:endParaRPr lang="fr-BE" dirty="0">
              <a:solidFill>
                <a:schemeClr val="accent6">
                  <a:lumMod val="50000"/>
                </a:schemeClr>
              </a:solidFill>
              <a:latin typeface="Bahnschrift" panose="020B0502040204020203" pitchFamily="34" charset="0"/>
            </a:endParaRPr>
          </a:p>
        </p:txBody>
      </p:sp>
      <p:sp>
        <p:nvSpPr>
          <p:cNvPr id="18" name="TextBox 17">
            <a:extLst>
              <a:ext uri="{FF2B5EF4-FFF2-40B4-BE49-F238E27FC236}">
                <a16:creationId xmlns:a16="http://schemas.microsoft.com/office/drawing/2014/main" id="{7A0846D4-2C3B-4602-B7F2-80E5CC5234B6}"/>
              </a:ext>
            </a:extLst>
          </p:cNvPr>
          <p:cNvSpPr txBox="1"/>
          <p:nvPr/>
        </p:nvSpPr>
        <p:spPr>
          <a:xfrm>
            <a:off x="7040342" y="4997617"/>
            <a:ext cx="4571649" cy="646331"/>
          </a:xfrm>
          <a:prstGeom prst="rect">
            <a:avLst/>
          </a:prstGeom>
          <a:noFill/>
        </p:spPr>
        <p:txBody>
          <a:bodyPr wrap="square" rtlCol="0">
            <a:spAutoFit/>
          </a:bodyPr>
          <a:lstStyle/>
          <a:p>
            <a:r>
              <a:rPr lang="en-GB" dirty="0">
                <a:solidFill>
                  <a:schemeClr val="accent6">
                    <a:lumMod val="50000"/>
                  </a:schemeClr>
                </a:solidFill>
                <a:latin typeface="Bahnschrift" panose="020B0502040204020203" pitchFamily="34" charset="0"/>
              </a:rPr>
              <a:t>4. </a:t>
            </a:r>
            <a:r>
              <a:rPr lang="fr-BE" dirty="0">
                <a:solidFill>
                  <a:schemeClr val="accent6">
                    <a:lumMod val="50000"/>
                  </a:schemeClr>
                </a:solidFill>
                <a:latin typeface="Bahnschrift" panose="020B0502040204020203" pitchFamily="34" charset="0"/>
              </a:rPr>
              <a:t>Disposition sensorielle (télékinésie </a:t>
            </a:r>
            <a:r>
              <a:rPr lang="fr-BE" dirty="0">
                <a:solidFill>
                  <a:schemeClr val="accent6">
                    <a:lumMod val="50000"/>
                  </a:schemeClr>
                </a:solidFill>
                <a:latin typeface="Bahnschrift" panose="020B0502040204020203" pitchFamily="34" charset="0"/>
                <a:sym typeface="Wingdings" panose="05000000000000000000" pitchFamily="2" charset="2"/>
              </a:rPr>
              <a:t> idée de tordre une cuillère par la pensée)</a:t>
            </a:r>
            <a:endParaRPr lang="fr-BE" dirty="0">
              <a:solidFill>
                <a:schemeClr val="accent6">
                  <a:lumMod val="50000"/>
                </a:schemeClr>
              </a:solidFill>
              <a:latin typeface="Bahnschrift" panose="020B0502040204020203" pitchFamily="34" charset="0"/>
            </a:endParaRPr>
          </a:p>
        </p:txBody>
      </p:sp>
      <p:pic>
        <p:nvPicPr>
          <p:cNvPr id="19" name="Picture 18">
            <a:extLst>
              <a:ext uri="{FF2B5EF4-FFF2-40B4-BE49-F238E27FC236}">
                <a16:creationId xmlns:a16="http://schemas.microsoft.com/office/drawing/2014/main" id="{C7F0A024-5D73-4981-9952-75FF96B25D3A}"/>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530599" y="4972673"/>
            <a:ext cx="1509744" cy="704547"/>
          </a:xfrm>
          <a:prstGeom prst="rect">
            <a:avLst/>
          </a:prstGeom>
        </p:spPr>
      </p:pic>
      <p:pic>
        <p:nvPicPr>
          <p:cNvPr id="20" name="Picture 19">
            <a:extLst>
              <a:ext uri="{FF2B5EF4-FFF2-40B4-BE49-F238E27FC236}">
                <a16:creationId xmlns:a16="http://schemas.microsoft.com/office/drawing/2014/main" id="{501D3C77-2553-46CE-A8E1-3D81296BD46A}"/>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839724" y="2866230"/>
            <a:ext cx="956219" cy="891233"/>
          </a:xfrm>
          <a:prstGeom prst="rect">
            <a:avLst/>
          </a:prstGeom>
        </p:spPr>
      </p:pic>
      <p:pic>
        <p:nvPicPr>
          <p:cNvPr id="21" name="Picture 20">
            <a:extLst>
              <a:ext uri="{FF2B5EF4-FFF2-40B4-BE49-F238E27FC236}">
                <a16:creationId xmlns:a16="http://schemas.microsoft.com/office/drawing/2014/main" id="{E4D827B2-5DA0-4AB9-A0CC-F13689768D11}"/>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257373" y="4150656"/>
            <a:ext cx="1202861" cy="885124"/>
          </a:xfrm>
          <a:prstGeom prst="rect">
            <a:avLst/>
          </a:prstGeom>
        </p:spPr>
      </p:pic>
      <p:pic>
        <p:nvPicPr>
          <p:cNvPr id="22" name="Picture 21">
            <a:extLst>
              <a:ext uri="{FF2B5EF4-FFF2-40B4-BE49-F238E27FC236}">
                <a16:creationId xmlns:a16="http://schemas.microsoft.com/office/drawing/2014/main" id="{A7BB22E0-877A-443D-A668-6E1647A4AB30}"/>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956627" y="3589703"/>
            <a:ext cx="1067661" cy="740690"/>
          </a:xfrm>
          <a:prstGeom prst="rect">
            <a:avLst/>
          </a:prstGeom>
        </p:spPr>
      </p:pic>
    </p:spTree>
    <p:extLst>
      <p:ext uri="{BB962C8B-B14F-4D97-AF65-F5344CB8AC3E}">
        <p14:creationId xmlns:p14="http://schemas.microsoft.com/office/powerpoint/2010/main" val="280157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3028749"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3604946" cy="369332"/>
          </a:xfrm>
          <a:prstGeom prst="rect">
            <a:avLst/>
          </a:prstGeom>
          <a:noFill/>
        </p:spPr>
        <p:txBody>
          <a:bodyPr wrap="square">
            <a:spAutoFit/>
          </a:bodyPr>
          <a:lstStyle/>
          <a:p>
            <a:r>
              <a:rPr lang="fr-BE" dirty="0">
                <a:latin typeface="Bahnschrift" panose="020B0502040204020203" pitchFamily="34" charset="0"/>
              </a:rPr>
              <a:t>Induction et déduction</a:t>
            </a:r>
            <a:endParaRPr lang="LID4096" dirty="0">
              <a:latin typeface="Bahnschrift" panose="020B0502040204020203" pitchFamily="34" charset="0"/>
            </a:endParaRPr>
          </a:p>
        </p:txBody>
      </p:sp>
      <p:sp>
        <p:nvSpPr>
          <p:cNvPr id="40" name="TextBox 39">
            <a:extLst>
              <a:ext uri="{FF2B5EF4-FFF2-40B4-BE49-F238E27FC236}">
                <a16:creationId xmlns:a16="http://schemas.microsoft.com/office/drawing/2014/main" id="{78A36B4E-BFFE-4B35-A981-B896994E019D}"/>
              </a:ext>
            </a:extLst>
          </p:cNvPr>
          <p:cNvSpPr txBox="1"/>
          <p:nvPr/>
        </p:nvSpPr>
        <p:spPr>
          <a:xfrm>
            <a:off x="398883" y="1784389"/>
            <a:ext cx="11443929" cy="1754326"/>
          </a:xfrm>
          <a:prstGeom prst="rect">
            <a:avLst/>
          </a:prstGeom>
          <a:noFill/>
        </p:spPr>
        <p:txBody>
          <a:bodyPr wrap="square" rtlCol="0">
            <a:spAutoFit/>
          </a:bodyPr>
          <a:lstStyle/>
          <a:p>
            <a:r>
              <a:rPr lang="fr-FR" dirty="0">
                <a:solidFill>
                  <a:schemeClr val="accent6">
                    <a:lumMod val="50000"/>
                  </a:schemeClr>
                </a:solidFill>
                <a:latin typeface="Bahnschrift" panose="020B0502040204020203" pitchFamily="34" charset="0"/>
              </a:rPr>
              <a:t>Par </a:t>
            </a:r>
            <a:r>
              <a:rPr lang="fr-FR" dirty="0">
                <a:solidFill>
                  <a:schemeClr val="accent6"/>
                </a:solidFill>
                <a:effectLst>
                  <a:outerShdw blurRad="38100" dist="38100" dir="2700000" algn="tl">
                    <a:srgbClr val="000000">
                      <a:alpha val="43137"/>
                    </a:srgbClr>
                  </a:outerShdw>
                </a:effectLst>
                <a:latin typeface="Bahnschrift" panose="020B0502040204020203" pitchFamily="34" charset="0"/>
              </a:rPr>
              <a:t>déduction</a:t>
            </a:r>
            <a:r>
              <a:rPr lang="fr-FR" dirty="0">
                <a:solidFill>
                  <a:schemeClr val="accent6">
                    <a:lumMod val="50000"/>
                  </a:schemeClr>
                </a:solidFill>
                <a:latin typeface="Bahnschrift" panose="020B0502040204020203" pitchFamily="34" charset="0"/>
              </a:rPr>
              <a:t>, on entend un raisonnement qui mène d’une </a:t>
            </a:r>
            <a:r>
              <a:rPr lang="fr-FR" b="1" dirty="0">
                <a:solidFill>
                  <a:schemeClr val="accent6"/>
                </a:solidFill>
                <a:effectLst>
                  <a:outerShdw blurRad="38100" dist="38100" dir="2700000" algn="tl">
                    <a:srgbClr val="000000">
                      <a:alpha val="43137"/>
                    </a:srgbClr>
                  </a:outerShdw>
                </a:effectLst>
                <a:latin typeface="Bahnschrift" panose="020B0502040204020203" pitchFamily="34" charset="0"/>
              </a:rPr>
              <a:t>affirmation générale à une affirmation particulière</a:t>
            </a:r>
            <a:r>
              <a:rPr lang="fr-FR" dirty="0">
                <a:solidFill>
                  <a:schemeClr val="accent6">
                    <a:lumMod val="50000"/>
                  </a:schemeClr>
                </a:solidFill>
                <a:latin typeface="Bahnschrift" panose="020B0502040204020203" pitchFamily="34" charset="0"/>
              </a:rPr>
              <a:t>. </a:t>
            </a:r>
          </a:p>
          <a:p>
            <a:endParaRPr lang="fr-FR" dirty="0">
              <a:solidFill>
                <a:schemeClr val="accent6">
                  <a:lumMod val="50000"/>
                </a:schemeClr>
              </a:solidFill>
              <a:latin typeface="Bahnschrift" panose="020B0502040204020203" pitchFamily="34" charset="0"/>
            </a:endParaRPr>
          </a:p>
          <a:p>
            <a:r>
              <a:rPr lang="fr-FR" dirty="0">
                <a:solidFill>
                  <a:schemeClr val="accent6">
                    <a:lumMod val="50000"/>
                  </a:schemeClr>
                </a:solidFill>
                <a:latin typeface="Bahnschrift" panose="020B0502040204020203" pitchFamily="34" charset="0"/>
              </a:rPr>
              <a:t>P.ex.: Tout ce qui pense existe. Je pense. Donc j’existe!</a:t>
            </a:r>
          </a:p>
          <a:p>
            <a:endParaRPr lang="fr-FR" dirty="0">
              <a:solidFill>
                <a:schemeClr val="accent6">
                  <a:lumMod val="50000"/>
                </a:schemeClr>
              </a:solidFill>
              <a:latin typeface="Bahnschrift" panose="020B0502040204020203" pitchFamily="34" charset="0"/>
            </a:endParaRPr>
          </a:p>
          <a:p>
            <a:r>
              <a:rPr lang="fr-FR" dirty="0">
                <a:solidFill>
                  <a:schemeClr val="accent6">
                    <a:lumMod val="50000"/>
                  </a:schemeClr>
                </a:solidFill>
                <a:latin typeface="Bahnschrift" panose="020B0502040204020203" pitchFamily="34" charset="0"/>
              </a:rPr>
              <a:t>Pour le rationaliste René Descartes, la science moderne est un comparable à un arbre, où toutes les vérités sont déduites d’un premier principe intuitif et a priori. </a:t>
            </a:r>
          </a:p>
        </p:txBody>
      </p:sp>
      <p:sp>
        <p:nvSpPr>
          <p:cNvPr id="46" name="TextBox 45">
            <a:extLst>
              <a:ext uri="{FF2B5EF4-FFF2-40B4-BE49-F238E27FC236}">
                <a16:creationId xmlns:a16="http://schemas.microsoft.com/office/drawing/2014/main" id="{7409E295-DE23-4E1F-8D0A-2FFFA77B0BAF}"/>
              </a:ext>
            </a:extLst>
          </p:cNvPr>
          <p:cNvSpPr txBox="1"/>
          <p:nvPr/>
        </p:nvSpPr>
        <p:spPr>
          <a:xfrm>
            <a:off x="398883" y="4095156"/>
            <a:ext cx="11443929" cy="2308324"/>
          </a:xfrm>
          <a:prstGeom prst="rect">
            <a:avLst/>
          </a:prstGeom>
          <a:noFill/>
        </p:spPr>
        <p:txBody>
          <a:bodyPr wrap="square" rtlCol="0">
            <a:spAutoFit/>
          </a:bodyPr>
          <a:lstStyle/>
          <a:p>
            <a:r>
              <a:rPr lang="fr-FR" dirty="0">
                <a:solidFill>
                  <a:schemeClr val="accent6">
                    <a:lumMod val="50000"/>
                  </a:schemeClr>
                </a:solidFill>
                <a:latin typeface="Bahnschrift" panose="020B0502040204020203" pitchFamily="34" charset="0"/>
              </a:rPr>
              <a:t>L’</a:t>
            </a:r>
            <a:r>
              <a:rPr lang="fr-FR" b="1" dirty="0">
                <a:solidFill>
                  <a:schemeClr val="accent6"/>
                </a:solidFill>
                <a:effectLst>
                  <a:outerShdw blurRad="38100" dist="38100" dir="2700000" algn="tl">
                    <a:srgbClr val="000000">
                      <a:alpha val="43137"/>
                    </a:srgbClr>
                  </a:outerShdw>
                </a:effectLst>
                <a:latin typeface="Bahnschrift" panose="020B0502040204020203" pitchFamily="34" charset="0"/>
              </a:rPr>
              <a:t>induction</a:t>
            </a:r>
            <a:r>
              <a:rPr lang="fr-FR" dirty="0">
                <a:solidFill>
                  <a:schemeClr val="accent6">
                    <a:lumMod val="50000"/>
                  </a:schemeClr>
                </a:solidFill>
                <a:latin typeface="Bahnschrift" panose="020B0502040204020203" pitchFamily="34" charset="0"/>
              </a:rPr>
              <a:t> est l’inverse de la déduction et un raisonnement par lequel on passe d’une </a:t>
            </a:r>
            <a:r>
              <a:rPr lang="fr-FR" b="1" dirty="0">
                <a:solidFill>
                  <a:schemeClr val="accent6"/>
                </a:solidFill>
                <a:effectLst>
                  <a:outerShdw blurRad="38100" dist="38100" dir="2700000" algn="tl">
                    <a:srgbClr val="000000">
                      <a:alpha val="43137"/>
                    </a:srgbClr>
                  </a:outerShdw>
                </a:effectLst>
                <a:latin typeface="Bahnschrift" panose="020B0502040204020203" pitchFamily="34" charset="0"/>
              </a:rPr>
              <a:t>expérience particulière à une règle générale</a:t>
            </a:r>
            <a:r>
              <a:rPr lang="fr-FR" dirty="0">
                <a:solidFill>
                  <a:schemeClr val="accent6">
                    <a:lumMod val="50000"/>
                  </a:schemeClr>
                </a:solidFill>
                <a:latin typeface="Bahnschrift" panose="020B0502040204020203" pitchFamily="34" charset="0"/>
              </a:rPr>
              <a:t>. </a:t>
            </a:r>
          </a:p>
          <a:p>
            <a:endParaRPr lang="fr-FR" dirty="0">
              <a:solidFill>
                <a:schemeClr val="accent6">
                  <a:lumMod val="50000"/>
                </a:schemeClr>
              </a:solidFill>
              <a:latin typeface="Bahnschrift" panose="020B0502040204020203" pitchFamily="34" charset="0"/>
            </a:endParaRPr>
          </a:p>
          <a:p>
            <a:r>
              <a:rPr lang="fr-FR" dirty="0">
                <a:solidFill>
                  <a:schemeClr val="accent6">
                    <a:lumMod val="50000"/>
                  </a:schemeClr>
                </a:solidFill>
                <a:latin typeface="Bahnschrift" panose="020B0502040204020203" pitchFamily="34" charset="0"/>
              </a:rPr>
              <a:t>La valeur scientifique de l’induction est souvent contestée. Hume, empiriste sceptique, rappelle qu’elle relève du probable et non du nécessaire. </a:t>
            </a:r>
            <a:r>
              <a:rPr lang="fr-FR" b="1" dirty="0">
                <a:solidFill>
                  <a:schemeClr val="accent6"/>
                </a:solidFill>
                <a:effectLst>
                  <a:outerShdw blurRad="38100" dist="38100" dir="2700000" algn="tl">
                    <a:srgbClr val="000000">
                      <a:alpha val="43137"/>
                    </a:srgbClr>
                  </a:outerShdw>
                </a:effectLst>
                <a:latin typeface="Bahnschrift" panose="020B0502040204020203" pitchFamily="34" charset="0"/>
              </a:rPr>
              <a:t>Une expérience sensible ne se laisse pas universaliser</a:t>
            </a:r>
            <a:r>
              <a:rPr lang="fr-FR" dirty="0">
                <a:solidFill>
                  <a:schemeClr val="accent6">
                    <a:lumMod val="50000"/>
                  </a:schemeClr>
                </a:solidFill>
                <a:latin typeface="Bahnschrift" panose="020B0502040204020203" pitchFamily="34" charset="0"/>
              </a:rPr>
              <a:t>. </a:t>
            </a:r>
          </a:p>
          <a:p>
            <a:endParaRPr lang="fr-FR" dirty="0">
              <a:solidFill>
                <a:schemeClr val="accent6">
                  <a:lumMod val="50000"/>
                </a:schemeClr>
              </a:solidFill>
              <a:latin typeface="Bahnschrift" panose="020B0502040204020203" pitchFamily="34" charset="0"/>
            </a:endParaRPr>
          </a:p>
          <a:p>
            <a:r>
              <a:rPr lang="fr-FR" dirty="0">
                <a:solidFill>
                  <a:schemeClr val="accent6">
                    <a:lumMod val="50000"/>
                  </a:schemeClr>
                </a:solidFill>
                <a:latin typeface="Bahnschrift" panose="020B0502040204020203" pitchFamily="34" charset="0"/>
              </a:rPr>
              <a:t>P.ex.: Si on a vécu mille cygnes blancs, on ne peut pas conclure avec certitude que tous les cygnes sont blanc. </a:t>
            </a:r>
          </a:p>
        </p:txBody>
      </p:sp>
    </p:spTree>
    <p:extLst>
      <p:ext uri="{BB962C8B-B14F-4D97-AF65-F5344CB8AC3E}">
        <p14:creationId xmlns:p14="http://schemas.microsoft.com/office/powerpoint/2010/main" val="254615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711B6A63-4BD5-44E0-8EC7-467180BAF8B6}"/>
              </a:ext>
            </a:extLst>
          </p:cNvPr>
          <p:cNvSpPr/>
          <p:nvPr/>
        </p:nvSpPr>
        <p:spPr>
          <a:xfrm>
            <a:off x="222740" y="1090348"/>
            <a:ext cx="424239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15" name="TextBox 14">
            <a:extLst>
              <a:ext uri="{FF2B5EF4-FFF2-40B4-BE49-F238E27FC236}">
                <a16:creationId xmlns:a16="http://schemas.microsoft.com/office/drawing/2014/main" id="{8FEC7D82-D3D2-46CF-BC6C-37DCAD8A428E}"/>
              </a:ext>
            </a:extLst>
          </p:cNvPr>
          <p:cNvSpPr txBox="1"/>
          <p:nvPr/>
        </p:nvSpPr>
        <p:spPr>
          <a:xfrm>
            <a:off x="327774" y="1185880"/>
            <a:ext cx="4014240" cy="369332"/>
          </a:xfrm>
          <a:prstGeom prst="rect">
            <a:avLst/>
          </a:prstGeom>
          <a:noFill/>
        </p:spPr>
        <p:txBody>
          <a:bodyPr wrap="none" rtlCol="0">
            <a:spAutoFit/>
          </a:bodyPr>
          <a:lstStyle/>
          <a:p>
            <a:r>
              <a:rPr lang="fr-BE" b="1" dirty="0">
                <a:solidFill>
                  <a:schemeClr val="accent6">
                    <a:lumMod val="20000"/>
                    <a:lumOff val="80000"/>
                  </a:schemeClr>
                </a:solidFill>
                <a:latin typeface="Bahnschrift" panose="020B0502040204020203" pitchFamily="34" charset="0"/>
              </a:rPr>
              <a:t>John Locke (1632 – 1704) : Biographie</a:t>
            </a:r>
          </a:p>
        </p:txBody>
      </p:sp>
      <p:sp>
        <p:nvSpPr>
          <p:cNvPr id="17" name="TextBox 16">
            <a:extLst>
              <a:ext uri="{FF2B5EF4-FFF2-40B4-BE49-F238E27FC236}">
                <a16:creationId xmlns:a16="http://schemas.microsoft.com/office/drawing/2014/main" id="{E34E9B89-0CBC-47A1-B6E7-3EDAC868E9FA}"/>
              </a:ext>
            </a:extLst>
          </p:cNvPr>
          <p:cNvSpPr txBox="1"/>
          <p:nvPr/>
        </p:nvSpPr>
        <p:spPr>
          <a:xfrm>
            <a:off x="5048592" y="873346"/>
            <a:ext cx="5810596" cy="5693866"/>
          </a:xfrm>
          <a:prstGeom prst="rect">
            <a:avLst/>
          </a:prstGeom>
          <a:noFill/>
        </p:spPr>
        <p:txBody>
          <a:bodyPr wrap="square" rtlCol="0">
            <a:spAutoFit/>
          </a:bodyPr>
          <a:lstStyle/>
          <a:p>
            <a:pPr marL="285750" indent="-285750" algn="just">
              <a:buFont typeface="Arial" panose="020B0604020202020204" pitchFamily="34" charset="0"/>
              <a:buChar char="•"/>
            </a:pPr>
            <a:r>
              <a:rPr lang="fr-FR" sz="1300" dirty="0">
                <a:latin typeface="Bahnschrift" panose="020B0502040204020203" pitchFamily="34" charset="0"/>
              </a:rPr>
              <a:t>Philosophe</a:t>
            </a:r>
            <a:r>
              <a:rPr lang="fr-FR" sz="1300" dirty="0">
                <a:solidFill>
                  <a:srgbClr val="202122"/>
                </a:solidFill>
                <a:latin typeface="Bahnschrift" panose="020B0502040204020203" pitchFamily="34" charset="0"/>
              </a:rPr>
              <a:t> </a:t>
            </a:r>
            <a:r>
              <a:rPr lang="fr-FR" sz="1300" dirty="0">
                <a:latin typeface="Bahnschrift" panose="020B0502040204020203" pitchFamily="34" charset="0"/>
              </a:rPr>
              <a:t>anglais</a:t>
            </a:r>
            <a:r>
              <a:rPr lang="fr-FR" sz="1300" dirty="0">
                <a:solidFill>
                  <a:srgbClr val="202122"/>
                </a:solidFill>
                <a:latin typeface="Bahnschrift" panose="020B0502040204020203" pitchFamily="34" charset="0"/>
              </a:rPr>
              <a:t> </a:t>
            </a:r>
          </a:p>
          <a:p>
            <a:pPr algn="just"/>
            <a:endParaRPr lang="fr-FR" sz="1300" dirty="0">
              <a:solidFill>
                <a:srgbClr val="202122"/>
              </a:solidFill>
              <a:latin typeface="Bahnschrift" panose="020B0502040204020203" pitchFamily="34" charset="0"/>
            </a:endParaRPr>
          </a:p>
          <a:p>
            <a:pPr marL="285750" indent="-285750" algn="just">
              <a:buFont typeface="Arial" panose="020B0604020202020204" pitchFamily="34" charset="0"/>
              <a:buChar char="•"/>
            </a:pPr>
            <a:r>
              <a:rPr lang="fr-FR" sz="1300" dirty="0">
                <a:solidFill>
                  <a:srgbClr val="202122"/>
                </a:solidFill>
                <a:latin typeface="Bahnschrift" panose="020B0502040204020203" pitchFamily="34" charset="0"/>
              </a:rPr>
              <a:t>Voit la fin des </a:t>
            </a:r>
            <a:r>
              <a:rPr lang="fr-FR" sz="1300" dirty="0">
                <a:latin typeface="Bahnschrift" panose="020B0502040204020203" pitchFamily="34" charset="0"/>
              </a:rPr>
              <a:t>guerres de religion</a:t>
            </a:r>
            <a:r>
              <a:rPr lang="fr-FR" sz="1300" dirty="0">
                <a:solidFill>
                  <a:srgbClr val="202122"/>
                </a:solidFill>
                <a:latin typeface="Bahnschrift" panose="020B0502040204020203" pitchFamily="34" charset="0"/>
              </a:rPr>
              <a:t>, les débuts du </a:t>
            </a:r>
            <a:r>
              <a:rPr lang="fr-FR" sz="1300" dirty="0">
                <a:latin typeface="Bahnschrift" panose="020B0502040204020203" pitchFamily="34" charset="0"/>
              </a:rPr>
              <a:t>rationalisme</a:t>
            </a:r>
            <a:r>
              <a:rPr lang="fr-FR" sz="1300" dirty="0">
                <a:solidFill>
                  <a:srgbClr val="202122"/>
                </a:solidFill>
                <a:latin typeface="Bahnschrift" panose="020B0502040204020203" pitchFamily="34" charset="0"/>
              </a:rPr>
              <a:t> et une forte opposition à l'</a:t>
            </a:r>
            <a:r>
              <a:rPr lang="fr-FR" sz="1300" dirty="0">
                <a:latin typeface="Bahnschrift" panose="020B0502040204020203" pitchFamily="34" charset="0"/>
              </a:rPr>
              <a:t>absolutisme</a:t>
            </a:r>
            <a:r>
              <a:rPr lang="fr-FR" sz="1300" dirty="0">
                <a:solidFill>
                  <a:srgbClr val="202122"/>
                </a:solidFill>
                <a:latin typeface="Bahnschrift" panose="020B0502040204020203" pitchFamily="34" charset="0"/>
              </a:rPr>
              <a:t> en Angleterre</a:t>
            </a:r>
          </a:p>
          <a:p>
            <a:pPr marL="285750" indent="-285750" algn="just">
              <a:buFont typeface="Arial" panose="020B0604020202020204" pitchFamily="34" charset="0"/>
              <a:buChar char="•"/>
            </a:pPr>
            <a:endParaRPr lang="fr-FR" sz="1300" dirty="0">
              <a:solidFill>
                <a:srgbClr val="202122"/>
              </a:solidFill>
              <a:latin typeface="Bahnschrift" panose="020B0502040204020203" pitchFamily="34" charset="0"/>
            </a:endParaRPr>
          </a:p>
          <a:p>
            <a:pPr marL="285750" indent="-285750" algn="just">
              <a:buFont typeface="Arial" panose="020B0604020202020204" pitchFamily="34" charset="0"/>
              <a:buChar char="•"/>
            </a:pPr>
            <a:r>
              <a:rPr lang="fr-FR" sz="1300" dirty="0">
                <a:solidFill>
                  <a:srgbClr val="202122"/>
                </a:solidFill>
                <a:latin typeface="Bahnschrift" panose="020B0502040204020203" pitchFamily="34" charset="0"/>
              </a:rPr>
              <a:t>Son </a:t>
            </a:r>
            <a:r>
              <a:rPr lang="fr-FR" sz="1300" i="1" dirty="0">
                <a:solidFill>
                  <a:srgbClr val="202122"/>
                </a:solidFill>
                <a:latin typeface="Bahnschrift" panose="020B0502040204020203" pitchFamily="34" charset="0"/>
              </a:rPr>
              <a:t>Essai sur l'entendement humain</a:t>
            </a:r>
            <a:r>
              <a:rPr lang="fr-FR" sz="1300" dirty="0">
                <a:solidFill>
                  <a:srgbClr val="202122"/>
                </a:solidFill>
                <a:latin typeface="Bahnschrift" panose="020B0502040204020203" pitchFamily="34" charset="0"/>
              </a:rPr>
              <a:t> est un ouvrage majeur dans lequel il construit une théorie des idées et une philosophie de l'esprit</a:t>
            </a:r>
          </a:p>
          <a:p>
            <a:pPr marL="285750" indent="-285750" algn="just">
              <a:buFont typeface="Arial" panose="020B0604020202020204" pitchFamily="34" charset="0"/>
              <a:buChar char="•"/>
            </a:pPr>
            <a:endParaRPr lang="fr-FR" sz="1300" dirty="0">
              <a:solidFill>
                <a:srgbClr val="202122"/>
              </a:solidFill>
              <a:latin typeface="Bahnschrift" panose="020B0502040204020203" pitchFamily="34" charset="0"/>
            </a:endParaRPr>
          </a:p>
          <a:p>
            <a:pPr marL="285750" indent="-285750" algn="just">
              <a:buFont typeface="Arial" panose="020B0604020202020204" pitchFamily="34" charset="0"/>
              <a:buChar char="•"/>
            </a:pPr>
            <a:r>
              <a:rPr lang="lb-LU" sz="1300" dirty="0" err="1">
                <a:solidFill>
                  <a:srgbClr val="202122"/>
                </a:solidFill>
                <a:latin typeface="Bahnschrift" panose="020B0502040204020203" pitchFamily="34" charset="0"/>
              </a:rPr>
              <a:t>Professeur</a:t>
            </a:r>
            <a:r>
              <a:rPr lang="lb-LU" sz="1300" dirty="0">
                <a:solidFill>
                  <a:srgbClr val="202122"/>
                </a:solidFill>
                <a:latin typeface="Bahnschrift" panose="020B0502040204020203" pitchFamily="34" charset="0"/>
              </a:rPr>
              <a:t> de </a:t>
            </a:r>
            <a:r>
              <a:rPr lang="lb-LU" sz="1300" dirty="0" err="1">
                <a:solidFill>
                  <a:srgbClr val="202122"/>
                </a:solidFill>
                <a:latin typeface="Bahnschrift" panose="020B0502040204020203" pitchFamily="34" charset="0"/>
              </a:rPr>
              <a:t>rhétorique</a:t>
            </a:r>
            <a:r>
              <a:rPr lang="lb-LU" sz="1300" dirty="0">
                <a:solidFill>
                  <a:srgbClr val="202122"/>
                </a:solidFill>
                <a:latin typeface="Bahnschrift" panose="020B0502040204020203" pitchFamily="34" charset="0"/>
              </a:rPr>
              <a:t> à </a:t>
            </a:r>
            <a:r>
              <a:rPr lang="lb-LU" sz="1300" dirty="0" err="1">
                <a:solidFill>
                  <a:srgbClr val="202122"/>
                </a:solidFill>
                <a:latin typeface="Bahnschrift" panose="020B0502040204020203" pitchFamily="34" charset="0"/>
              </a:rPr>
              <a:t>Oxford</a:t>
            </a:r>
            <a:r>
              <a:rPr lang="lb-LU" sz="1300" dirty="0">
                <a:solidFill>
                  <a:srgbClr val="202122"/>
                </a:solidFill>
                <a:latin typeface="Bahnschrift" panose="020B0502040204020203" pitchFamily="34" charset="0"/>
              </a:rPr>
              <a:t>, </a:t>
            </a:r>
            <a:r>
              <a:rPr lang="lb-LU" sz="1300" dirty="0" err="1">
                <a:solidFill>
                  <a:srgbClr val="202122"/>
                </a:solidFill>
                <a:latin typeface="Bahnschrift" panose="020B0502040204020203" pitchFamily="34" charset="0"/>
              </a:rPr>
              <a:t>puis</a:t>
            </a:r>
            <a:r>
              <a:rPr lang="lb-LU" sz="1300" dirty="0">
                <a:solidFill>
                  <a:srgbClr val="202122"/>
                </a:solidFill>
                <a:latin typeface="Bahnschrift" panose="020B0502040204020203" pitchFamily="34" charset="0"/>
              </a:rPr>
              <a:t> </a:t>
            </a:r>
            <a:r>
              <a:rPr lang="lb-LU" sz="1300" dirty="0" err="1">
                <a:solidFill>
                  <a:srgbClr val="202122"/>
                </a:solidFill>
                <a:latin typeface="Bahnschrift" panose="020B0502040204020203" pitchFamily="34" charset="0"/>
              </a:rPr>
              <a:t>médecin</a:t>
            </a:r>
            <a:r>
              <a:rPr lang="lb-LU" sz="1300" dirty="0">
                <a:solidFill>
                  <a:srgbClr val="202122"/>
                </a:solidFill>
                <a:latin typeface="Bahnschrift" panose="020B0502040204020203" pitchFamily="34" charset="0"/>
              </a:rPr>
              <a:t> </a:t>
            </a:r>
            <a:r>
              <a:rPr lang="lb-LU" sz="1300" dirty="0" err="1">
                <a:solidFill>
                  <a:srgbClr val="202122"/>
                </a:solidFill>
                <a:latin typeface="Bahnschrift" panose="020B0502040204020203" pitchFamily="34" charset="0"/>
              </a:rPr>
              <a:t>personnel</a:t>
            </a:r>
            <a:r>
              <a:rPr lang="lb-LU" sz="1300" dirty="0">
                <a:solidFill>
                  <a:srgbClr val="202122"/>
                </a:solidFill>
                <a:latin typeface="Bahnschrift" panose="020B0502040204020203" pitchFamily="34" charset="0"/>
              </a:rPr>
              <a:t> de Anthony </a:t>
            </a:r>
            <a:r>
              <a:rPr lang="lb-LU" sz="1300" dirty="0" err="1">
                <a:solidFill>
                  <a:srgbClr val="202122"/>
                </a:solidFill>
                <a:latin typeface="Bahnschrift" panose="020B0502040204020203" pitchFamily="34" charset="0"/>
              </a:rPr>
              <a:t>Ashley-Cooper</a:t>
            </a:r>
            <a:r>
              <a:rPr lang="lb-LU" sz="1300" dirty="0">
                <a:solidFill>
                  <a:srgbClr val="202122"/>
                </a:solidFill>
                <a:latin typeface="Bahnschrift" panose="020B0502040204020203" pitchFamily="34" charset="0"/>
              </a:rPr>
              <a:t> </a:t>
            </a:r>
            <a:r>
              <a:rPr lang="lb-LU" sz="1300" dirty="0" err="1">
                <a:solidFill>
                  <a:srgbClr val="202122"/>
                </a:solidFill>
                <a:latin typeface="Bahnschrift" panose="020B0502040204020203" pitchFamily="34" charset="0"/>
              </a:rPr>
              <a:t>Comte</a:t>
            </a:r>
            <a:r>
              <a:rPr lang="lb-LU" sz="1300" dirty="0">
                <a:solidFill>
                  <a:srgbClr val="202122"/>
                </a:solidFill>
                <a:latin typeface="Bahnschrift" panose="020B0502040204020203" pitchFamily="34" charset="0"/>
              </a:rPr>
              <a:t> de </a:t>
            </a:r>
            <a:r>
              <a:rPr lang="lb-LU" sz="1300" dirty="0" err="1">
                <a:solidFill>
                  <a:srgbClr val="202122"/>
                </a:solidFill>
                <a:latin typeface="Bahnschrift" panose="020B0502040204020203" pitchFamily="34" charset="0"/>
              </a:rPr>
              <a:t>Shaftesbury</a:t>
            </a:r>
            <a:r>
              <a:rPr lang="lb-LU" sz="1300" dirty="0">
                <a:solidFill>
                  <a:srgbClr val="202122"/>
                </a:solidFill>
                <a:latin typeface="Bahnschrift" panose="020B0502040204020203" pitchFamily="34" charset="0"/>
              </a:rPr>
              <a:t>. </a:t>
            </a:r>
            <a:r>
              <a:rPr lang="lb-LU" sz="1300" i="1" dirty="0" err="1">
                <a:solidFill>
                  <a:srgbClr val="202122"/>
                </a:solidFill>
                <a:latin typeface="Bahnschrift" panose="020B0502040204020203" pitchFamily="34" charset="0"/>
              </a:rPr>
              <a:t>Dans</a:t>
            </a:r>
            <a:r>
              <a:rPr lang="lb-LU" sz="1300" i="1" dirty="0">
                <a:solidFill>
                  <a:srgbClr val="202122"/>
                </a:solidFill>
                <a:latin typeface="Bahnschrift" panose="020B0502040204020203" pitchFamily="34" charset="0"/>
              </a:rPr>
              <a:t> </a:t>
            </a:r>
            <a:r>
              <a:rPr lang="lb-LU" sz="1300" i="1" dirty="0" err="1">
                <a:solidFill>
                  <a:srgbClr val="202122"/>
                </a:solidFill>
                <a:latin typeface="Bahnschrift" panose="020B0502040204020203" pitchFamily="34" charset="0"/>
              </a:rPr>
              <a:t>son</a:t>
            </a:r>
            <a:r>
              <a:rPr lang="lb-LU" sz="1300" i="1" dirty="0">
                <a:solidFill>
                  <a:srgbClr val="202122"/>
                </a:solidFill>
                <a:latin typeface="Bahnschrift" panose="020B0502040204020203" pitchFamily="34" charset="0"/>
              </a:rPr>
              <a:t> </a:t>
            </a:r>
            <a:r>
              <a:rPr lang="lb-LU" sz="1300" i="1" dirty="0" err="1">
                <a:solidFill>
                  <a:srgbClr val="202122"/>
                </a:solidFill>
                <a:latin typeface="Bahnschrift" panose="020B0502040204020203" pitchFamily="34" charset="0"/>
              </a:rPr>
              <a:t>oeuvre</a:t>
            </a:r>
            <a:r>
              <a:rPr lang="lb-LU" sz="1300" i="1" dirty="0">
                <a:solidFill>
                  <a:srgbClr val="202122"/>
                </a:solidFill>
                <a:latin typeface="Bahnschrift" panose="020B0502040204020203" pitchFamily="34" charset="0"/>
              </a:rPr>
              <a:t> De </a:t>
            </a:r>
            <a:r>
              <a:rPr lang="lb-LU" sz="1300" i="1" dirty="0" err="1">
                <a:solidFill>
                  <a:srgbClr val="202122"/>
                </a:solidFill>
                <a:latin typeface="Bahnschrift" panose="020B0502040204020203" pitchFamily="34" charset="0"/>
              </a:rPr>
              <a:t>Arte</a:t>
            </a:r>
            <a:r>
              <a:rPr lang="lb-LU" sz="1300" i="1" dirty="0">
                <a:solidFill>
                  <a:srgbClr val="202122"/>
                </a:solidFill>
                <a:latin typeface="Bahnschrift" panose="020B0502040204020203" pitchFamily="34" charset="0"/>
              </a:rPr>
              <a:t> </a:t>
            </a:r>
            <a:r>
              <a:rPr lang="lb-LU" sz="1300" i="1" dirty="0" err="1">
                <a:solidFill>
                  <a:srgbClr val="202122"/>
                </a:solidFill>
                <a:latin typeface="Bahnschrift" panose="020B0502040204020203" pitchFamily="34" charset="0"/>
              </a:rPr>
              <a:t>Medica</a:t>
            </a:r>
            <a:r>
              <a:rPr lang="lb-LU" sz="1300" i="1" dirty="0">
                <a:solidFill>
                  <a:srgbClr val="202122"/>
                </a:solidFill>
                <a:latin typeface="Bahnschrift" panose="020B0502040204020203" pitchFamily="34" charset="0"/>
              </a:rPr>
              <a:t>, </a:t>
            </a:r>
            <a:r>
              <a:rPr lang="lb-LU" sz="1300" i="1" dirty="0" err="1">
                <a:solidFill>
                  <a:srgbClr val="202122"/>
                </a:solidFill>
                <a:latin typeface="Bahnschrift" panose="020B0502040204020203" pitchFamily="34" charset="0"/>
              </a:rPr>
              <a:t>il</a:t>
            </a:r>
            <a:r>
              <a:rPr lang="lb-LU" sz="1300" i="1" dirty="0">
                <a:solidFill>
                  <a:srgbClr val="202122"/>
                </a:solidFill>
                <a:latin typeface="Bahnschrift" panose="020B0502040204020203" pitchFamily="34" charset="0"/>
              </a:rPr>
              <a:t> </a:t>
            </a:r>
            <a:r>
              <a:rPr lang="lb-LU" sz="1300" i="1" dirty="0" err="1">
                <a:solidFill>
                  <a:srgbClr val="202122"/>
                </a:solidFill>
                <a:latin typeface="Bahnschrift" panose="020B0502040204020203" pitchFamily="34" charset="0"/>
              </a:rPr>
              <a:t>critique</a:t>
            </a:r>
            <a:r>
              <a:rPr lang="lb-LU" sz="1300" i="1" dirty="0">
                <a:solidFill>
                  <a:srgbClr val="202122"/>
                </a:solidFill>
                <a:latin typeface="Bahnschrift" panose="020B0502040204020203" pitchFamily="34" charset="0"/>
              </a:rPr>
              <a:t> la </a:t>
            </a:r>
            <a:r>
              <a:rPr lang="lb-LU" sz="1300" i="1" dirty="0" err="1">
                <a:solidFill>
                  <a:srgbClr val="202122"/>
                </a:solidFill>
                <a:latin typeface="Bahnschrift" panose="020B0502040204020203" pitchFamily="34" charset="0"/>
              </a:rPr>
              <a:t>méthode</a:t>
            </a:r>
            <a:r>
              <a:rPr lang="lb-LU" sz="1300" i="1" dirty="0">
                <a:solidFill>
                  <a:srgbClr val="202122"/>
                </a:solidFill>
                <a:latin typeface="Bahnschrift" panose="020B0502040204020203" pitchFamily="34" charset="0"/>
              </a:rPr>
              <a:t> </a:t>
            </a:r>
            <a:r>
              <a:rPr lang="lb-LU" sz="1300" i="1" dirty="0" err="1">
                <a:solidFill>
                  <a:srgbClr val="202122"/>
                </a:solidFill>
                <a:latin typeface="Bahnschrift" panose="020B0502040204020203" pitchFamily="34" charset="0"/>
              </a:rPr>
              <a:t>déductive</a:t>
            </a:r>
            <a:r>
              <a:rPr lang="lb-LU" sz="1300" i="1" dirty="0">
                <a:solidFill>
                  <a:srgbClr val="202122"/>
                </a:solidFill>
                <a:latin typeface="Bahnschrift" panose="020B0502040204020203" pitchFamily="34" charset="0"/>
              </a:rPr>
              <a:t> </a:t>
            </a:r>
            <a:r>
              <a:rPr lang="lb-LU" sz="1300" i="1" dirty="0" err="1">
                <a:solidFill>
                  <a:srgbClr val="202122"/>
                </a:solidFill>
                <a:latin typeface="Bahnschrift" panose="020B0502040204020203" pitchFamily="34" charset="0"/>
              </a:rPr>
              <a:t>pour</a:t>
            </a:r>
            <a:r>
              <a:rPr lang="lb-LU" sz="1300" i="1" dirty="0">
                <a:solidFill>
                  <a:srgbClr val="202122"/>
                </a:solidFill>
                <a:latin typeface="Bahnschrift" panose="020B0502040204020203" pitchFamily="34" charset="0"/>
              </a:rPr>
              <a:t> </a:t>
            </a:r>
            <a:r>
              <a:rPr lang="lb-LU" sz="1300" i="1" dirty="0" err="1">
                <a:solidFill>
                  <a:srgbClr val="202122"/>
                </a:solidFill>
                <a:latin typeface="Bahnschrift" panose="020B0502040204020203" pitchFamily="34" charset="0"/>
              </a:rPr>
              <a:t>favoriser</a:t>
            </a:r>
            <a:r>
              <a:rPr lang="lb-LU" sz="1300" i="1" dirty="0">
                <a:solidFill>
                  <a:srgbClr val="202122"/>
                </a:solidFill>
                <a:latin typeface="Bahnschrift" panose="020B0502040204020203" pitchFamily="34" charset="0"/>
              </a:rPr>
              <a:t> </a:t>
            </a:r>
            <a:r>
              <a:rPr lang="lb-LU" sz="1300" i="1" dirty="0" err="1">
                <a:solidFill>
                  <a:srgbClr val="202122"/>
                </a:solidFill>
                <a:latin typeface="Bahnschrift" panose="020B0502040204020203" pitchFamily="34" charset="0"/>
              </a:rPr>
              <a:t>l’expérience</a:t>
            </a:r>
            <a:r>
              <a:rPr lang="lb-LU" sz="1300" i="1" dirty="0">
                <a:solidFill>
                  <a:srgbClr val="202122"/>
                </a:solidFill>
                <a:latin typeface="Bahnschrift" panose="020B0502040204020203" pitchFamily="34" charset="0"/>
              </a:rPr>
              <a:t> </a:t>
            </a:r>
            <a:r>
              <a:rPr lang="lb-LU" sz="1300" i="1" dirty="0" err="1">
                <a:solidFill>
                  <a:srgbClr val="202122"/>
                </a:solidFill>
                <a:latin typeface="Bahnschrift" panose="020B0502040204020203" pitchFamily="34" charset="0"/>
              </a:rPr>
              <a:t>inductive</a:t>
            </a:r>
            <a:endParaRPr lang="lb-LU" sz="1300" i="1" dirty="0">
              <a:solidFill>
                <a:srgbClr val="202122"/>
              </a:solidFill>
              <a:latin typeface="Bahnschrift" panose="020B0502040204020203" pitchFamily="34" charset="0"/>
            </a:endParaRPr>
          </a:p>
          <a:p>
            <a:pPr marL="285750" indent="-285750" algn="just">
              <a:buFont typeface="Arial" panose="020B0604020202020204" pitchFamily="34" charset="0"/>
              <a:buChar char="•"/>
            </a:pPr>
            <a:endParaRPr lang="lb-LU" sz="1300" i="1" dirty="0">
              <a:solidFill>
                <a:srgbClr val="202122"/>
              </a:solidFill>
              <a:latin typeface="Bahnschrift" panose="020B0502040204020203" pitchFamily="34" charset="0"/>
            </a:endParaRPr>
          </a:p>
          <a:p>
            <a:pPr marL="285750" indent="-285750" algn="just">
              <a:buFont typeface="Arial" panose="020B0604020202020204" pitchFamily="34" charset="0"/>
              <a:buChar char="•"/>
            </a:pPr>
            <a:r>
              <a:rPr lang="fr-FR" sz="1300" dirty="0">
                <a:solidFill>
                  <a:srgbClr val="202122"/>
                </a:solidFill>
                <a:latin typeface="Bahnschrift" panose="020B0502040204020203" pitchFamily="34" charset="0"/>
              </a:rPr>
              <a:t>1668: maladie de foie de Lord Ashley. Locke recommande de subir une opération destinée à drainer l'abcès, </a:t>
            </a:r>
            <a:r>
              <a:rPr lang="lb-LU" sz="1300" dirty="0" err="1">
                <a:solidFill>
                  <a:srgbClr val="202122"/>
                </a:solidFill>
                <a:latin typeface="Bahnschrift" panose="020B0502040204020203" pitchFamily="34" charset="0"/>
              </a:rPr>
              <a:t>qui</a:t>
            </a:r>
            <a:r>
              <a:rPr lang="lb-LU" sz="1300" dirty="0">
                <a:solidFill>
                  <a:srgbClr val="202122"/>
                </a:solidFill>
                <a:latin typeface="Bahnschrift" panose="020B0502040204020203" pitchFamily="34" charset="0"/>
              </a:rPr>
              <a:t> </a:t>
            </a:r>
            <a:r>
              <a:rPr lang="lb-LU" sz="1300" dirty="0" err="1">
                <a:solidFill>
                  <a:srgbClr val="202122"/>
                </a:solidFill>
                <a:latin typeface="Bahnschrift" panose="020B0502040204020203" pitchFamily="34" charset="0"/>
              </a:rPr>
              <a:t>réussit</a:t>
            </a:r>
            <a:r>
              <a:rPr lang="lb-LU" sz="1300" dirty="0">
                <a:solidFill>
                  <a:srgbClr val="202122"/>
                </a:solidFill>
                <a:latin typeface="Bahnschrift" panose="020B0502040204020203" pitchFamily="34" charset="0"/>
              </a:rPr>
              <a:t> </a:t>
            </a:r>
            <a:r>
              <a:rPr lang="lb-LU" sz="1300" dirty="0" err="1">
                <a:solidFill>
                  <a:srgbClr val="202122"/>
                </a:solidFill>
                <a:latin typeface="Bahnschrift" panose="020B0502040204020203" pitchFamily="34" charset="0"/>
              </a:rPr>
              <a:t>pleinement</a:t>
            </a:r>
            <a:endParaRPr lang="lb-LU" sz="1300" dirty="0">
              <a:solidFill>
                <a:srgbClr val="202122"/>
              </a:solidFill>
              <a:latin typeface="Bahnschrift" panose="020B0502040204020203" pitchFamily="34" charset="0"/>
            </a:endParaRPr>
          </a:p>
          <a:p>
            <a:pPr marL="285750" indent="-285750" algn="just">
              <a:buFont typeface="Arial" panose="020B0604020202020204" pitchFamily="34" charset="0"/>
              <a:buChar char="•"/>
            </a:pPr>
            <a:endParaRPr lang="lb-LU" sz="1300" dirty="0">
              <a:solidFill>
                <a:srgbClr val="202122"/>
              </a:solidFill>
              <a:latin typeface="Bahnschrift" panose="020B0502040204020203" pitchFamily="34" charset="0"/>
            </a:endParaRPr>
          </a:p>
          <a:p>
            <a:pPr marL="285750" indent="-285750" algn="just">
              <a:buFont typeface="Arial" panose="020B0604020202020204" pitchFamily="34" charset="0"/>
              <a:buChar char="•"/>
            </a:pPr>
            <a:r>
              <a:rPr lang="fr-FR" sz="1300" dirty="0">
                <a:solidFill>
                  <a:srgbClr val="202122"/>
                </a:solidFill>
                <a:latin typeface="Bahnschrift" panose="020B0502040204020203" pitchFamily="34" charset="0"/>
              </a:rPr>
              <a:t>Devient membre de la </a:t>
            </a:r>
            <a:r>
              <a:rPr lang="fr-FR" sz="1300" dirty="0">
                <a:latin typeface="Bahnschrift" panose="020B0502040204020203" pitchFamily="34" charset="0"/>
              </a:rPr>
              <a:t>Royal Society, </a:t>
            </a:r>
            <a:r>
              <a:rPr lang="fr-FR" sz="1300" dirty="0">
                <a:solidFill>
                  <a:srgbClr val="202122"/>
                </a:solidFill>
                <a:latin typeface="Bahnschrift" panose="020B0502040204020203" pitchFamily="34" charset="0"/>
              </a:rPr>
              <a:t>puis actionnaire de la </a:t>
            </a:r>
            <a:r>
              <a:rPr lang="fr-FR" sz="1300" dirty="0">
                <a:latin typeface="Bahnschrift" panose="020B0502040204020203" pitchFamily="34" charset="0"/>
              </a:rPr>
              <a:t>Royal </a:t>
            </a:r>
            <a:r>
              <a:rPr lang="fr-FR" sz="1300" dirty="0" err="1">
                <a:latin typeface="Bahnschrift" panose="020B0502040204020203" pitchFamily="34" charset="0"/>
              </a:rPr>
              <a:t>African</a:t>
            </a:r>
            <a:r>
              <a:rPr lang="fr-FR" sz="1300" dirty="0">
                <a:latin typeface="Bahnschrift" panose="020B0502040204020203" pitchFamily="34" charset="0"/>
              </a:rPr>
              <a:t> </a:t>
            </a:r>
            <a:r>
              <a:rPr lang="fr-FR" sz="1300" dirty="0" err="1">
                <a:latin typeface="Bahnschrift" panose="020B0502040204020203" pitchFamily="34" charset="0"/>
              </a:rPr>
              <a:t>Company</a:t>
            </a:r>
            <a:r>
              <a:rPr lang="fr-FR" sz="1300" dirty="0">
                <a:solidFill>
                  <a:srgbClr val="202122"/>
                </a:solidFill>
                <a:latin typeface="Bahnschrift" panose="020B0502040204020203" pitchFamily="34" charset="0"/>
              </a:rPr>
              <a:t>, créée en 1672, dont une activité essentielle est la </a:t>
            </a:r>
            <a:r>
              <a:rPr lang="fr-FR" sz="1300" dirty="0">
                <a:latin typeface="Bahnschrift" panose="020B0502040204020203" pitchFamily="34" charset="0"/>
              </a:rPr>
              <a:t>traite des Noirs</a:t>
            </a:r>
          </a:p>
          <a:p>
            <a:pPr marL="285750" indent="-285750" algn="just">
              <a:buFont typeface="Arial" panose="020B0604020202020204" pitchFamily="34" charset="0"/>
              <a:buChar char="•"/>
            </a:pPr>
            <a:endParaRPr lang="fr-FR" sz="1300" dirty="0">
              <a:latin typeface="Bahnschrift" panose="020B0502040204020203" pitchFamily="34" charset="0"/>
            </a:endParaRPr>
          </a:p>
          <a:p>
            <a:pPr marL="285750" indent="-285750" algn="just">
              <a:buFont typeface="Arial" panose="020B0604020202020204" pitchFamily="34" charset="0"/>
              <a:buChar char="•"/>
            </a:pPr>
            <a:r>
              <a:rPr lang="fr-FR" sz="1300" dirty="0">
                <a:solidFill>
                  <a:srgbClr val="202122"/>
                </a:solidFill>
                <a:latin typeface="Bahnschrift" panose="020B0502040204020203" pitchFamily="34" charset="0"/>
              </a:rPr>
              <a:t>S’opposant à l’absolutisme monarchique, en </a:t>
            </a:r>
            <a:r>
              <a:rPr lang="fr-FR" sz="1300" dirty="0">
                <a:latin typeface="Bahnschrift" panose="020B0502040204020203" pitchFamily="34" charset="0"/>
              </a:rPr>
              <a:t>mai 1685</a:t>
            </a:r>
            <a:r>
              <a:rPr lang="fr-FR" sz="1300" dirty="0">
                <a:solidFill>
                  <a:srgbClr val="202122"/>
                </a:solidFill>
                <a:latin typeface="Bahnschrift" panose="020B0502040204020203" pitchFamily="34" charset="0"/>
              </a:rPr>
              <a:t>, il est inscrit sur une liste d'exilés dont le gouvernement anglais demande l'arrestation</a:t>
            </a:r>
          </a:p>
          <a:p>
            <a:pPr marL="285750" indent="-285750" algn="just">
              <a:buFont typeface="Arial" panose="020B0604020202020204" pitchFamily="34" charset="0"/>
              <a:buChar char="•"/>
            </a:pPr>
            <a:endParaRPr lang="fr-FR" sz="1300" dirty="0">
              <a:solidFill>
                <a:srgbClr val="202122"/>
              </a:solidFill>
              <a:latin typeface="Bahnschrift" panose="020B0502040204020203" pitchFamily="34" charset="0"/>
            </a:endParaRPr>
          </a:p>
          <a:p>
            <a:pPr marL="285750" indent="-285750" algn="just">
              <a:buFont typeface="Arial" panose="020B0604020202020204" pitchFamily="34" charset="0"/>
              <a:buChar char="•"/>
            </a:pPr>
            <a:r>
              <a:rPr lang="fr-FR" sz="1300" dirty="0">
                <a:latin typeface="Bahnschrift" panose="020B0502040204020203" pitchFamily="34" charset="0"/>
              </a:rPr>
              <a:t>Seconde révolution anglaise</a:t>
            </a:r>
            <a:r>
              <a:rPr lang="fr-FR" sz="1300" dirty="0">
                <a:solidFill>
                  <a:srgbClr val="202122"/>
                </a:solidFill>
                <a:latin typeface="Bahnschrift" panose="020B0502040204020203" pitchFamily="34" charset="0"/>
              </a:rPr>
              <a:t>: renversement militaire du roi Jacques II permet à Locke de rentrer d'exil</a:t>
            </a:r>
          </a:p>
          <a:p>
            <a:pPr marL="285750" indent="-285750" algn="just">
              <a:buFont typeface="Arial" panose="020B0604020202020204" pitchFamily="34" charset="0"/>
              <a:buChar char="•"/>
            </a:pPr>
            <a:endParaRPr lang="fr-FR" sz="1300" dirty="0">
              <a:solidFill>
                <a:srgbClr val="202122"/>
              </a:solidFill>
              <a:latin typeface="Bahnschrift" panose="020B0502040204020203" pitchFamily="34" charset="0"/>
            </a:endParaRPr>
          </a:p>
          <a:p>
            <a:pPr marL="285750" indent="-285750" algn="just">
              <a:buFont typeface="Arial" panose="020B0604020202020204" pitchFamily="34" charset="0"/>
              <a:buChar char="•"/>
            </a:pPr>
            <a:r>
              <a:rPr lang="fr-FR" sz="1300" dirty="0">
                <a:solidFill>
                  <a:srgbClr val="202122"/>
                </a:solidFill>
                <a:latin typeface="Bahnschrift" panose="020B0502040204020203" pitchFamily="34" charset="0"/>
              </a:rPr>
              <a:t>Locke passe paisiblement les quatre dernières années de sa vie en se consacrant à sa dernière œuvre </a:t>
            </a:r>
            <a:r>
              <a:rPr lang="fr-FR" sz="1300" i="1" dirty="0">
                <a:solidFill>
                  <a:srgbClr val="202122"/>
                </a:solidFill>
                <a:latin typeface="Bahnschrift" panose="020B0502040204020203" pitchFamily="34" charset="0"/>
              </a:rPr>
              <a:t>Paraphrase and Notes on the </a:t>
            </a:r>
            <a:r>
              <a:rPr lang="fr-FR" sz="1300" i="1" dirty="0" err="1">
                <a:solidFill>
                  <a:srgbClr val="202122"/>
                </a:solidFill>
                <a:latin typeface="Bahnschrift" panose="020B0502040204020203" pitchFamily="34" charset="0"/>
              </a:rPr>
              <a:t>Epistles</a:t>
            </a:r>
            <a:r>
              <a:rPr lang="fr-FR" sz="1300" i="1" dirty="0">
                <a:solidFill>
                  <a:srgbClr val="202122"/>
                </a:solidFill>
                <a:latin typeface="Bahnschrift" panose="020B0502040204020203" pitchFamily="34" charset="0"/>
              </a:rPr>
              <a:t> of St Paul</a:t>
            </a:r>
            <a:r>
              <a:rPr lang="fr-FR" sz="1300" dirty="0">
                <a:solidFill>
                  <a:srgbClr val="202122"/>
                </a:solidFill>
                <a:latin typeface="Bahnschrift" panose="020B0502040204020203" pitchFamily="34" charset="0"/>
              </a:rPr>
              <a:t>. Il meurt le </a:t>
            </a:r>
            <a:r>
              <a:rPr lang="fr-FR" sz="1300" dirty="0">
                <a:latin typeface="Bahnschrift" panose="020B0502040204020203" pitchFamily="34" charset="0"/>
              </a:rPr>
              <a:t>28 octobre 1704.</a:t>
            </a:r>
            <a:endParaRPr lang="fr-BE" sz="1300" dirty="0">
              <a:latin typeface="Bahnschrift" panose="020B0502040204020203" pitchFamily="34" charset="0"/>
            </a:endParaRPr>
          </a:p>
        </p:txBody>
      </p:sp>
      <p:sp>
        <p:nvSpPr>
          <p:cNvPr id="18" name="TextBox 17">
            <a:extLst>
              <a:ext uri="{FF2B5EF4-FFF2-40B4-BE49-F238E27FC236}">
                <a16:creationId xmlns:a16="http://schemas.microsoft.com/office/drawing/2014/main" id="{5BB91872-09B3-49BF-AC2C-4E4F392ABD83}"/>
              </a:ext>
            </a:extLst>
          </p:cNvPr>
          <p:cNvSpPr txBox="1"/>
          <p:nvPr/>
        </p:nvSpPr>
        <p:spPr>
          <a:xfrm>
            <a:off x="344970" y="4856512"/>
            <a:ext cx="3814426" cy="1631216"/>
          </a:xfrm>
          <a:prstGeom prst="rect">
            <a:avLst/>
          </a:prstGeom>
          <a:noFill/>
        </p:spPr>
        <p:txBody>
          <a:bodyPr wrap="square" rtlCol="0">
            <a:spAutoFit/>
          </a:bodyPr>
          <a:lstStyle/>
          <a:p>
            <a:pPr algn="ctr"/>
            <a:r>
              <a:rPr lang="fr-BE" i="1" dirty="0">
                <a:latin typeface="Bahnschrift" panose="020B0502040204020203" pitchFamily="34" charset="0"/>
              </a:rPr>
              <a:t>«</a:t>
            </a:r>
            <a:r>
              <a:rPr lang="fr-FR" dirty="0">
                <a:latin typeface="Bahnschrift" panose="020B0502040204020203" pitchFamily="34" charset="0"/>
              </a:rPr>
              <a:t>La connaissance de l'homme ne saurait s'étendre au-delà de sa propre expérience.</a:t>
            </a:r>
            <a:r>
              <a:rPr lang="fr-BE" i="1" dirty="0">
                <a:latin typeface="Bahnschrift" panose="020B0502040204020203" pitchFamily="34" charset="0"/>
              </a:rPr>
              <a:t>» </a:t>
            </a:r>
          </a:p>
          <a:p>
            <a:pPr algn="ctr"/>
            <a:endParaRPr lang="fr-BE" i="1" dirty="0">
              <a:latin typeface="Bahnschrift" panose="020B0502040204020203" pitchFamily="34" charset="0"/>
            </a:endParaRPr>
          </a:p>
          <a:p>
            <a:pPr algn="ctr"/>
            <a:r>
              <a:rPr lang="fr-BE" sz="1400" i="1" dirty="0">
                <a:latin typeface="Bahnschrift" panose="020B0502040204020203" pitchFamily="34" charset="0"/>
              </a:rPr>
              <a:t>- </a:t>
            </a:r>
            <a:r>
              <a:rPr lang="fr-FR" sz="1400" dirty="0">
                <a:latin typeface="Bahnschrift" panose="020B0502040204020203" pitchFamily="34" charset="0"/>
              </a:rPr>
              <a:t>Essai philosophique concernant l'entendement humain (préface)</a:t>
            </a:r>
            <a:endParaRPr lang="fr-BE" sz="1400" i="1" dirty="0">
              <a:latin typeface="Bahnschrift" panose="020B0502040204020203" pitchFamily="34" charset="0"/>
            </a:endParaRPr>
          </a:p>
        </p:txBody>
      </p:sp>
      <p:sp>
        <p:nvSpPr>
          <p:cNvPr id="19" name="TextBox 18">
            <a:extLst>
              <a:ext uri="{FF2B5EF4-FFF2-40B4-BE49-F238E27FC236}">
                <a16:creationId xmlns:a16="http://schemas.microsoft.com/office/drawing/2014/main" id="{CD3FFBD5-8806-4A7F-8592-F47D7AB92782}"/>
              </a:ext>
            </a:extLst>
          </p:cNvPr>
          <p:cNvSpPr txBox="1"/>
          <p:nvPr/>
        </p:nvSpPr>
        <p:spPr>
          <a:xfrm>
            <a:off x="2550076" y="2022377"/>
            <a:ext cx="1481012" cy="1384995"/>
          </a:xfrm>
          <a:prstGeom prst="rect">
            <a:avLst/>
          </a:prstGeom>
          <a:noFill/>
        </p:spPr>
        <p:txBody>
          <a:bodyPr wrap="square" rtlCol="0">
            <a:spAutoFit/>
          </a:bodyPr>
          <a:lstStyle/>
          <a:p>
            <a:r>
              <a:rPr lang="en-US" sz="1400" dirty="0">
                <a:solidFill>
                  <a:schemeClr val="accent6">
                    <a:lumMod val="75000"/>
                  </a:schemeClr>
                </a:solidFill>
                <a:latin typeface="Bahnschrift" panose="020B0502040204020203" pitchFamily="34" charset="0"/>
                <a:sym typeface="Wingdings" panose="05000000000000000000" pitchFamily="2" charset="2"/>
              </a:rPr>
              <a:t></a:t>
            </a:r>
            <a:r>
              <a:rPr lang="en-US" sz="1400" dirty="0">
                <a:solidFill>
                  <a:schemeClr val="accent6">
                    <a:lumMod val="75000"/>
                  </a:schemeClr>
                </a:solidFill>
                <a:latin typeface="Bahnschrift" panose="020B0502040204020203" pitchFamily="34" charset="0"/>
              </a:rPr>
              <a:t> Statue de John Locke de Richard Westmacott (University College London)</a:t>
            </a:r>
            <a:endParaRPr lang="fr-BE" sz="1400" dirty="0">
              <a:solidFill>
                <a:schemeClr val="accent6">
                  <a:lumMod val="75000"/>
                </a:schemeClr>
              </a:solidFill>
              <a:latin typeface="Bahnschrift" panose="020B0502040204020203" pitchFamily="34" charset="0"/>
            </a:endParaRPr>
          </a:p>
        </p:txBody>
      </p:sp>
      <p:pic>
        <p:nvPicPr>
          <p:cNvPr id="20" name="Picture 2" descr="Statue of John Locke">
            <a:extLst>
              <a:ext uri="{FF2B5EF4-FFF2-40B4-BE49-F238E27FC236}">
                <a16:creationId xmlns:a16="http://schemas.microsoft.com/office/drawing/2014/main" id="{4C4E29CC-B644-4056-AA68-70CCC44EE147}"/>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8477" y="1726084"/>
            <a:ext cx="1971675" cy="2843212"/>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contourClr>
              <a:srgbClr val="969696"/>
            </a:contourClr>
          </a:sp3d>
        </p:spPr>
      </p:pic>
    </p:spTree>
    <p:extLst>
      <p:ext uri="{BB962C8B-B14F-4D97-AF65-F5344CB8AC3E}">
        <p14:creationId xmlns:p14="http://schemas.microsoft.com/office/powerpoint/2010/main" val="375312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D08518A-00E1-4DE3-A653-600BFD712172}"/>
              </a:ext>
            </a:extLst>
          </p:cNvPr>
          <p:cNvSpPr/>
          <p:nvPr/>
        </p:nvSpPr>
        <p:spPr>
          <a:xfrm>
            <a:off x="750162" y="4284939"/>
            <a:ext cx="634755" cy="39061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Rectangle 12">
            <a:extLst>
              <a:ext uri="{FF2B5EF4-FFF2-40B4-BE49-F238E27FC236}">
                <a16:creationId xmlns:a16="http://schemas.microsoft.com/office/drawing/2014/main" id="{9EAD59D8-3500-4608-938D-48D0838E4EB5}"/>
              </a:ext>
            </a:extLst>
          </p:cNvPr>
          <p:cNvSpPr/>
          <p:nvPr/>
        </p:nvSpPr>
        <p:spPr>
          <a:xfrm>
            <a:off x="7821226" y="4362768"/>
            <a:ext cx="497151" cy="39061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Rectangle 8">
            <a:extLst>
              <a:ext uri="{FF2B5EF4-FFF2-40B4-BE49-F238E27FC236}">
                <a16:creationId xmlns:a16="http://schemas.microsoft.com/office/drawing/2014/main" id="{9072B313-D39B-4757-B9F4-5695CE41DA23}"/>
              </a:ext>
            </a:extLst>
          </p:cNvPr>
          <p:cNvSpPr/>
          <p:nvPr/>
        </p:nvSpPr>
        <p:spPr>
          <a:xfrm>
            <a:off x="8089037" y="2689933"/>
            <a:ext cx="664346" cy="39061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Rectangle 1">
            <a:extLst>
              <a:ext uri="{FF2B5EF4-FFF2-40B4-BE49-F238E27FC236}">
                <a16:creationId xmlns:a16="http://schemas.microsoft.com/office/drawing/2014/main" id="{A0F15F24-AC97-4192-B8C0-3176B569001A}"/>
              </a:ext>
            </a:extLst>
          </p:cNvPr>
          <p:cNvSpPr/>
          <p:nvPr/>
        </p:nvSpPr>
        <p:spPr>
          <a:xfrm>
            <a:off x="701336" y="2689934"/>
            <a:ext cx="594804" cy="39061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3028749"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3604946" cy="369332"/>
          </a:xfrm>
          <a:prstGeom prst="rect">
            <a:avLst/>
          </a:prstGeom>
          <a:noFill/>
        </p:spPr>
        <p:txBody>
          <a:bodyPr wrap="square">
            <a:spAutoFit/>
          </a:bodyPr>
          <a:lstStyle/>
          <a:p>
            <a:r>
              <a:rPr lang="fr-BE" dirty="0">
                <a:latin typeface="Bahnschrift" panose="020B0502040204020203" pitchFamily="34" charset="0"/>
              </a:rPr>
              <a:t>Induction et déduction</a:t>
            </a:r>
            <a:endParaRPr lang="LID4096" dirty="0">
              <a:latin typeface="Bahnschrift" panose="020B0502040204020203" pitchFamily="34" charset="0"/>
            </a:endParaRPr>
          </a:p>
        </p:txBody>
      </p:sp>
      <p:sp>
        <p:nvSpPr>
          <p:cNvPr id="46" name="TextBox 45">
            <a:extLst>
              <a:ext uri="{FF2B5EF4-FFF2-40B4-BE49-F238E27FC236}">
                <a16:creationId xmlns:a16="http://schemas.microsoft.com/office/drawing/2014/main" id="{7409E295-DE23-4E1F-8D0A-2FFFA77B0BAF}"/>
              </a:ext>
            </a:extLst>
          </p:cNvPr>
          <p:cNvSpPr txBox="1"/>
          <p:nvPr/>
        </p:nvSpPr>
        <p:spPr>
          <a:xfrm>
            <a:off x="398883" y="1866861"/>
            <a:ext cx="11443929" cy="3139321"/>
          </a:xfrm>
          <a:prstGeom prst="rect">
            <a:avLst/>
          </a:prstGeom>
          <a:noFill/>
        </p:spPr>
        <p:txBody>
          <a:bodyPr wrap="square" rtlCol="0">
            <a:spAutoFit/>
          </a:bodyPr>
          <a:lstStyle/>
          <a:p>
            <a:r>
              <a:rPr lang="fr-FR" dirty="0">
                <a:solidFill>
                  <a:schemeClr val="accent6">
                    <a:lumMod val="50000"/>
                  </a:schemeClr>
                </a:solidFill>
                <a:latin typeface="Bahnschrift" panose="020B0502040204020203" pitchFamily="34" charset="0"/>
              </a:rPr>
              <a:t>Quelle des deux conclusions suivantes est trouvée par induction et quelle par déduction ? </a:t>
            </a:r>
          </a:p>
          <a:p>
            <a:endParaRPr lang="fr-FR" dirty="0">
              <a:solidFill>
                <a:schemeClr val="accent6">
                  <a:lumMod val="50000"/>
                </a:schemeClr>
              </a:solidFill>
              <a:latin typeface="Bahnschrift" panose="020B0502040204020203" pitchFamily="34" charset="0"/>
            </a:endParaRPr>
          </a:p>
          <a:p>
            <a:endParaRPr lang="fr-FR" dirty="0">
              <a:solidFill>
                <a:schemeClr val="accent6">
                  <a:lumMod val="50000"/>
                </a:schemeClr>
              </a:solidFill>
              <a:latin typeface="Bahnschrift" panose="020B0502040204020203" pitchFamily="34" charset="0"/>
            </a:endParaRPr>
          </a:p>
          <a:p>
            <a:r>
              <a:rPr lang="fr-FR" dirty="0">
                <a:solidFill>
                  <a:schemeClr val="accent6">
                    <a:lumMod val="50000"/>
                  </a:schemeClr>
                </a:solidFill>
                <a:latin typeface="Bahnschrift" panose="020B0502040204020203" pitchFamily="34" charset="0"/>
              </a:rPr>
              <a:t>a) Tous les empiristes sont des sceptiques. Locke est une empiriste. Donc Locke est sceptique.</a:t>
            </a:r>
          </a:p>
          <a:p>
            <a:endParaRPr lang="fr-FR" dirty="0">
              <a:solidFill>
                <a:schemeClr val="accent6">
                  <a:lumMod val="50000"/>
                </a:schemeClr>
              </a:solidFill>
              <a:latin typeface="Bahnschrift" panose="020B0502040204020203" pitchFamily="34" charset="0"/>
            </a:endParaRPr>
          </a:p>
          <a:p>
            <a:endParaRPr lang="fr-FR" dirty="0">
              <a:solidFill>
                <a:schemeClr val="accent6">
                  <a:lumMod val="50000"/>
                </a:schemeClr>
              </a:solidFill>
              <a:latin typeface="Bahnschrift" panose="020B0502040204020203" pitchFamily="34" charset="0"/>
            </a:endParaRPr>
          </a:p>
          <a:p>
            <a:endParaRPr lang="fr-FR" dirty="0">
              <a:solidFill>
                <a:schemeClr val="accent6">
                  <a:lumMod val="50000"/>
                </a:schemeClr>
              </a:solidFill>
              <a:latin typeface="Bahnschrift" panose="020B0502040204020203" pitchFamily="34" charset="0"/>
            </a:endParaRPr>
          </a:p>
          <a:p>
            <a:endParaRPr lang="fr-FR" dirty="0">
              <a:solidFill>
                <a:schemeClr val="accent6">
                  <a:lumMod val="50000"/>
                </a:schemeClr>
              </a:solidFill>
              <a:latin typeface="Bahnschrift" panose="020B0502040204020203" pitchFamily="34" charset="0"/>
            </a:endParaRPr>
          </a:p>
          <a:p>
            <a:r>
              <a:rPr lang="fr-FR" dirty="0">
                <a:solidFill>
                  <a:schemeClr val="accent6">
                    <a:lumMod val="50000"/>
                  </a:schemeClr>
                </a:solidFill>
                <a:latin typeface="Bahnschrift" panose="020B0502040204020203" pitchFamily="34" charset="0"/>
              </a:rPr>
              <a:t> </a:t>
            </a:r>
          </a:p>
          <a:p>
            <a:r>
              <a:rPr lang="fr-FR" dirty="0">
                <a:solidFill>
                  <a:schemeClr val="accent6">
                    <a:lumMod val="50000"/>
                  </a:schemeClr>
                </a:solidFill>
                <a:latin typeface="Bahnschrift" panose="020B0502040204020203" pitchFamily="34" charset="0"/>
              </a:rPr>
              <a:t>b) Hume est un empiriste. Hume nie l’existence des idées a priori. Donc tous les empiristes nient l’existence des idées a priori.</a:t>
            </a:r>
          </a:p>
        </p:txBody>
      </p:sp>
      <p:sp>
        <p:nvSpPr>
          <p:cNvPr id="3" name="TextBox 2">
            <a:extLst>
              <a:ext uri="{FF2B5EF4-FFF2-40B4-BE49-F238E27FC236}">
                <a16:creationId xmlns:a16="http://schemas.microsoft.com/office/drawing/2014/main" id="{512DBC67-883D-483B-A4CE-2B5BA875EE13}"/>
              </a:ext>
            </a:extLst>
          </p:cNvPr>
          <p:cNvSpPr txBox="1"/>
          <p:nvPr/>
        </p:nvSpPr>
        <p:spPr>
          <a:xfrm>
            <a:off x="611231" y="3190388"/>
            <a:ext cx="2318263" cy="369332"/>
          </a:xfrm>
          <a:prstGeom prst="rect">
            <a:avLst/>
          </a:prstGeom>
          <a:noFill/>
        </p:spPr>
        <p:txBody>
          <a:bodyPr wrap="none" rtlCol="0">
            <a:spAutoFit/>
          </a:bodyPr>
          <a:lstStyle/>
          <a:p>
            <a:r>
              <a:rPr lang="en-US" dirty="0">
                <a:solidFill>
                  <a:schemeClr val="accent6"/>
                </a:solidFill>
                <a:latin typeface="Bahnschrift" panose="020B0502040204020203" pitchFamily="34" charset="0"/>
              </a:rPr>
              <a:t>Affirmation </a:t>
            </a:r>
            <a:r>
              <a:rPr lang="en-US" dirty="0" err="1">
                <a:solidFill>
                  <a:schemeClr val="accent6"/>
                </a:solidFill>
                <a:latin typeface="Bahnschrift" panose="020B0502040204020203" pitchFamily="34" charset="0"/>
              </a:rPr>
              <a:t>générale</a:t>
            </a:r>
            <a:endParaRPr lang="LID4096" dirty="0">
              <a:solidFill>
                <a:schemeClr val="accent6"/>
              </a:solidFill>
              <a:latin typeface="Bahnschrift" panose="020B0502040204020203" pitchFamily="34" charset="0"/>
            </a:endParaRPr>
          </a:p>
        </p:txBody>
      </p:sp>
      <p:sp>
        <p:nvSpPr>
          <p:cNvPr id="12" name="TextBox 11">
            <a:extLst>
              <a:ext uri="{FF2B5EF4-FFF2-40B4-BE49-F238E27FC236}">
                <a16:creationId xmlns:a16="http://schemas.microsoft.com/office/drawing/2014/main" id="{A0EE6FA7-A2BA-493A-8806-78753DB63D74}"/>
              </a:ext>
            </a:extLst>
          </p:cNvPr>
          <p:cNvSpPr txBox="1"/>
          <p:nvPr/>
        </p:nvSpPr>
        <p:spPr>
          <a:xfrm>
            <a:off x="8056257" y="3149079"/>
            <a:ext cx="2577950" cy="369332"/>
          </a:xfrm>
          <a:prstGeom prst="rect">
            <a:avLst/>
          </a:prstGeom>
          <a:noFill/>
        </p:spPr>
        <p:txBody>
          <a:bodyPr wrap="none" rtlCol="0">
            <a:spAutoFit/>
          </a:bodyPr>
          <a:lstStyle/>
          <a:p>
            <a:r>
              <a:rPr lang="en-US" dirty="0">
                <a:solidFill>
                  <a:schemeClr val="accent6"/>
                </a:solidFill>
                <a:latin typeface="Bahnschrift" panose="020B0502040204020203" pitchFamily="34" charset="0"/>
              </a:rPr>
              <a:t>Conclusion </a:t>
            </a:r>
            <a:r>
              <a:rPr lang="en-US" dirty="0" err="1">
                <a:solidFill>
                  <a:schemeClr val="accent6"/>
                </a:solidFill>
                <a:latin typeface="Bahnschrift" panose="020B0502040204020203" pitchFamily="34" charset="0"/>
              </a:rPr>
              <a:t>particulière</a:t>
            </a:r>
            <a:endParaRPr lang="LID4096" dirty="0">
              <a:solidFill>
                <a:schemeClr val="accent6"/>
              </a:solidFill>
              <a:latin typeface="Bahnschrift" panose="020B0502040204020203" pitchFamily="34" charset="0"/>
            </a:endParaRPr>
          </a:p>
        </p:txBody>
      </p:sp>
      <p:sp>
        <p:nvSpPr>
          <p:cNvPr id="15" name="TextBox 14">
            <a:extLst>
              <a:ext uri="{FF2B5EF4-FFF2-40B4-BE49-F238E27FC236}">
                <a16:creationId xmlns:a16="http://schemas.microsoft.com/office/drawing/2014/main" id="{9A880F08-AD4D-409D-B536-588EB1E7C72C}"/>
              </a:ext>
            </a:extLst>
          </p:cNvPr>
          <p:cNvSpPr txBox="1"/>
          <p:nvPr/>
        </p:nvSpPr>
        <p:spPr>
          <a:xfrm>
            <a:off x="611231" y="4962319"/>
            <a:ext cx="2577950" cy="369332"/>
          </a:xfrm>
          <a:prstGeom prst="rect">
            <a:avLst/>
          </a:prstGeom>
          <a:noFill/>
        </p:spPr>
        <p:txBody>
          <a:bodyPr wrap="none" rtlCol="0">
            <a:spAutoFit/>
          </a:bodyPr>
          <a:lstStyle/>
          <a:p>
            <a:r>
              <a:rPr lang="en-US" dirty="0">
                <a:solidFill>
                  <a:schemeClr val="accent6"/>
                </a:solidFill>
                <a:latin typeface="Bahnschrift" panose="020B0502040204020203" pitchFamily="34" charset="0"/>
              </a:rPr>
              <a:t>Conclusion </a:t>
            </a:r>
            <a:r>
              <a:rPr lang="en-US" dirty="0" err="1">
                <a:solidFill>
                  <a:schemeClr val="accent6"/>
                </a:solidFill>
                <a:latin typeface="Bahnschrift" panose="020B0502040204020203" pitchFamily="34" charset="0"/>
              </a:rPr>
              <a:t>particulière</a:t>
            </a:r>
            <a:endParaRPr lang="LID4096" dirty="0">
              <a:solidFill>
                <a:schemeClr val="accent6"/>
              </a:solidFill>
              <a:latin typeface="Bahnschrift" panose="020B0502040204020203" pitchFamily="34" charset="0"/>
            </a:endParaRPr>
          </a:p>
        </p:txBody>
      </p:sp>
      <p:sp>
        <p:nvSpPr>
          <p:cNvPr id="16" name="TextBox 15">
            <a:extLst>
              <a:ext uri="{FF2B5EF4-FFF2-40B4-BE49-F238E27FC236}">
                <a16:creationId xmlns:a16="http://schemas.microsoft.com/office/drawing/2014/main" id="{EA82E5AE-679F-4E21-80DC-C13587E16A72}"/>
              </a:ext>
            </a:extLst>
          </p:cNvPr>
          <p:cNvSpPr txBox="1"/>
          <p:nvPr/>
        </p:nvSpPr>
        <p:spPr>
          <a:xfrm>
            <a:off x="7767960" y="4962319"/>
            <a:ext cx="2318263" cy="369332"/>
          </a:xfrm>
          <a:prstGeom prst="rect">
            <a:avLst/>
          </a:prstGeom>
          <a:noFill/>
        </p:spPr>
        <p:txBody>
          <a:bodyPr wrap="none" rtlCol="0">
            <a:spAutoFit/>
          </a:bodyPr>
          <a:lstStyle/>
          <a:p>
            <a:r>
              <a:rPr lang="en-US" dirty="0">
                <a:solidFill>
                  <a:schemeClr val="accent6"/>
                </a:solidFill>
                <a:latin typeface="Bahnschrift" panose="020B0502040204020203" pitchFamily="34" charset="0"/>
              </a:rPr>
              <a:t>Affirmation </a:t>
            </a:r>
            <a:r>
              <a:rPr lang="en-US" dirty="0" err="1">
                <a:solidFill>
                  <a:schemeClr val="accent6"/>
                </a:solidFill>
                <a:latin typeface="Bahnschrift" panose="020B0502040204020203" pitchFamily="34" charset="0"/>
              </a:rPr>
              <a:t>générale</a:t>
            </a:r>
            <a:endParaRPr lang="LID4096" dirty="0">
              <a:solidFill>
                <a:schemeClr val="accent6"/>
              </a:solidFill>
              <a:latin typeface="Bahnschrift" panose="020B0502040204020203" pitchFamily="34" charset="0"/>
            </a:endParaRPr>
          </a:p>
        </p:txBody>
      </p:sp>
    </p:spTree>
    <p:extLst>
      <p:ext uri="{BB962C8B-B14F-4D97-AF65-F5344CB8AC3E}">
        <p14:creationId xmlns:p14="http://schemas.microsoft.com/office/powerpoint/2010/main" val="28874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9" grpId="0" animBg="1"/>
      <p:bldP spid="2" grpId="0" animBg="1"/>
      <p:bldP spid="46" grpId="0"/>
      <p:bldP spid="3" grpId="0"/>
      <p:bldP spid="12"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3144159"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3604946" cy="369332"/>
          </a:xfrm>
          <a:prstGeom prst="rect">
            <a:avLst/>
          </a:prstGeom>
          <a:noFill/>
        </p:spPr>
        <p:txBody>
          <a:bodyPr wrap="square">
            <a:spAutoFit/>
          </a:bodyPr>
          <a:lstStyle/>
          <a:p>
            <a:r>
              <a:rPr lang="fr-BE" dirty="0">
                <a:latin typeface="Bahnschrift" panose="020B0502040204020203" pitchFamily="34" charset="0"/>
              </a:rPr>
              <a:t>Le problème empiriste</a:t>
            </a:r>
            <a:endParaRPr lang="LID4096" dirty="0">
              <a:latin typeface="Bahnschrift" panose="020B0502040204020203" pitchFamily="34" charset="0"/>
            </a:endParaRPr>
          </a:p>
        </p:txBody>
      </p:sp>
      <p:pic>
        <p:nvPicPr>
          <p:cNvPr id="10" name="Content Placeholder 14">
            <a:extLst>
              <a:ext uri="{FF2B5EF4-FFF2-40B4-BE49-F238E27FC236}">
                <a16:creationId xmlns:a16="http://schemas.microsoft.com/office/drawing/2014/main" id="{184F081D-5FD1-44AC-AF17-91141C49CCF9}"/>
              </a:ext>
            </a:extLst>
          </p:cNvPr>
          <p:cNvPicPr>
            <a:picLocks noChangeAspect="1"/>
          </p:cNvPicPr>
          <p:nvPr/>
        </p:nvPicPr>
        <p:blipFill>
          <a:blip r:embed="rId2">
            <a:duotone>
              <a:schemeClr val="accent6">
                <a:shade val="45000"/>
                <a:satMod val="135000"/>
              </a:schemeClr>
              <a:prstClr val="white"/>
            </a:duotone>
          </a:blip>
          <a:stretch>
            <a:fillRect/>
          </a:stretch>
        </p:blipFill>
        <p:spPr>
          <a:xfrm>
            <a:off x="2283094" y="2237102"/>
            <a:ext cx="7625812" cy="3216511"/>
          </a:xfrm>
          <a:prstGeom prst="rect">
            <a:avLst/>
          </a:prstGeom>
        </p:spPr>
      </p:pic>
      <p:sp>
        <p:nvSpPr>
          <p:cNvPr id="12" name="TextBox 11">
            <a:extLst>
              <a:ext uri="{FF2B5EF4-FFF2-40B4-BE49-F238E27FC236}">
                <a16:creationId xmlns:a16="http://schemas.microsoft.com/office/drawing/2014/main" id="{8CB3B4D9-CC73-47E5-BA7E-4FB185F9D3B5}"/>
              </a:ext>
            </a:extLst>
          </p:cNvPr>
          <p:cNvSpPr txBox="1"/>
          <p:nvPr/>
        </p:nvSpPr>
        <p:spPr>
          <a:xfrm>
            <a:off x="5312280" y="2762261"/>
            <a:ext cx="4596627" cy="880369"/>
          </a:xfrm>
          <a:prstGeom prst="rect">
            <a:avLst/>
          </a:prstGeom>
          <a:noFill/>
        </p:spPr>
        <p:txBody>
          <a:bodyPr wrap="square" rtlCol="0">
            <a:spAutoFit/>
          </a:bodyPr>
          <a:lstStyle/>
          <a:p>
            <a:pPr>
              <a:lnSpc>
                <a:spcPct val="150000"/>
              </a:lnSpc>
            </a:pPr>
            <a:r>
              <a:rPr lang="fr-BE" b="1" dirty="0"/>
              <a:t>Approche empirique: Les deux sujets font confiance à leur expérience sensible (externe).  </a:t>
            </a:r>
          </a:p>
        </p:txBody>
      </p:sp>
      <p:sp>
        <p:nvSpPr>
          <p:cNvPr id="13" name="TextBox 12">
            <a:extLst>
              <a:ext uri="{FF2B5EF4-FFF2-40B4-BE49-F238E27FC236}">
                <a16:creationId xmlns:a16="http://schemas.microsoft.com/office/drawing/2014/main" id="{5DC073B0-ACB1-43DC-BE37-747309E0BB42}"/>
              </a:ext>
            </a:extLst>
          </p:cNvPr>
          <p:cNvSpPr txBox="1"/>
          <p:nvPr/>
        </p:nvSpPr>
        <p:spPr>
          <a:xfrm>
            <a:off x="5312279" y="3642629"/>
            <a:ext cx="4596627" cy="1295868"/>
          </a:xfrm>
          <a:prstGeom prst="rect">
            <a:avLst/>
          </a:prstGeom>
          <a:noFill/>
        </p:spPr>
        <p:txBody>
          <a:bodyPr wrap="square" rtlCol="0">
            <a:spAutoFit/>
          </a:bodyPr>
          <a:lstStyle/>
          <a:p>
            <a:pPr>
              <a:lnSpc>
                <a:spcPct val="150000"/>
              </a:lnSpc>
            </a:pPr>
            <a:r>
              <a:rPr lang="fr-BE" b="1" dirty="0"/>
              <a:t>Problème empiriste: L’expérience sensible </a:t>
            </a:r>
          </a:p>
          <a:p>
            <a:pPr>
              <a:lnSpc>
                <a:spcPct val="150000"/>
              </a:lnSpc>
            </a:pPr>
            <a:r>
              <a:rPr lang="fr-BE" b="1" dirty="0"/>
              <a:t>est toujours subjective, c-à-d individuelle.</a:t>
            </a:r>
          </a:p>
          <a:p>
            <a:pPr>
              <a:lnSpc>
                <a:spcPct val="150000"/>
              </a:lnSpc>
            </a:pPr>
            <a:r>
              <a:rPr lang="fr-BE" b="1" dirty="0">
                <a:sym typeface="Wingdings" panose="05000000000000000000" pitchFamily="2" charset="2"/>
              </a:rPr>
              <a:t> Difficile </a:t>
            </a:r>
            <a:r>
              <a:rPr lang="lb-LU" b="1" dirty="0"/>
              <a:t>à </a:t>
            </a:r>
            <a:r>
              <a:rPr lang="lb-LU" b="1" dirty="0" err="1"/>
              <a:t>trouver</a:t>
            </a:r>
            <a:r>
              <a:rPr lang="lb-LU" b="1" dirty="0"/>
              <a:t> un accord</a:t>
            </a:r>
            <a:r>
              <a:rPr lang="fr-BE" b="1" dirty="0"/>
              <a:t> </a:t>
            </a:r>
          </a:p>
        </p:txBody>
      </p:sp>
    </p:spTree>
    <p:extLst>
      <p:ext uri="{BB962C8B-B14F-4D97-AF65-F5344CB8AC3E}">
        <p14:creationId xmlns:p14="http://schemas.microsoft.com/office/powerpoint/2010/main" val="244667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3028749"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3604946" cy="369332"/>
          </a:xfrm>
          <a:prstGeom prst="rect">
            <a:avLst/>
          </a:prstGeom>
          <a:noFill/>
        </p:spPr>
        <p:txBody>
          <a:bodyPr wrap="square">
            <a:spAutoFit/>
          </a:bodyPr>
          <a:lstStyle/>
          <a:p>
            <a:r>
              <a:rPr lang="fr-BE" dirty="0">
                <a:latin typeface="Bahnschrift" panose="020B0502040204020203" pitchFamily="34" charset="0"/>
              </a:rPr>
              <a:t>Causalité et corrélation</a:t>
            </a:r>
            <a:endParaRPr lang="LID4096" dirty="0">
              <a:latin typeface="Bahnschrift" panose="020B0502040204020203" pitchFamily="34" charset="0"/>
            </a:endParaRPr>
          </a:p>
        </p:txBody>
      </p:sp>
      <p:pic>
        <p:nvPicPr>
          <p:cNvPr id="39" name="Picture 38">
            <a:extLst>
              <a:ext uri="{FF2B5EF4-FFF2-40B4-BE49-F238E27FC236}">
                <a16:creationId xmlns:a16="http://schemas.microsoft.com/office/drawing/2014/main" id="{C45D498B-2B61-4EA3-B22F-0FBA426921C9}"/>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33505" y="1772516"/>
            <a:ext cx="4286250" cy="2924175"/>
          </a:xfrm>
          <a:prstGeom prst="rect">
            <a:avLst/>
          </a:prstGeom>
        </p:spPr>
      </p:pic>
      <p:sp>
        <p:nvSpPr>
          <p:cNvPr id="40" name="TextBox 39">
            <a:extLst>
              <a:ext uri="{FF2B5EF4-FFF2-40B4-BE49-F238E27FC236}">
                <a16:creationId xmlns:a16="http://schemas.microsoft.com/office/drawing/2014/main" id="{78A36B4E-BFFE-4B35-A981-B896994E019D}"/>
              </a:ext>
            </a:extLst>
          </p:cNvPr>
          <p:cNvSpPr txBox="1"/>
          <p:nvPr/>
        </p:nvSpPr>
        <p:spPr>
          <a:xfrm>
            <a:off x="5183082" y="772334"/>
            <a:ext cx="6010181" cy="4247317"/>
          </a:xfrm>
          <a:prstGeom prst="rect">
            <a:avLst/>
          </a:prstGeom>
          <a:noFill/>
        </p:spPr>
        <p:txBody>
          <a:bodyPr wrap="square" rtlCol="0">
            <a:spAutoFit/>
          </a:bodyPr>
          <a:lstStyle/>
          <a:p>
            <a:r>
              <a:rPr lang="fr-FR" b="1" dirty="0">
                <a:solidFill>
                  <a:schemeClr val="accent6">
                    <a:lumMod val="50000"/>
                  </a:schemeClr>
                </a:solidFill>
                <a:latin typeface="Bahnschrift" panose="020B0502040204020203" pitchFamily="34" charset="0"/>
              </a:rPr>
              <a:t>Définitions:</a:t>
            </a:r>
          </a:p>
          <a:p>
            <a:endParaRPr lang="fr-FR" b="1"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fr-FR" b="1" dirty="0">
                <a:solidFill>
                  <a:schemeClr val="accent6">
                    <a:lumMod val="50000"/>
                  </a:schemeClr>
                </a:solidFill>
                <a:latin typeface="Bahnschrift" panose="020B0502040204020203" pitchFamily="34" charset="0"/>
              </a:rPr>
              <a:t>Un causalité </a:t>
            </a:r>
            <a:r>
              <a:rPr lang="fr-FR" dirty="0">
                <a:solidFill>
                  <a:schemeClr val="accent6">
                    <a:lumMod val="50000"/>
                  </a:schemeClr>
                </a:solidFill>
                <a:latin typeface="Bahnschrift" panose="020B0502040204020203" pitchFamily="34" charset="0"/>
              </a:rPr>
              <a:t>est un rapport nécessaire liant la cause à l'effet.</a:t>
            </a:r>
            <a:endParaRPr lang="fr-FR" b="1"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endParaRPr lang="fr-FR" dirty="0">
              <a:solidFill>
                <a:schemeClr val="accent6">
                  <a:lumMod val="50000"/>
                </a:schemeClr>
              </a:solidFill>
              <a:latin typeface="Bahnschrift" panose="020B0502040204020203" pitchFamily="34" charset="0"/>
            </a:endParaRPr>
          </a:p>
          <a:p>
            <a:pPr marL="285750" indent="-285750" algn="just">
              <a:buFont typeface="Arial" panose="020B0604020202020204" pitchFamily="34" charset="0"/>
              <a:buChar char="•"/>
            </a:pPr>
            <a:r>
              <a:rPr lang="fr-FR" b="1" dirty="0">
                <a:solidFill>
                  <a:schemeClr val="accent6">
                    <a:lumMod val="50000"/>
                  </a:schemeClr>
                </a:solidFill>
                <a:latin typeface="Bahnschrift" panose="020B0502040204020203" pitchFamily="34" charset="0"/>
              </a:rPr>
              <a:t>Une corrélation </a:t>
            </a:r>
            <a:r>
              <a:rPr lang="fr-FR" dirty="0">
                <a:solidFill>
                  <a:schemeClr val="accent6">
                    <a:lumMod val="50000"/>
                  </a:schemeClr>
                </a:solidFill>
                <a:latin typeface="Bahnschrift" panose="020B0502040204020203" pitchFamily="34" charset="0"/>
              </a:rPr>
              <a:t>est un lien entre deux événements, qui varient l’un en fonction de l’autre mais n’ont pas de relation.</a:t>
            </a:r>
          </a:p>
          <a:p>
            <a:pPr algn="just"/>
            <a:endParaRPr lang="fr-FR" dirty="0">
              <a:solidFill>
                <a:schemeClr val="accent6">
                  <a:lumMod val="50000"/>
                </a:schemeClr>
              </a:solidFill>
              <a:latin typeface="Bahnschrift" panose="020B0502040204020203" pitchFamily="34" charset="0"/>
            </a:endParaRPr>
          </a:p>
          <a:p>
            <a:pPr fontAlgn="base"/>
            <a:r>
              <a:rPr lang="fr-BE" b="1" dirty="0">
                <a:solidFill>
                  <a:schemeClr val="accent6">
                    <a:lumMod val="50000"/>
                  </a:schemeClr>
                </a:solidFill>
                <a:latin typeface="Bahnschrift" panose="020B0502040204020203" pitchFamily="34" charset="0"/>
              </a:rPr>
              <a:t>Corrélation ou causalité ?</a:t>
            </a:r>
            <a:endParaRPr lang="fr-BE" dirty="0">
              <a:solidFill>
                <a:schemeClr val="accent6">
                  <a:lumMod val="50000"/>
                </a:schemeClr>
              </a:solidFill>
              <a:latin typeface="Bahnschrift" panose="020B0502040204020203" pitchFamily="34" charset="0"/>
            </a:endParaRPr>
          </a:p>
          <a:p>
            <a:pPr algn="just" fontAlgn="base"/>
            <a:r>
              <a:rPr lang="fr-BE" dirty="0">
                <a:solidFill>
                  <a:schemeClr val="accent6">
                    <a:lumMod val="50000"/>
                  </a:schemeClr>
                </a:solidFill>
                <a:latin typeface="Bahnschrift" panose="020B0502040204020203" pitchFamily="34" charset="0"/>
              </a:rPr>
              <a:t>Une erreur de raisonnement courante consiste à dire : « </a:t>
            </a:r>
            <a:r>
              <a:rPr lang="fr-BE" i="1" dirty="0">
                <a:solidFill>
                  <a:schemeClr val="accent6">
                    <a:lumMod val="50000"/>
                  </a:schemeClr>
                </a:solidFill>
                <a:latin typeface="Bahnschrift" panose="020B0502040204020203" pitchFamily="34" charset="0"/>
              </a:rPr>
              <a:t>X et Y sont corrélés, donc X cause Y</a:t>
            </a:r>
            <a:r>
              <a:rPr lang="fr-BE" dirty="0">
                <a:solidFill>
                  <a:schemeClr val="accent6">
                    <a:lumMod val="50000"/>
                  </a:schemeClr>
                </a:solidFill>
                <a:latin typeface="Bahnschrift" panose="020B0502040204020203" pitchFamily="34" charset="0"/>
              </a:rPr>
              <a:t> ». </a:t>
            </a:r>
          </a:p>
          <a:p>
            <a:pPr fontAlgn="base"/>
            <a:endParaRPr lang="fr-BE" dirty="0">
              <a:solidFill>
                <a:schemeClr val="accent6">
                  <a:lumMod val="50000"/>
                </a:schemeClr>
              </a:solidFill>
              <a:latin typeface="Bahnschrift" panose="020B0502040204020203" pitchFamily="34" charset="0"/>
            </a:endParaRPr>
          </a:p>
          <a:p>
            <a:pPr fontAlgn="base"/>
            <a:r>
              <a:rPr lang="fr-BE" dirty="0">
                <a:solidFill>
                  <a:schemeClr val="accent6">
                    <a:lumMod val="50000"/>
                  </a:schemeClr>
                </a:solidFill>
                <a:latin typeface="Bahnschrift" panose="020B0502040204020203" pitchFamily="34" charset="0"/>
              </a:rPr>
              <a:t>On confond alors corrélation et causalité car en réalité, il se pourrait aussi que :</a:t>
            </a:r>
          </a:p>
        </p:txBody>
      </p:sp>
      <p:sp>
        <p:nvSpPr>
          <p:cNvPr id="41" name="TextBox 40">
            <a:extLst>
              <a:ext uri="{FF2B5EF4-FFF2-40B4-BE49-F238E27FC236}">
                <a16:creationId xmlns:a16="http://schemas.microsoft.com/office/drawing/2014/main" id="{78294F50-8BDB-400D-99A6-2A5E9C517A47}"/>
              </a:ext>
            </a:extLst>
          </p:cNvPr>
          <p:cNvSpPr txBox="1"/>
          <p:nvPr/>
        </p:nvSpPr>
        <p:spPr>
          <a:xfrm>
            <a:off x="1945728" y="5260720"/>
            <a:ext cx="1641763" cy="923330"/>
          </a:xfrm>
          <a:prstGeom prst="rect">
            <a:avLst/>
          </a:prstGeom>
          <a:noFill/>
        </p:spPr>
        <p:txBody>
          <a:bodyPr wrap="square" rtlCol="0">
            <a:spAutoFit/>
          </a:bodyPr>
          <a:lstStyle/>
          <a:p>
            <a:r>
              <a:rPr lang="en-GB" dirty="0">
                <a:solidFill>
                  <a:schemeClr val="accent6">
                    <a:lumMod val="50000"/>
                  </a:schemeClr>
                </a:solidFill>
                <a:latin typeface="Bahnschrift" panose="020B0502040204020203" pitchFamily="34" charset="0"/>
              </a:rPr>
              <a:t>A </a:t>
            </a:r>
            <a:r>
              <a:rPr lang="en-GB" dirty="0">
                <a:solidFill>
                  <a:schemeClr val="accent6">
                    <a:lumMod val="50000"/>
                  </a:schemeClr>
                </a:solidFill>
                <a:latin typeface="Bahnschrift" panose="020B0502040204020203" pitchFamily="34" charset="0"/>
                <a:sym typeface="Wingdings" panose="05000000000000000000" pitchFamily="2" charset="2"/>
              </a:rPr>
              <a:t> B</a:t>
            </a:r>
          </a:p>
          <a:p>
            <a:r>
              <a:rPr lang="en-GB" dirty="0">
                <a:solidFill>
                  <a:schemeClr val="accent6">
                    <a:lumMod val="50000"/>
                  </a:schemeClr>
                </a:solidFill>
                <a:latin typeface="Bahnschrift" panose="020B0502040204020203" pitchFamily="34" charset="0"/>
              </a:rPr>
              <a:t>A</a:t>
            </a:r>
          </a:p>
          <a:p>
            <a:r>
              <a:rPr lang="en-GB" dirty="0">
                <a:solidFill>
                  <a:schemeClr val="accent6">
                    <a:lumMod val="50000"/>
                  </a:schemeClr>
                </a:solidFill>
                <a:latin typeface="Bahnschrift" panose="020B0502040204020203" pitchFamily="34" charset="0"/>
              </a:rPr>
              <a:t>˫ B</a:t>
            </a:r>
            <a:endParaRPr lang="fr-BE" dirty="0">
              <a:solidFill>
                <a:schemeClr val="accent6">
                  <a:lumMod val="50000"/>
                </a:schemeClr>
              </a:solidFill>
              <a:latin typeface="Bahnschrift" panose="020B0502040204020203" pitchFamily="34" charset="0"/>
            </a:endParaRPr>
          </a:p>
        </p:txBody>
      </p:sp>
      <p:cxnSp>
        <p:nvCxnSpPr>
          <p:cNvPr id="42" name="Straight Connector 41">
            <a:extLst>
              <a:ext uri="{FF2B5EF4-FFF2-40B4-BE49-F238E27FC236}">
                <a16:creationId xmlns:a16="http://schemas.microsoft.com/office/drawing/2014/main" id="{C5F465A1-D6A4-4BD5-9DAC-810F57213012}"/>
              </a:ext>
            </a:extLst>
          </p:cNvPr>
          <p:cNvCxnSpPr/>
          <p:nvPr/>
        </p:nvCxnSpPr>
        <p:spPr>
          <a:xfrm>
            <a:off x="2160473" y="5900800"/>
            <a:ext cx="116379"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68F20263-3D45-49D4-940C-4D62E967160E}"/>
              </a:ext>
            </a:extLst>
          </p:cNvPr>
          <p:cNvCxnSpPr/>
          <p:nvPr/>
        </p:nvCxnSpPr>
        <p:spPr>
          <a:xfrm>
            <a:off x="2044094" y="5612625"/>
            <a:ext cx="116379" cy="0"/>
          </a:xfrm>
          <a:prstGeom prst="line">
            <a:avLst/>
          </a:prstGeom>
          <a:ln w="12700"/>
        </p:spPr>
        <p:style>
          <a:lnRef idx="1">
            <a:schemeClr val="dk1"/>
          </a:lnRef>
          <a:fillRef idx="0">
            <a:schemeClr val="dk1"/>
          </a:fillRef>
          <a:effectRef idx="0">
            <a:schemeClr val="dk1"/>
          </a:effectRef>
          <a:fontRef idx="minor">
            <a:schemeClr val="tx1"/>
          </a:fontRef>
        </p:style>
      </p:cxnSp>
      <p:sp>
        <p:nvSpPr>
          <p:cNvPr id="44" name="Multiply 16">
            <a:extLst>
              <a:ext uri="{FF2B5EF4-FFF2-40B4-BE49-F238E27FC236}">
                <a16:creationId xmlns:a16="http://schemas.microsoft.com/office/drawing/2014/main" id="{E167768E-0BFA-4121-B30D-AD0DBF154DAA}"/>
              </a:ext>
            </a:extLst>
          </p:cNvPr>
          <p:cNvSpPr/>
          <p:nvPr/>
        </p:nvSpPr>
        <p:spPr>
          <a:xfrm>
            <a:off x="1358957" y="5019651"/>
            <a:ext cx="1925781" cy="1405468"/>
          </a:xfrm>
          <a:prstGeom prst="mathMultiply">
            <a:avLst>
              <a:gd name="adj1" fmla="val 185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BE">
              <a:solidFill>
                <a:schemeClr val="accent6">
                  <a:lumMod val="50000"/>
                </a:schemeClr>
              </a:solidFill>
              <a:latin typeface="Bahnschrift" panose="020B0502040204020203" pitchFamily="34" charset="0"/>
            </a:endParaRPr>
          </a:p>
        </p:txBody>
      </p:sp>
      <p:sp>
        <p:nvSpPr>
          <p:cNvPr id="45" name="TextBox 44">
            <a:extLst>
              <a:ext uri="{FF2B5EF4-FFF2-40B4-BE49-F238E27FC236}">
                <a16:creationId xmlns:a16="http://schemas.microsoft.com/office/drawing/2014/main" id="{9344AE5B-D1A4-48D6-BA5A-22AE5ABF5A79}"/>
              </a:ext>
            </a:extLst>
          </p:cNvPr>
          <p:cNvSpPr txBox="1"/>
          <p:nvPr/>
        </p:nvSpPr>
        <p:spPr>
          <a:xfrm>
            <a:off x="7791710" y="4555858"/>
            <a:ext cx="4320391" cy="1698029"/>
          </a:xfrm>
          <a:prstGeom prst="rect">
            <a:avLst/>
          </a:prstGeom>
          <a:noFill/>
        </p:spPr>
        <p:txBody>
          <a:bodyPr wrap="square" rtlCol="0">
            <a:spAutoFit/>
          </a:bodyPr>
          <a:lstStyle/>
          <a:p>
            <a:pPr marL="285750" indent="-285750" fontAlgn="base">
              <a:lnSpc>
                <a:spcPct val="150000"/>
              </a:lnSpc>
              <a:buFont typeface="Arial" panose="020B0604020202020204" pitchFamily="34" charset="0"/>
              <a:buChar char="•"/>
            </a:pPr>
            <a:r>
              <a:rPr lang="fr-BE" b="1" dirty="0">
                <a:solidFill>
                  <a:schemeClr val="accent6">
                    <a:lumMod val="50000"/>
                  </a:schemeClr>
                </a:solidFill>
                <a:latin typeface="Bahnschrift" panose="020B0502040204020203" pitchFamily="34" charset="0"/>
              </a:rPr>
              <a:t>Y cause X</a:t>
            </a:r>
            <a:endParaRPr lang="fr-BE" dirty="0">
              <a:solidFill>
                <a:schemeClr val="accent6">
                  <a:lumMod val="50000"/>
                </a:schemeClr>
              </a:solidFill>
              <a:latin typeface="Bahnschrift" panose="020B0502040204020203" pitchFamily="34" charset="0"/>
            </a:endParaRPr>
          </a:p>
          <a:p>
            <a:pPr marL="285750" indent="-285750" fontAlgn="base">
              <a:lnSpc>
                <a:spcPct val="150000"/>
              </a:lnSpc>
              <a:buFont typeface="Arial" panose="020B0604020202020204" pitchFamily="34" charset="0"/>
              <a:buChar char="•"/>
            </a:pPr>
            <a:r>
              <a:rPr lang="fr-BE" b="1" dirty="0">
                <a:solidFill>
                  <a:schemeClr val="accent6">
                    <a:lumMod val="50000"/>
                  </a:schemeClr>
                </a:solidFill>
                <a:latin typeface="Bahnschrift" panose="020B0502040204020203" pitchFamily="34" charset="0"/>
              </a:rPr>
              <a:t>X et Y aient une cause commune Z</a:t>
            </a:r>
            <a:r>
              <a:rPr lang="fr-BE" dirty="0">
                <a:solidFill>
                  <a:schemeClr val="accent6">
                    <a:lumMod val="50000"/>
                  </a:schemeClr>
                </a:solidFill>
                <a:latin typeface="Bahnschrift" panose="020B0502040204020203" pitchFamily="34" charset="0"/>
              </a:rPr>
              <a:t> </a:t>
            </a:r>
          </a:p>
          <a:p>
            <a:pPr marL="285750" indent="-285750" fontAlgn="base">
              <a:lnSpc>
                <a:spcPct val="150000"/>
              </a:lnSpc>
              <a:buFont typeface="Arial" panose="020B0604020202020204" pitchFamily="34" charset="0"/>
              <a:buChar char="•"/>
            </a:pPr>
            <a:r>
              <a:rPr lang="fr-BE" b="1" dirty="0">
                <a:solidFill>
                  <a:schemeClr val="accent6">
                    <a:lumMod val="50000"/>
                  </a:schemeClr>
                </a:solidFill>
                <a:latin typeface="Bahnschrift" panose="020B0502040204020203" pitchFamily="34" charset="0"/>
              </a:rPr>
              <a:t>X et Y soient accidentellement liés mais n’aient aucun lien de causalité</a:t>
            </a:r>
          </a:p>
        </p:txBody>
      </p:sp>
    </p:spTree>
    <p:extLst>
      <p:ext uri="{BB962C8B-B14F-4D97-AF65-F5344CB8AC3E}">
        <p14:creationId xmlns:p14="http://schemas.microsoft.com/office/powerpoint/2010/main" val="26902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4" grpId="0" animBg="1"/>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3028749"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3604946" cy="369332"/>
          </a:xfrm>
          <a:prstGeom prst="rect">
            <a:avLst/>
          </a:prstGeom>
          <a:noFill/>
        </p:spPr>
        <p:txBody>
          <a:bodyPr wrap="square">
            <a:spAutoFit/>
          </a:bodyPr>
          <a:lstStyle/>
          <a:p>
            <a:r>
              <a:rPr lang="fr-BE" dirty="0">
                <a:latin typeface="Bahnschrift" panose="020B0502040204020203" pitchFamily="34" charset="0"/>
              </a:rPr>
              <a:t>Causalité et corrélation</a:t>
            </a:r>
            <a:endParaRPr lang="LID4096" dirty="0">
              <a:latin typeface="Bahnschrift" panose="020B0502040204020203" pitchFamily="34" charset="0"/>
            </a:endParaRPr>
          </a:p>
        </p:txBody>
      </p:sp>
      <p:sp>
        <p:nvSpPr>
          <p:cNvPr id="13" name="TextBox 12">
            <a:extLst>
              <a:ext uri="{FF2B5EF4-FFF2-40B4-BE49-F238E27FC236}">
                <a16:creationId xmlns:a16="http://schemas.microsoft.com/office/drawing/2014/main" id="{BCA9A4E1-2A73-459F-BB19-4983BB50260B}"/>
              </a:ext>
            </a:extLst>
          </p:cNvPr>
          <p:cNvSpPr txBox="1"/>
          <p:nvPr/>
        </p:nvSpPr>
        <p:spPr>
          <a:xfrm>
            <a:off x="4630034" y="1004022"/>
            <a:ext cx="5688830" cy="1754326"/>
          </a:xfrm>
          <a:prstGeom prst="rect">
            <a:avLst/>
          </a:prstGeom>
          <a:noFill/>
        </p:spPr>
        <p:txBody>
          <a:bodyPr wrap="square" rtlCol="0">
            <a:spAutoFit/>
          </a:bodyPr>
          <a:lstStyle/>
          <a:p>
            <a:r>
              <a:rPr lang="fr-FR" b="1" dirty="0">
                <a:solidFill>
                  <a:schemeClr val="accent6">
                    <a:lumMod val="50000"/>
                  </a:schemeClr>
                </a:solidFill>
                <a:latin typeface="Bahnschrift" panose="020B0502040204020203" pitchFamily="34" charset="0"/>
              </a:rPr>
              <a:t>L’effet cigogne : </a:t>
            </a:r>
            <a:endParaRPr lang="fr-FR" dirty="0">
              <a:solidFill>
                <a:schemeClr val="accent6">
                  <a:lumMod val="50000"/>
                </a:schemeClr>
              </a:solidFill>
              <a:latin typeface="Bahnschrift" panose="020B0502040204020203" pitchFamily="34" charset="0"/>
            </a:endParaRPr>
          </a:p>
          <a:p>
            <a:pPr algn="just" fontAlgn="base"/>
            <a:r>
              <a:rPr lang="fr-BE" dirty="0">
                <a:solidFill>
                  <a:schemeClr val="accent6">
                    <a:lumMod val="50000"/>
                  </a:schemeClr>
                </a:solidFill>
                <a:latin typeface="Bahnschrift" panose="020B0502040204020203" pitchFamily="34" charset="0"/>
              </a:rPr>
              <a:t>Dans les communes qui abritent des cigognes, le taux de natalité est plus élevé que dans l’ensemble du pays. </a:t>
            </a:r>
          </a:p>
          <a:p>
            <a:pPr algn="just" fontAlgn="base"/>
            <a:endParaRPr lang="fr-BE" dirty="0">
              <a:solidFill>
                <a:schemeClr val="accent6">
                  <a:lumMod val="50000"/>
                </a:schemeClr>
              </a:solidFill>
              <a:latin typeface="Bahnschrift" panose="020B0502040204020203" pitchFamily="34" charset="0"/>
            </a:endParaRPr>
          </a:p>
          <a:p>
            <a:pPr algn="just" fontAlgn="base"/>
            <a:r>
              <a:rPr lang="fr-BE" b="1" u="sng" dirty="0">
                <a:solidFill>
                  <a:schemeClr val="accent6">
                    <a:lumMod val="50000"/>
                  </a:schemeClr>
                </a:solidFill>
                <a:latin typeface="Bahnschrift" panose="020B0502040204020203" pitchFamily="34" charset="0"/>
              </a:rPr>
              <a:t>Conclusion : </a:t>
            </a:r>
            <a:r>
              <a:rPr lang="fr-BE" dirty="0">
                <a:solidFill>
                  <a:schemeClr val="accent6">
                    <a:lumMod val="50000"/>
                  </a:schemeClr>
                </a:solidFill>
                <a:latin typeface="Bahnschrift" panose="020B0502040204020203" pitchFamily="34" charset="0"/>
              </a:rPr>
              <a:t>les cigognes apportent les bébés ! </a:t>
            </a:r>
          </a:p>
        </p:txBody>
      </p:sp>
      <p:sp>
        <p:nvSpPr>
          <p:cNvPr id="14" name="TextBox 13">
            <a:extLst>
              <a:ext uri="{FF2B5EF4-FFF2-40B4-BE49-F238E27FC236}">
                <a16:creationId xmlns:a16="http://schemas.microsoft.com/office/drawing/2014/main" id="{368D8762-1C2E-4BC0-A6F5-A64A8BE6CAC3}"/>
              </a:ext>
            </a:extLst>
          </p:cNvPr>
          <p:cNvSpPr txBox="1"/>
          <p:nvPr/>
        </p:nvSpPr>
        <p:spPr>
          <a:xfrm>
            <a:off x="4630034" y="2649394"/>
            <a:ext cx="5688830" cy="1477328"/>
          </a:xfrm>
          <a:prstGeom prst="rect">
            <a:avLst/>
          </a:prstGeom>
          <a:noFill/>
        </p:spPr>
        <p:txBody>
          <a:bodyPr wrap="square" rtlCol="0">
            <a:spAutoFit/>
          </a:bodyPr>
          <a:lstStyle/>
          <a:p>
            <a:pPr fontAlgn="base"/>
            <a:r>
              <a:rPr lang="fr-BE" b="1" dirty="0">
                <a:solidFill>
                  <a:schemeClr val="accent6">
                    <a:lumMod val="50000"/>
                  </a:schemeClr>
                </a:solidFill>
                <a:latin typeface="Bahnschrift" panose="020B0502040204020203" pitchFamily="34" charset="0"/>
              </a:rPr>
              <a:t>Voici une explication plus probable : </a:t>
            </a:r>
          </a:p>
          <a:p>
            <a:pPr fontAlgn="base"/>
            <a:r>
              <a:rPr lang="fr-BE" dirty="0">
                <a:solidFill>
                  <a:schemeClr val="accent6">
                    <a:lumMod val="50000"/>
                  </a:schemeClr>
                </a:solidFill>
                <a:latin typeface="Bahnschrift" panose="020B0502040204020203" pitchFamily="34" charset="0"/>
              </a:rPr>
              <a:t>Les cigognes nichent de préférence dans les villages plutôt que dans les grandes agglomérations, et il se trouve que la natalité est plus forte en milieu rural que dans les villes.</a:t>
            </a:r>
          </a:p>
        </p:txBody>
      </p:sp>
      <p:pic>
        <p:nvPicPr>
          <p:cNvPr id="15" name="Picture 14">
            <a:extLst>
              <a:ext uri="{FF2B5EF4-FFF2-40B4-BE49-F238E27FC236}">
                <a16:creationId xmlns:a16="http://schemas.microsoft.com/office/drawing/2014/main" id="{0BAD1E8C-9807-4D32-9D01-F63B89B6A561}"/>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198920" y="1795844"/>
            <a:ext cx="2731961" cy="1920910"/>
          </a:xfrm>
          <a:prstGeom prst="rect">
            <a:avLst/>
          </a:prstGeom>
        </p:spPr>
      </p:pic>
      <p:sp>
        <p:nvSpPr>
          <p:cNvPr id="16" name="TextBox 15">
            <a:extLst>
              <a:ext uri="{FF2B5EF4-FFF2-40B4-BE49-F238E27FC236}">
                <a16:creationId xmlns:a16="http://schemas.microsoft.com/office/drawing/2014/main" id="{395FEEBD-D5F5-4981-8620-EB0D0E420536}"/>
              </a:ext>
            </a:extLst>
          </p:cNvPr>
          <p:cNvSpPr txBox="1"/>
          <p:nvPr/>
        </p:nvSpPr>
        <p:spPr>
          <a:xfrm>
            <a:off x="1198920" y="4785974"/>
            <a:ext cx="8420791" cy="1200329"/>
          </a:xfrm>
          <a:prstGeom prst="rect">
            <a:avLst/>
          </a:prstGeom>
          <a:noFill/>
        </p:spPr>
        <p:txBody>
          <a:bodyPr wrap="square" rtlCol="0">
            <a:spAutoFit/>
          </a:bodyPr>
          <a:lstStyle/>
          <a:p>
            <a:r>
              <a:rPr lang="fr-FR" b="1" dirty="0">
                <a:solidFill>
                  <a:schemeClr val="accent6">
                    <a:lumMod val="50000"/>
                  </a:schemeClr>
                </a:solidFill>
                <a:latin typeface="Bahnschrift" panose="020B0502040204020203" pitchFamily="34" charset="0"/>
              </a:rPr>
              <a:t>Autres exemples :</a:t>
            </a:r>
          </a:p>
          <a:p>
            <a:pPr marL="285750" indent="-285750">
              <a:buFont typeface="Arial" panose="020B0604020202020204" pitchFamily="34" charset="0"/>
              <a:buChar char="•"/>
            </a:pPr>
            <a:r>
              <a:rPr lang="fr-BE" i="1" dirty="0">
                <a:solidFill>
                  <a:schemeClr val="accent6">
                    <a:lumMod val="50000"/>
                  </a:schemeClr>
                </a:solidFill>
                <a:latin typeface="Bahnschrift" panose="020B0502040204020203" pitchFamily="34" charset="0"/>
              </a:rPr>
              <a:t>« Quand on est malade, il ne faut surtout pas aller à l'hôpital : la probabilité de mourir dans un lit d'hôpital est 10 fois plus grande que dans son lit à la maison »</a:t>
            </a:r>
            <a:endParaRPr lang="fr-FR" b="1" dirty="0">
              <a:solidFill>
                <a:schemeClr val="accent6">
                  <a:lumMod val="50000"/>
                </a:schemeClr>
              </a:solidFill>
              <a:latin typeface="Bahnschrift" panose="020B0502040204020203" pitchFamily="34" charset="0"/>
            </a:endParaRPr>
          </a:p>
        </p:txBody>
      </p:sp>
      <p:pic>
        <p:nvPicPr>
          <p:cNvPr id="17" name="Picture 16">
            <a:extLst>
              <a:ext uri="{FF2B5EF4-FFF2-40B4-BE49-F238E27FC236}">
                <a16:creationId xmlns:a16="http://schemas.microsoft.com/office/drawing/2014/main" id="{6391B399-E75C-4D73-B404-C6A17A3BA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0881" y="4017765"/>
            <a:ext cx="4762500" cy="2667000"/>
          </a:xfrm>
          <a:prstGeom prst="rect">
            <a:avLst/>
          </a:prstGeom>
        </p:spPr>
      </p:pic>
    </p:spTree>
    <p:extLst>
      <p:ext uri="{BB962C8B-B14F-4D97-AF65-F5344CB8AC3E}">
        <p14:creationId xmlns:p14="http://schemas.microsoft.com/office/powerpoint/2010/main" val="373199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5629906"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6209522" cy="369332"/>
          </a:xfrm>
          <a:prstGeom prst="rect">
            <a:avLst/>
          </a:prstGeom>
          <a:noFill/>
        </p:spPr>
        <p:txBody>
          <a:bodyPr wrap="square">
            <a:spAutoFit/>
          </a:bodyPr>
          <a:lstStyle/>
          <a:p>
            <a:r>
              <a:rPr lang="fr-BE" dirty="0">
                <a:latin typeface="Bahnschrift" panose="020B0502040204020203" pitchFamily="34" charset="0"/>
              </a:rPr>
              <a:t>Facultatif : Critère empirique de la signification</a:t>
            </a:r>
            <a:endParaRPr lang="LID4096" dirty="0">
              <a:latin typeface="Bahnschrift" panose="020B0502040204020203" pitchFamily="34" charset="0"/>
            </a:endParaRPr>
          </a:p>
        </p:txBody>
      </p:sp>
      <p:sp>
        <p:nvSpPr>
          <p:cNvPr id="15" name="TextBox 14">
            <a:extLst>
              <a:ext uri="{FF2B5EF4-FFF2-40B4-BE49-F238E27FC236}">
                <a16:creationId xmlns:a16="http://schemas.microsoft.com/office/drawing/2014/main" id="{2D8C2092-BE11-40A6-8E97-F0E5C3BC28DD}"/>
              </a:ext>
            </a:extLst>
          </p:cNvPr>
          <p:cNvSpPr txBox="1"/>
          <p:nvPr/>
        </p:nvSpPr>
        <p:spPr>
          <a:xfrm>
            <a:off x="2246050" y="1721753"/>
            <a:ext cx="9547067" cy="923330"/>
          </a:xfrm>
          <a:prstGeom prst="rect">
            <a:avLst/>
          </a:prstGeom>
          <a:solidFill>
            <a:schemeClr val="accent6"/>
          </a:solidFill>
        </p:spPr>
        <p:txBody>
          <a:bodyPr wrap="square" rtlCol="0">
            <a:spAutoFit/>
          </a:bodyPr>
          <a:lstStyle/>
          <a:p>
            <a:r>
              <a:rPr lang="fr-BE" dirty="0">
                <a:latin typeface="Bahnschrift" panose="020B0502040204020203" pitchFamily="34" charset="0"/>
              </a:rPr>
              <a:t>[…] </a:t>
            </a:r>
            <a:r>
              <a:rPr lang="fr-BE" b="1" dirty="0">
                <a:latin typeface="Bahnschrift" panose="020B0502040204020203" pitchFamily="34" charset="0"/>
              </a:rPr>
              <a:t>permettre de bannir tout ce jargon </a:t>
            </a:r>
            <a:r>
              <a:rPr lang="fr-BE" dirty="0">
                <a:latin typeface="Bahnschrift" panose="020B0502040204020203" pitchFamily="34" charset="0"/>
              </a:rPr>
              <a:t>qui a pris pendant tant de temps possession des </a:t>
            </a:r>
            <a:r>
              <a:rPr lang="fr-BE" u="sng" dirty="0">
                <a:latin typeface="Bahnschrift" panose="020B0502040204020203" pitchFamily="34" charset="0"/>
              </a:rPr>
              <a:t>raisonnements métaphysiques </a:t>
            </a:r>
            <a:r>
              <a:rPr lang="fr-BE" dirty="0">
                <a:latin typeface="Bahnschrift" panose="020B0502040204020203" pitchFamily="34" charset="0"/>
              </a:rPr>
              <a:t>et les a discrédités. Toutes les idées, spécialement les idées abstraites, sont par nature vagues et obscures […]</a:t>
            </a:r>
          </a:p>
        </p:txBody>
      </p:sp>
      <p:sp>
        <p:nvSpPr>
          <p:cNvPr id="24" name="TextBox 23">
            <a:extLst>
              <a:ext uri="{FF2B5EF4-FFF2-40B4-BE49-F238E27FC236}">
                <a16:creationId xmlns:a16="http://schemas.microsoft.com/office/drawing/2014/main" id="{97B2BC79-9FBB-4913-A8EC-EBC7D5C5E5EC}"/>
              </a:ext>
            </a:extLst>
          </p:cNvPr>
          <p:cNvSpPr txBox="1"/>
          <p:nvPr/>
        </p:nvSpPr>
        <p:spPr>
          <a:xfrm>
            <a:off x="3372325" y="2669794"/>
            <a:ext cx="8420792" cy="2169825"/>
          </a:xfrm>
          <a:prstGeom prst="rect">
            <a:avLst/>
          </a:prstGeom>
          <a:noFill/>
        </p:spPr>
        <p:txBody>
          <a:bodyPr wrap="square" rtlCol="0">
            <a:spAutoFit/>
          </a:bodyPr>
          <a:lstStyle/>
          <a:p>
            <a:pPr lvl="0">
              <a:lnSpc>
                <a:spcPct val="150000"/>
              </a:lnSpc>
            </a:pPr>
            <a:r>
              <a:rPr lang="fr-BE" b="1" dirty="0">
                <a:solidFill>
                  <a:schemeClr val="accent6">
                    <a:lumMod val="50000"/>
                  </a:schemeClr>
                </a:solidFill>
                <a:latin typeface="Bahnschrift" panose="020B0502040204020203" pitchFamily="34" charset="0"/>
                <a:sym typeface="Wingdings" panose="05000000000000000000" pitchFamily="2" charset="2"/>
              </a:rPr>
              <a:t>Selon Hume, la métaphysique est purement spéculative</a:t>
            </a:r>
            <a:r>
              <a:rPr lang="fr-BE" dirty="0">
                <a:solidFill>
                  <a:schemeClr val="accent6">
                    <a:lumMod val="50000"/>
                  </a:schemeClr>
                </a:solidFill>
                <a:latin typeface="Bahnschrift" panose="020B0502040204020203" pitchFamily="34" charset="0"/>
                <a:sym typeface="Wingdings" panose="05000000000000000000" pitchFamily="2" charset="2"/>
              </a:rPr>
              <a:t> :</a:t>
            </a:r>
          </a:p>
          <a:p>
            <a:pPr marL="285750" indent="-285750">
              <a:lnSpc>
                <a:spcPct val="150000"/>
              </a:lnSpc>
              <a:buFont typeface="Arial" panose="020B0604020202020204" pitchFamily="34" charset="0"/>
              <a:buChar char="•"/>
            </a:pPr>
            <a:r>
              <a:rPr lang="fr-BE" dirty="0">
                <a:solidFill>
                  <a:schemeClr val="accent6">
                    <a:lumMod val="50000"/>
                  </a:schemeClr>
                </a:solidFill>
                <a:latin typeface="Bahnschrift" panose="020B0502040204020203" pitchFamily="34" charset="0"/>
                <a:sym typeface="Wingdings" panose="05000000000000000000" pitchFamily="2" charset="2"/>
              </a:rPr>
              <a:t>Les idées métaphysiques sont vagues et obscures</a:t>
            </a:r>
          </a:p>
          <a:p>
            <a:pPr marL="285750" indent="-285750">
              <a:lnSpc>
                <a:spcPct val="150000"/>
              </a:lnSpc>
              <a:buFont typeface="Arial" panose="020B0604020202020204" pitchFamily="34" charset="0"/>
              <a:buChar char="•"/>
            </a:pPr>
            <a:r>
              <a:rPr lang="fr-BE" dirty="0">
                <a:solidFill>
                  <a:schemeClr val="accent6">
                    <a:lumMod val="50000"/>
                  </a:schemeClr>
                </a:solidFill>
                <a:latin typeface="Bahnschrift" panose="020B0502040204020203" pitchFamily="34" charset="0"/>
                <a:sym typeface="Wingdings" panose="05000000000000000000" pitchFamily="2" charset="2"/>
              </a:rPr>
              <a:t>Les idées métaphysiques sont sans signification, c.-à-d.. ils n’ont pas d’origine empirique (ils ne renvoient pas à des impressions)</a:t>
            </a:r>
            <a:endParaRPr lang="en-GB" dirty="0">
              <a:solidFill>
                <a:schemeClr val="accent6">
                  <a:lumMod val="50000"/>
                </a:schemeClr>
              </a:solidFill>
              <a:latin typeface="Bahnschrift" panose="020B0502040204020203" pitchFamily="34" charset="0"/>
              <a:sym typeface="Wingdings" panose="05000000000000000000" pitchFamily="2" charset="2"/>
            </a:endParaRPr>
          </a:p>
          <a:p>
            <a:pPr lvl="0">
              <a:lnSpc>
                <a:spcPct val="150000"/>
              </a:lnSpc>
            </a:pPr>
            <a:r>
              <a:rPr lang="en-GB" dirty="0">
                <a:solidFill>
                  <a:schemeClr val="accent6">
                    <a:lumMod val="50000"/>
                  </a:schemeClr>
                </a:solidFill>
                <a:latin typeface="Bahnschrift" panose="020B0502040204020203" pitchFamily="34" charset="0"/>
                <a:sym typeface="Wingdings" panose="05000000000000000000" pitchFamily="2" charset="2"/>
              </a:rPr>
              <a:t> </a:t>
            </a:r>
            <a:r>
              <a:rPr lang="fr-BE" b="1" u="sng" dirty="0">
                <a:solidFill>
                  <a:schemeClr val="accent6">
                    <a:lumMod val="50000"/>
                  </a:schemeClr>
                </a:solidFill>
                <a:latin typeface="Bahnschrift" panose="020B0502040204020203" pitchFamily="34" charset="0"/>
                <a:sym typeface="Wingdings" panose="05000000000000000000" pitchFamily="2" charset="2"/>
              </a:rPr>
              <a:t>Donc: </a:t>
            </a:r>
            <a:r>
              <a:rPr lang="fr-BE" dirty="0">
                <a:solidFill>
                  <a:schemeClr val="accent6">
                    <a:lumMod val="50000"/>
                  </a:schemeClr>
                </a:solidFill>
                <a:latin typeface="Bahnschrift" panose="020B0502040204020203" pitchFamily="34" charset="0"/>
                <a:sym typeface="Wingdings" panose="05000000000000000000" pitchFamily="2" charset="2"/>
              </a:rPr>
              <a:t>La métaphysique est discréditée</a:t>
            </a:r>
            <a:endParaRPr lang="fr-BE" dirty="0">
              <a:solidFill>
                <a:schemeClr val="accent6">
                  <a:lumMod val="50000"/>
                </a:schemeClr>
              </a:solidFill>
              <a:latin typeface="Bahnschrift" panose="020B0502040204020203" pitchFamily="34" charset="0"/>
            </a:endParaRPr>
          </a:p>
        </p:txBody>
      </p:sp>
      <p:sp>
        <p:nvSpPr>
          <p:cNvPr id="25" name="Rounded Rectangle 23">
            <a:extLst>
              <a:ext uri="{FF2B5EF4-FFF2-40B4-BE49-F238E27FC236}">
                <a16:creationId xmlns:a16="http://schemas.microsoft.com/office/drawing/2014/main" id="{8120343A-E55E-4DCA-8FB0-8282C05FCC84}"/>
              </a:ext>
            </a:extLst>
          </p:cNvPr>
          <p:cNvSpPr/>
          <p:nvPr/>
        </p:nvSpPr>
        <p:spPr>
          <a:xfrm>
            <a:off x="1898072" y="4885268"/>
            <a:ext cx="8420792" cy="1810261"/>
          </a:xfrm>
          <a:prstGeom prst="roundRect">
            <a:avLst/>
          </a:prstGeom>
          <a:solidFill>
            <a:schemeClr val="accent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solidFill>
                <a:schemeClr val="accent6">
                  <a:lumMod val="50000"/>
                </a:schemeClr>
              </a:solidFill>
              <a:latin typeface="Bahnschrift" panose="020B0502040204020203" pitchFamily="34" charset="0"/>
            </a:endParaRPr>
          </a:p>
        </p:txBody>
      </p:sp>
      <p:sp>
        <p:nvSpPr>
          <p:cNvPr id="26" name="TextBox 25">
            <a:extLst>
              <a:ext uri="{FF2B5EF4-FFF2-40B4-BE49-F238E27FC236}">
                <a16:creationId xmlns:a16="http://schemas.microsoft.com/office/drawing/2014/main" id="{3DAA8ACF-15CB-400E-9911-5F8B211D73C4}"/>
              </a:ext>
            </a:extLst>
          </p:cNvPr>
          <p:cNvSpPr txBox="1"/>
          <p:nvPr/>
        </p:nvSpPr>
        <p:spPr>
          <a:xfrm>
            <a:off x="1898073" y="4990986"/>
            <a:ext cx="5644237" cy="369332"/>
          </a:xfrm>
          <a:prstGeom prst="rect">
            <a:avLst/>
          </a:prstGeom>
          <a:noFill/>
        </p:spPr>
        <p:txBody>
          <a:bodyPr wrap="none" rtlCol="0">
            <a:spAutoFit/>
          </a:bodyPr>
          <a:lstStyle/>
          <a:p>
            <a:r>
              <a:rPr lang="fr-FR" b="1" dirty="0"/>
              <a:t>P.ex.: </a:t>
            </a:r>
            <a:r>
              <a:rPr lang="fr-FR" dirty="0"/>
              <a:t>L’idée de l’âme n’a pas d’impression correspondante</a:t>
            </a:r>
          </a:p>
        </p:txBody>
      </p:sp>
      <p:sp>
        <p:nvSpPr>
          <p:cNvPr id="27" name="TextBox 26">
            <a:extLst>
              <a:ext uri="{FF2B5EF4-FFF2-40B4-BE49-F238E27FC236}">
                <a16:creationId xmlns:a16="http://schemas.microsoft.com/office/drawing/2014/main" id="{9356AE54-F978-4C1E-AA88-060863723C2B}"/>
              </a:ext>
            </a:extLst>
          </p:cNvPr>
          <p:cNvSpPr txBox="1"/>
          <p:nvPr/>
        </p:nvSpPr>
        <p:spPr>
          <a:xfrm>
            <a:off x="3534163" y="5672665"/>
            <a:ext cx="1377493" cy="369332"/>
          </a:xfrm>
          <a:prstGeom prst="rect">
            <a:avLst/>
          </a:prstGeom>
          <a:noFill/>
        </p:spPr>
        <p:txBody>
          <a:bodyPr wrap="none" rtlCol="0">
            <a:spAutoFit/>
          </a:bodyPr>
          <a:lstStyle/>
          <a:p>
            <a:r>
              <a:rPr lang="en-GB" dirty="0"/>
              <a:t>Impression ?</a:t>
            </a:r>
            <a:endParaRPr lang="fr-BE" dirty="0"/>
          </a:p>
        </p:txBody>
      </p:sp>
      <p:sp>
        <p:nvSpPr>
          <p:cNvPr id="28" name="TextBox 27">
            <a:extLst>
              <a:ext uri="{FF2B5EF4-FFF2-40B4-BE49-F238E27FC236}">
                <a16:creationId xmlns:a16="http://schemas.microsoft.com/office/drawing/2014/main" id="{EF898FDD-8F2A-43FB-B439-8B1A5D7B8211}"/>
              </a:ext>
            </a:extLst>
          </p:cNvPr>
          <p:cNvSpPr txBox="1"/>
          <p:nvPr/>
        </p:nvSpPr>
        <p:spPr>
          <a:xfrm>
            <a:off x="6793830" y="5672665"/>
            <a:ext cx="595035" cy="369332"/>
          </a:xfrm>
          <a:prstGeom prst="rect">
            <a:avLst/>
          </a:prstGeom>
          <a:noFill/>
        </p:spPr>
        <p:txBody>
          <a:bodyPr wrap="none" rtlCol="0">
            <a:spAutoFit/>
          </a:bodyPr>
          <a:lstStyle/>
          <a:p>
            <a:r>
              <a:rPr lang="fr-BE" dirty="0"/>
              <a:t>âme</a:t>
            </a:r>
          </a:p>
        </p:txBody>
      </p:sp>
      <p:cxnSp>
        <p:nvCxnSpPr>
          <p:cNvPr id="31" name="Straight Arrow Connector 30">
            <a:extLst>
              <a:ext uri="{FF2B5EF4-FFF2-40B4-BE49-F238E27FC236}">
                <a16:creationId xmlns:a16="http://schemas.microsoft.com/office/drawing/2014/main" id="{DFF75662-8F58-41B3-B153-010CD76343D2}"/>
              </a:ext>
            </a:extLst>
          </p:cNvPr>
          <p:cNvCxnSpPr>
            <a:stCxn id="27" idx="3"/>
            <a:endCxn id="28" idx="1"/>
          </p:cNvCxnSpPr>
          <p:nvPr/>
        </p:nvCxnSpPr>
        <p:spPr>
          <a:xfrm>
            <a:off x="4911655" y="5857331"/>
            <a:ext cx="1882174" cy="0"/>
          </a:xfrm>
          <a:prstGeom prst="straightConnector1">
            <a:avLst/>
          </a:prstGeom>
          <a:ln w="12700">
            <a:tailEnd type="triangle"/>
          </a:ln>
        </p:spPr>
        <p:style>
          <a:lnRef idx="1">
            <a:schemeClr val="accent5"/>
          </a:lnRef>
          <a:fillRef idx="0">
            <a:schemeClr val="accent5"/>
          </a:fillRef>
          <a:effectRef idx="0">
            <a:schemeClr val="accent5"/>
          </a:effectRef>
          <a:fontRef idx="minor">
            <a:schemeClr val="tx1"/>
          </a:fontRef>
        </p:style>
      </p:cxnSp>
      <p:sp>
        <p:nvSpPr>
          <p:cNvPr id="32" name="Multiply 12">
            <a:extLst>
              <a:ext uri="{FF2B5EF4-FFF2-40B4-BE49-F238E27FC236}">
                <a16:creationId xmlns:a16="http://schemas.microsoft.com/office/drawing/2014/main" id="{B0949C19-C45D-4EC9-8332-E59DDA1A52BB}"/>
              </a:ext>
            </a:extLst>
          </p:cNvPr>
          <p:cNvSpPr/>
          <p:nvPr/>
        </p:nvSpPr>
        <p:spPr>
          <a:xfrm>
            <a:off x="5580760" y="5628731"/>
            <a:ext cx="543965" cy="457200"/>
          </a:xfrm>
          <a:prstGeom prst="mathMultiply">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BE"/>
          </a:p>
        </p:txBody>
      </p:sp>
      <p:sp>
        <p:nvSpPr>
          <p:cNvPr id="33" name="Left Brace 32">
            <a:extLst>
              <a:ext uri="{FF2B5EF4-FFF2-40B4-BE49-F238E27FC236}">
                <a16:creationId xmlns:a16="http://schemas.microsoft.com/office/drawing/2014/main" id="{1B93DF01-1AE1-4BA1-B7B9-02CE5E27FAB8}"/>
              </a:ext>
            </a:extLst>
          </p:cNvPr>
          <p:cNvSpPr/>
          <p:nvPr/>
        </p:nvSpPr>
        <p:spPr>
          <a:xfrm rot="16200000">
            <a:off x="7386224" y="5574352"/>
            <a:ext cx="196334" cy="1219490"/>
          </a:xfrm>
          <a:prstGeom prst="leftBrace">
            <a:avLst/>
          </a:prstGeom>
          <a:ln w="12700"/>
        </p:spPr>
        <p:style>
          <a:lnRef idx="1">
            <a:schemeClr val="accent5"/>
          </a:lnRef>
          <a:fillRef idx="0">
            <a:schemeClr val="accent5"/>
          </a:fillRef>
          <a:effectRef idx="0">
            <a:schemeClr val="accent5"/>
          </a:effectRef>
          <a:fontRef idx="minor">
            <a:schemeClr val="tx1"/>
          </a:fontRef>
        </p:style>
        <p:txBody>
          <a:bodyPr rtlCol="0" anchor="ctr"/>
          <a:lstStyle/>
          <a:p>
            <a:pPr algn="ctr"/>
            <a:endParaRPr lang="fr-BE"/>
          </a:p>
        </p:txBody>
      </p:sp>
      <p:pic>
        <p:nvPicPr>
          <p:cNvPr id="34" name="Picture 33">
            <a:extLst>
              <a:ext uri="{FF2B5EF4-FFF2-40B4-BE49-F238E27FC236}">
                <a16:creationId xmlns:a16="http://schemas.microsoft.com/office/drawing/2014/main" id="{DBD88C85-8879-48FC-8EAE-539FE55325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8400" y="5310302"/>
            <a:ext cx="912923" cy="888470"/>
          </a:xfrm>
          <a:prstGeom prst="rect">
            <a:avLst/>
          </a:prstGeom>
        </p:spPr>
      </p:pic>
      <p:sp>
        <p:nvSpPr>
          <p:cNvPr id="35" name="TextBox 34">
            <a:extLst>
              <a:ext uri="{FF2B5EF4-FFF2-40B4-BE49-F238E27FC236}">
                <a16:creationId xmlns:a16="http://schemas.microsoft.com/office/drawing/2014/main" id="{FC18499E-6F0E-4F2F-9301-A193852F44F2}"/>
              </a:ext>
            </a:extLst>
          </p:cNvPr>
          <p:cNvSpPr txBox="1"/>
          <p:nvPr/>
        </p:nvSpPr>
        <p:spPr>
          <a:xfrm>
            <a:off x="6881598" y="6326196"/>
            <a:ext cx="1205586" cy="369332"/>
          </a:xfrm>
          <a:prstGeom prst="rect">
            <a:avLst/>
          </a:prstGeom>
          <a:noFill/>
        </p:spPr>
        <p:txBody>
          <a:bodyPr wrap="none" rtlCol="0">
            <a:spAutoFit/>
          </a:bodyPr>
          <a:lstStyle/>
          <a:p>
            <a:r>
              <a:rPr lang="en-GB" dirty="0"/>
              <a:t>Idée vague</a:t>
            </a:r>
            <a:endParaRPr lang="fr-BE" dirty="0"/>
          </a:p>
        </p:txBody>
      </p:sp>
      <p:pic>
        <p:nvPicPr>
          <p:cNvPr id="3" name="Picture 2">
            <a:extLst>
              <a:ext uri="{FF2B5EF4-FFF2-40B4-BE49-F238E27FC236}">
                <a16:creationId xmlns:a16="http://schemas.microsoft.com/office/drawing/2014/main" id="{B04ABCC8-5F40-49EA-8FBF-436413C7BC2B}"/>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9442" r="24477"/>
          <a:stretch/>
        </p:blipFill>
        <p:spPr>
          <a:xfrm>
            <a:off x="398882" y="2083230"/>
            <a:ext cx="2353195" cy="2236766"/>
          </a:xfrm>
          <a:prstGeom prst="rect">
            <a:avLst/>
          </a:prstGeom>
        </p:spPr>
      </p:pic>
      <p:pic>
        <p:nvPicPr>
          <p:cNvPr id="36" name="Picture 35">
            <a:extLst>
              <a:ext uri="{FF2B5EF4-FFF2-40B4-BE49-F238E27FC236}">
                <a16:creationId xmlns:a16="http://schemas.microsoft.com/office/drawing/2014/main" id="{BA326BBF-F6DB-4E18-A0BC-1084793FA7CB}"/>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r="69255" b="23397"/>
          <a:stretch/>
        </p:blipFill>
        <p:spPr>
          <a:xfrm>
            <a:off x="0" y="2898503"/>
            <a:ext cx="1397890" cy="1525518"/>
          </a:xfrm>
          <a:prstGeom prst="rect">
            <a:avLst/>
          </a:prstGeom>
        </p:spPr>
      </p:pic>
      <p:sp>
        <p:nvSpPr>
          <p:cNvPr id="6" name="Freeform: Shape 5">
            <a:extLst>
              <a:ext uri="{FF2B5EF4-FFF2-40B4-BE49-F238E27FC236}">
                <a16:creationId xmlns:a16="http://schemas.microsoft.com/office/drawing/2014/main" id="{869AB67A-D30E-411F-8DF7-941B33EA58C0}"/>
              </a:ext>
            </a:extLst>
          </p:cNvPr>
          <p:cNvSpPr/>
          <p:nvPr/>
        </p:nvSpPr>
        <p:spPr>
          <a:xfrm>
            <a:off x="1731146" y="2281561"/>
            <a:ext cx="600890" cy="426128"/>
          </a:xfrm>
          <a:custGeom>
            <a:avLst/>
            <a:gdLst>
              <a:gd name="connsiteX0" fmla="*/ 497149 w 600890"/>
              <a:gd name="connsiteY0" fmla="*/ 0 h 426128"/>
              <a:gd name="connsiteX1" fmla="*/ 497149 w 600890"/>
              <a:gd name="connsiteY1" fmla="*/ 0 h 426128"/>
              <a:gd name="connsiteX2" fmla="*/ 417250 w 600890"/>
              <a:gd name="connsiteY2" fmla="*/ 106532 h 426128"/>
              <a:gd name="connsiteX3" fmla="*/ 399495 w 600890"/>
              <a:gd name="connsiteY3" fmla="*/ 133165 h 426128"/>
              <a:gd name="connsiteX4" fmla="*/ 390617 w 600890"/>
              <a:gd name="connsiteY4" fmla="*/ 168676 h 426128"/>
              <a:gd name="connsiteX5" fmla="*/ 372862 w 600890"/>
              <a:gd name="connsiteY5" fmla="*/ 213064 h 426128"/>
              <a:gd name="connsiteX6" fmla="*/ 319596 w 600890"/>
              <a:gd name="connsiteY6" fmla="*/ 275208 h 426128"/>
              <a:gd name="connsiteX7" fmla="*/ 292963 w 600890"/>
              <a:gd name="connsiteY7" fmla="*/ 284086 h 426128"/>
              <a:gd name="connsiteX8" fmla="*/ 230819 w 600890"/>
              <a:gd name="connsiteY8" fmla="*/ 328474 h 426128"/>
              <a:gd name="connsiteX9" fmla="*/ 159798 w 600890"/>
              <a:gd name="connsiteY9" fmla="*/ 363985 h 426128"/>
              <a:gd name="connsiteX10" fmla="*/ 124287 w 600890"/>
              <a:gd name="connsiteY10" fmla="*/ 372862 h 426128"/>
              <a:gd name="connsiteX11" fmla="*/ 79899 w 600890"/>
              <a:gd name="connsiteY11" fmla="*/ 381740 h 426128"/>
              <a:gd name="connsiteX12" fmla="*/ 0 w 600890"/>
              <a:gd name="connsiteY12" fmla="*/ 399495 h 426128"/>
              <a:gd name="connsiteX13" fmla="*/ 35510 w 600890"/>
              <a:gd name="connsiteY13" fmla="*/ 408373 h 426128"/>
              <a:gd name="connsiteX14" fmla="*/ 79899 w 600890"/>
              <a:gd name="connsiteY14" fmla="*/ 426128 h 426128"/>
              <a:gd name="connsiteX15" fmla="*/ 390617 w 600890"/>
              <a:gd name="connsiteY15" fmla="*/ 399495 h 426128"/>
              <a:gd name="connsiteX16" fmla="*/ 470516 w 600890"/>
              <a:gd name="connsiteY16" fmla="*/ 390618 h 426128"/>
              <a:gd name="connsiteX17" fmla="*/ 532660 w 600890"/>
              <a:gd name="connsiteY17" fmla="*/ 363985 h 426128"/>
              <a:gd name="connsiteX18" fmla="*/ 568171 w 600890"/>
              <a:gd name="connsiteY18" fmla="*/ 355107 h 426128"/>
              <a:gd name="connsiteX19" fmla="*/ 585926 w 600890"/>
              <a:gd name="connsiteY19" fmla="*/ 328474 h 426128"/>
              <a:gd name="connsiteX20" fmla="*/ 585926 w 600890"/>
              <a:gd name="connsiteY20" fmla="*/ 88777 h 426128"/>
              <a:gd name="connsiteX21" fmla="*/ 577048 w 600890"/>
              <a:gd name="connsiteY21" fmla="*/ 62144 h 426128"/>
              <a:gd name="connsiteX22" fmla="*/ 541537 w 600890"/>
              <a:gd name="connsiteY22" fmla="*/ 8878 h 426128"/>
              <a:gd name="connsiteX23" fmla="*/ 497149 w 600890"/>
              <a:gd name="connsiteY23" fmla="*/ 0 h 42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0890" h="426128">
                <a:moveTo>
                  <a:pt x="497149" y="0"/>
                </a:moveTo>
                <a:lnTo>
                  <a:pt x="497149" y="0"/>
                </a:lnTo>
                <a:cubicBezTo>
                  <a:pt x="470516" y="35511"/>
                  <a:pt x="443500" y="70737"/>
                  <a:pt x="417250" y="106532"/>
                </a:cubicBezTo>
                <a:cubicBezTo>
                  <a:pt x="410940" y="115136"/>
                  <a:pt x="403698" y="123358"/>
                  <a:pt x="399495" y="133165"/>
                </a:cubicBezTo>
                <a:cubicBezTo>
                  <a:pt x="394689" y="144380"/>
                  <a:pt x="394475" y="157101"/>
                  <a:pt x="390617" y="168676"/>
                </a:cubicBezTo>
                <a:cubicBezTo>
                  <a:pt x="385578" y="183794"/>
                  <a:pt x="379989" y="198811"/>
                  <a:pt x="372862" y="213064"/>
                </a:cubicBezTo>
                <a:cubicBezTo>
                  <a:pt x="362436" y="233915"/>
                  <a:pt x="336582" y="263075"/>
                  <a:pt x="319596" y="275208"/>
                </a:cubicBezTo>
                <a:cubicBezTo>
                  <a:pt x="311981" y="280647"/>
                  <a:pt x="301841" y="281127"/>
                  <a:pt x="292963" y="284086"/>
                </a:cubicBezTo>
                <a:cubicBezTo>
                  <a:pt x="264213" y="327210"/>
                  <a:pt x="288332" y="301930"/>
                  <a:pt x="230819" y="328474"/>
                </a:cubicBezTo>
                <a:cubicBezTo>
                  <a:pt x="206787" y="339566"/>
                  <a:pt x="185476" y="357566"/>
                  <a:pt x="159798" y="363985"/>
                </a:cubicBezTo>
                <a:cubicBezTo>
                  <a:pt x="147961" y="366944"/>
                  <a:pt x="136198" y="370215"/>
                  <a:pt x="124287" y="372862"/>
                </a:cubicBezTo>
                <a:cubicBezTo>
                  <a:pt x="109557" y="376135"/>
                  <a:pt x="94537" y="378080"/>
                  <a:pt x="79899" y="381740"/>
                </a:cubicBezTo>
                <a:cubicBezTo>
                  <a:pt x="-7509" y="403593"/>
                  <a:pt x="146552" y="375072"/>
                  <a:pt x="0" y="399495"/>
                </a:cubicBezTo>
                <a:cubicBezTo>
                  <a:pt x="11837" y="402454"/>
                  <a:pt x="23935" y="404515"/>
                  <a:pt x="35510" y="408373"/>
                </a:cubicBezTo>
                <a:cubicBezTo>
                  <a:pt x="50628" y="413412"/>
                  <a:pt x="63963" y="426128"/>
                  <a:pt x="79899" y="426128"/>
                </a:cubicBezTo>
                <a:cubicBezTo>
                  <a:pt x="209111" y="426128"/>
                  <a:pt x="280083" y="412499"/>
                  <a:pt x="390617" y="399495"/>
                </a:cubicBezTo>
                <a:lnTo>
                  <a:pt x="470516" y="390618"/>
                </a:lnTo>
                <a:cubicBezTo>
                  <a:pt x="491231" y="381740"/>
                  <a:pt x="511480" y="371687"/>
                  <a:pt x="532660" y="363985"/>
                </a:cubicBezTo>
                <a:cubicBezTo>
                  <a:pt x="544127" y="359815"/>
                  <a:pt x="558019" y="361875"/>
                  <a:pt x="568171" y="355107"/>
                </a:cubicBezTo>
                <a:cubicBezTo>
                  <a:pt x="577049" y="349189"/>
                  <a:pt x="580008" y="337352"/>
                  <a:pt x="585926" y="328474"/>
                </a:cubicBezTo>
                <a:cubicBezTo>
                  <a:pt x="610336" y="230835"/>
                  <a:pt x="600868" y="283017"/>
                  <a:pt x="585926" y="88777"/>
                </a:cubicBezTo>
                <a:cubicBezTo>
                  <a:pt x="585208" y="79447"/>
                  <a:pt x="581593" y="70324"/>
                  <a:pt x="577048" y="62144"/>
                </a:cubicBezTo>
                <a:cubicBezTo>
                  <a:pt x="566685" y="43490"/>
                  <a:pt x="541537" y="8878"/>
                  <a:pt x="541537" y="8878"/>
                </a:cubicBezTo>
                <a:lnTo>
                  <a:pt x="497149" y="0"/>
                </a:lnTo>
                <a:close/>
              </a:path>
            </a:pathLst>
          </a:custGeom>
          <a:solidFill>
            <a:srgbClr val="D58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358164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p:bldP spid="25" grpId="0" animBg="1"/>
      <p:bldP spid="26" grpId="0"/>
      <p:bldP spid="27" grpId="0"/>
      <p:bldP spid="28" grpId="0"/>
      <p:bldP spid="32" grpId="0" animBg="1"/>
      <p:bldP spid="33" grpId="0" animBg="1"/>
      <p:bldP spid="35"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5629906"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6209522" cy="369332"/>
          </a:xfrm>
          <a:prstGeom prst="rect">
            <a:avLst/>
          </a:prstGeom>
          <a:noFill/>
        </p:spPr>
        <p:txBody>
          <a:bodyPr wrap="square">
            <a:spAutoFit/>
          </a:bodyPr>
          <a:lstStyle/>
          <a:p>
            <a:r>
              <a:rPr lang="fr-BE" dirty="0">
                <a:latin typeface="Bahnschrift" panose="020B0502040204020203" pitchFamily="34" charset="0"/>
              </a:rPr>
              <a:t>Facultatif : Critère empirique de la signification</a:t>
            </a:r>
            <a:endParaRPr lang="LID4096" dirty="0">
              <a:latin typeface="Bahnschrift" panose="020B0502040204020203" pitchFamily="34" charset="0"/>
            </a:endParaRPr>
          </a:p>
        </p:txBody>
      </p:sp>
      <p:sp>
        <p:nvSpPr>
          <p:cNvPr id="15" name="TextBox 14">
            <a:extLst>
              <a:ext uri="{FF2B5EF4-FFF2-40B4-BE49-F238E27FC236}">
                <a16:creationId xmlns:a16="http://schemas.microsoft.com/office/drawing/2014/main" id="{2D8C2092-BE11-40A6-8E97-F0E5C3BC28DD}"/>
              </a:ext>
            </a:extLst>
          </p:cNvPr>
          <p:cNvSpPr txBox="1"/>
          <p:nvPr/>
        </p:nvSpPr>
        <p:spPr>
          <a:xfrm>
            <a:off x="2246050" y="1721753"/>
            <a:ext cx="9547067" cy="923330"/>
          </a:xfrm>
          <a:prstGeom prst="rect">
            <a:avLst/>
          </a:prstGeom>
          <a:solidFill>
            <a:schemeClr val="accent6"/>
          </a:solidFill>
        </p:spPr>
        <p:txBody>
          <a:bodyPr wrap="square" rtlCol="0">
            <a:spAutoFit/>
          </a:bodyPr>
          <a:lstStyle/>
          <a:p>
            <a:r>
              <a:rPr lang="fr-BE" dirty="0">
                <a:latin typeface="Bahnschrift" panose="020B0502040204020203" pitchFamily="34" charset="0"/>
              </a:rPr>
              <a:t>[…] </a:t>
            </a:r>
            <a:r>
              <a:rPr lang="fr-BE" b="1" dirty="0">
                <a:latin typeface="Bahnschrift" panose="020B0502040204020203" pitchFamily="34" charset="0"/>
              </a:rPr>
              <a:t>permettre de bannir tout ce jargon </a:t>
            </a:r>
            <a:r>
              <a:rPr lang="fr-BE" dirty="0">
                <a:latin typeface="Bahnschrift" panose="020B0502040204020203" pitchFamily="34" charset="0"/>
              </a:rPr>
              <a:t>qui a pris pendant tant de temps possession des </a:t>
            </a:r>
            <a:r>
              <a:rPr lang="fr-BE" u="sng" dirty="0">
                <a:latin typeface="Bahnschrift" panose="020B0502040204020203" pitchFamily="34" charset="0"/>
              </a:rPr>
              <a:t>raisonnements métaphysiques </a:t>
            </a:r>
            <a:r>
              <a:rPr lang="fr-BE" dirty="0">
                <a:latin typeface="Bahnschrift" panose="020B0502040204020203" pitchFamily="34" charset="0"/>
              </a:rPr>
              <a:t>et les a discrédités. Toutes les idées, spécialement les idées abstraites, sont par nature vagues et obscures […]</a:t>
            </a:r>
          </a:p>
        </p:txBody>
      </p:sp>
      <p:sp>
        <p:nvSpPr>
          <p:cNvPr id="25" name="Rounded Rectangle 23">
            <a:extLst>
              <a:ext uri="{FF2B5EF4-FFF2-40B4-BE49-F238E27FC236}">
                <a16:creationId xmlns:a16="http://schemas.microsoft.com/office/drawing/2014/main" id="{8120343A-E55E-4DCA-8FB0-8282C05FCC84}"/>
              </a:ext>
            </a:extLst>
          </p:cNvPr>
          <p:cNvSpPr/>
          <p:nvPr/>
        </p:nvSpPr>
        <p:spPr>
          <a:xfrm>
            <a:off x="1898072" y="4885268"/>
            <a:ext cx="8420792" cy="1810261"/>
          </a:xfrm>
          <a:prstGeom prst="roundRect">
            <a:avLst/>
          </a:prstGeom>
          <a:solidFill>
            <a:schemeClr val="accent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solidFill>
                <a:schemeClr val="accent6">
                  <a:lumMod val="50000"/>
                </a:schemeClr>
              </a:solidFill>
              <a:latin typeface="Bahnschrift" panose="020B0502040204020203" pitchFamily="34" charset="0"/>
            </a:endParaRPr>
          </a:p>
        </p:txBody>
      </p:sp>
      <p:sp>
        <p:nvSpPr>
          <p:cNvPr id="26" name="TextBox 25">
            <a:extLst>
              <a:ext uri="{FF2B5EF4-FFF2-40B4-BE49-F238E27FC236}">
                <a16:creationId xmlns:a16="http://schemas.microsoft.com/office/drawing/2014/main" id="{3DAA8ACF-15CB-400E-9911-5F8B211D73C4}"/>
              </a:ext>
            </a:extLst>
          </p:cNvPr>
          <p:cNvSpPr txBox="1"/>
          <p:nvPr/>
        </p:nvSpPr>
        <p:spPr>
          <a:xfrm>
            <a:off x="1898073" y="4990986"/>
            <a:ext cx="5644237" cy="369332"/>
          </a:xfrm>
          <a:prstGeom prst="rect">
            <a:avLst/>
          </a:prstGeom>
          <a:noFill/>
        </p:spPr>
        <p:txBody>
          <a:bodyPr wrap="none" rtlCol="0">
            <a:spAutoFit/>
          </a:bodyPr>
          <a:lstStyle/>
          <a:p>
            <a:r>
              <a:rPr lang="fr-FR" b="1" dirty="0"/>
              <a:t>P.ex.: </a:t>
            </a:r>
            <a:r>
              <a:rPr lang="fr-FR" dirty="0"/>
              <a:t>L’idée de l’âme n’a pas d’impression correspondante</a:t>
            </a:r>
          </a:p>
        </p:txBody>
      </p:sp>
      <p:sp>
        <p:nvSpPr>
          <p:cNvPr id="27" name="TextBox 26">
            <a:extLst>
              <a:ext uri="{FF2B5EF4-FFF2-40B4-BE49-F238E27FC236}">
                <a16:creationId xmlns:a16="http://schemas.microsoft.com/office/drawing/2014/main" id="{9356AE54-F978-4C1E-AA88-060863723C2B}"/>
              </a:ext>
            </a:extLst>
          </p:cNvPr>
          <p:cNvSpPr txBox="1"/>
          <p:nvPr/>
        </p:nvSpPr>
        <p:spPr>
          <a:xfrm>
            <a:off x="3534163" y="5672665"/>
            <a:ext cx="1377493" cy="369332"/>
          </a:xfrm>
          <a:prstGeom prst="rect">
            <a:avLst/>
          </a:prstGeom>
          <a:noFill/>
        </p:spPr>
        <p:txBody>
          <a:bodyPr wrap="none" rtlCol="0">
            <a:spAutoFit/>
          </a:bodyPr>
          <a:lstStyle/>
          <a:p>
            <a:r>
              <a:rPr lang="en-GB" dirty="0"/>
              <a:t>Impression ?</a:t>
            </a:r>
            <a:endParaRPr lang="fr-BE" dirty="0"/>
          </a:p>
        </p:txBody>
      </p:sp>
      <p:sp>
        <p:nvSpPr>
          <p:cNvPr id="28" name="TextBox 27">
            <a:extLst>
              <a:ext uri="{FF2B5EF4-FFF2-40B4-BE49-F238E27FC236}">
                <a16:creationId xmlns:a16="http://schemas.microsoft.com/office/drawing/2014/main" id="{EF898FDD-8F2A-43FB-B439-8B1A5D7B8211}"/>
              </a:ext>
            </a:extLst>
          </p:cNvPr>
          <p:cNvSpPr txBox="1"/>
          <p:nvPr/>
        </p:nvSpPr>
        <p:spPr>
          <a:xfrm>
            <a:off x="6793830" y="5672665"/>
            <a:ext cx="595035" cy="369332"/>
          </a:xfrm>
          <a:prstGeom prst="rect">
            <a:avLst/>
          </a:prstGeom>
          <a:noFill/>
        </p:spPr>
        <p:txBody>
          <a:bodyPr wrap="none" rtlCol="0">
            <a:spAutoFit/>
          </a:bodyPr>
          <a:lstStyle/>
          <a:p>
            <a:r>
              <a:rPr lang="fr-BE" dirty="0"/>
              <a:t>âme</a:t>
            </a:r>
          </a:p>
        </p:txBody>
      </p:sp>
      <p:cxnSp>
        <p:nvCxnSpPr>
          <p:cNvPr id="31" name="Straight Arrow Connector 30">
            <a:extLst>
              <a:ext uri="{FF2B5EF4-FFF2-40B4-BE49-F238E27FC236}">
                <a16:creationId xmlns:a16="http://schemas.microsoft.com/office/drawing/2014/main" id="{DFF75662-8F58-41B3-B153-010CD76343D2}"/>
              </a:ext>
            </a:extLst>
          </p:cNvPr>
          <p:cNvCxnSpPr>
            <a:stCxn id="27" idx="3"/>
            <a:endCxn id="28" idx="1"/>
          </p:cNvCxnSpPr>
          <p:nvPr/>
        </p:nvCxnSpPr>
        <p:spPr>
          <a:xfrm>
            <a:off x="4911655" y="5857331"/>
            <a:ext cx="1882174" cy="0"/>
          </a:xfrm>
          <a:prstGeom prst="straightConnector1">
            <a:avLst/>
          </a:prstGeom>
          <a:ln w="12700">
            <a:tailEnd type="triangle"/>
          </a:ln>
        </p:spPr>
        <p:style>
          <a:lnRef idx="1">
            <a:schemeClr val="accent5"/>
          </a:lnRef>
          <a:fillRef idx="0">
            <a:schemeClr val="accent5"/>
          </a:fillRef>
          <a:effectRef idx="0">
            <a:schemeClr val="accent5"/>
          </a:effectRef>
          <a:fontRef idx="minor">
            <a:schemeClr val="tx1"/>
          </a:fontRef>
        </p:style>
      </p:cxnSp>
      <p:sp>
        <p:nvSpPr>
          <p:cNvPr id="32" name="Multiply 12">
            <a:extLst>
              <a:ext uri="{FF2B5EF4-FFF2-40B4-BE49-F238E27FC236}">
                <a16:creationId xmlns:a16="http://schemas.microsoft.com/office/drawing/2014/main" id="{B0949C19-C45D-4EC9-8332-E59DDA1A52BB}"/>
              </a:ext>
            </a:extLst>
          </p:cNvPr>
          <p:cNvSpPr/>
          <p:nvPr/>
        </p:nvSpPr>
        <p:spPr>
          <a:xfrm>
            <a:off x="5580760" y="5628731"/>
            <a:ext cx="543965" cy="457200"/>
          </a:xfrm>
          <a:prstGeom prst="mathMultiply">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BE"/>
          </a:p>
        </p:txBody>
      </p:sp>
      <p:sp>
        <p:nvSpPr>
          <p:cNvPr id="33" name="Left Brace 32">
            <a:extLst>
              <a:ext uri="{FF2B5EF4-FFF2-40B4-BE49-F238E27FC236}">
                <a16:creationId xmlns:a16="http://schemas.microsoft.com/office/drawing/2014/main" id="{1B93DF01-1AE1-4BA1-B7B9-02CE5E27FAB8}"/>
              </a:ext>
            </a:extLst>
          </p:cNvPr>
          <p:cNvSpPr/>
          <p:nvPr/>
        </p:nvSpPr>
        <p:spPr>
          <a:xfrm rot="16200000">
            <a:off x="7386224" y="5574352"/>
            <a:ext cx="196334" cy="1219490"/>
          </a:xfrm>
          <a:prstGeom prst="leftBrace">
            <a:avLst/>
          </a:prstGeom>
          <a:ln w="12700"/>
        </p:spPr>
        <p:style>
          <a:lnRef idx="1">
            <a:schemeClr val="accent5"/>
          </a:lnRef>
          <a:fillRef idx="0">
            <a:schemeClr val="accent5"/>
          </a:fillRef>
          <a:effectRef idx="0">
            <a:schemeClr val="accent5"/>
          </a:effectRef>
          <a:fontRef idx="minor">
            <a:schemeClr val="tx1"/>
          </a:fontRef>
        </p:style>
        <p:txBody>
          <a:bodyPr rtlCol="0" anchor="ctr"/>
          <a:lstStyle/>
          <a:p>
            <a:pPr algn="ctr"/>
            <a:endParaRPr lang="fr-BE"/>
          </a:p>
        </p:txBody>
      </p:sp>
      <p:pic>
        <p:nvPicPr>
          <p:cNvPr id="34" name="Picture 33">
            <a:extLst>
              <a:ext uri="{FF2B5EF4-FFF2-40B4-BE49-F238E27FC236}">
                <a16:creationId xmlns:a16="http://schemas.microsoft.com/office/drawing/2014/main" id="{DBD88C85-8879-48FC-8EAE-539FE55325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8400" y="5310302"/>
            <a:ext cx="912923" cy="888470"/>
          </a:xfrm>
          <a:prstGeom prst="rect">
            <a:avLst/>
          </a:prstGeom>
        </p:spPr>
      </p:pic>
      <p:sp>
        <p:nvSpPr>
          <p:cNvPr id="35" name="TextBox 34">
            <a:extLst>
              <a:ext uri="{FF2B5EF4-FFF2-40B4-BE49-F238E27FC236}">
                <a16:creationId xmlns:a16="http://schemas.microsoft.com/office/drawing/2014/main" id="{FC18499E-6F0E-4F2F-9301-A193852F44F2}"/>
              </a:ext>
            </a:extLst>
          </p:cNvPr>
          <p:cNvSpPr txBox="1"/>
          <p:nvPr/>
        </p:nvSpPr>
        <p:spPr>
          <a:xfrm>
            <a:off x="6881598" y="6326196"/>
            <a:ext cx="1205586" cy="369332"/>
          </a:xfrm>
          <a:prstGeom prst="rect">
            <a:avLst/>
          </a:prstGeom>
          <a:noFill/>
        </p:spPr>
        <p:txBody>
          <a:bodyPr wrap="none" rtlCol="0">
            <a:spAutoFit/>
          </a:bodyPr>
          <a:lstStyle/>
          <a:p>
            <a:r>
              <a:rPr lang="en-GB" dirty="0"/>
              <a:t>Idée vague</a:t>
            </a:r>
            <a:endParaRPr lang="fr-BE" dirty="0"/>
          </a:p>
        </p:txBody>
      </p:sp>
      <p:pic>
        <p:nvPicPr>
          <p:cNvPr id="3" name="Picture 2">
            <a:extLst>
              <a:ext uri="{FF2B5EF4-FFF2-40B4-BE49-F238E27FC236}">
                <a16:creationId xmlns:a16="http://schemas.microsoft.com/office/drawing/2014/main" id="{B04ABCC8-5F40-49EA-8FBF-436413C7BC2B}"/>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9442" r="24477"/>
          <a:stretch/>
        </p:blipFill>
        <p:spPr>
          <a:xfrm>
            <a:off x="398882" y="2083230"/>
            <a:ext cx="2353195" cy="2236766"/>
          </a:xfrm>
          <a:prstGeom prst="rect">
            <a:avLst/>
          </a:prstGeom>
        </p:spPr>
      </p:pic>
      <p:pic>
        <p:nvPicPr>
          <p:cNvPr id="36" name="Picture 35">
            <a:extLst>
              <a:ext uri="{FF2B5EF4-FFF2-40B4-BE49-F238E27FC236}">
                <a16:creationId xmlns:a16="http://schemas.microsoft.com/office/drawing/2014/main" id="{BA326BBF-F6DB-4E18-A0BC-1084793FA7CB}"/>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r="69255" b="23397"/>
          <a:stretch/>
        </p:blipFill>
        <p:spPr>
          <a:xfrm>
            <a:off x="0" y="2898503"/>
            <a:ext cx="1397890" cy="1525518"/>
          </a:xfrm>
          <a:prstGeom prst="rect">
            <a:avLst/>
          </a:prstGeom>
        </p:spPr>
      </p:pic>
      <p:sp>
        <p:nvSpPr>
          <p:cNvPr id="6" name="Freeform: Shape 5">
            <a:extLst>
              <a:ext uri="{FF2B5EF4-FFF2-40B4-BE49-F238E27FC236}">
                <a16:creationId xmlns:a16="http://schemas.microsoft.com/office/drawing/2014/main" id="{869AB67A-D30E-411F-8DF7-941B33EA58C0}"/>
              </a:ext>
            </a:extLst>
          </p:cNvPr>
          <p:cNvSpPr/>
          <p:nvPr/>
        </p:nvSpPr>
        <p:spPr>
          <a:xfrm>
            <a:off x="1731146" y="2281561"/>
            <a:ext cx="600890" cy="426128"/>
          </a:xfrm>
          <a:custGeom>
            <a:avLst/>
            <a:gdLst>
              <a:gd name="connsiteX0" fmla="*/ 497149 w 600890"/>
              <a:gd name="connsiteY0" fmla="*/ 0 h 426128"/>
              <a:gd name="connsiteX1" fmla="*/ 497149 w 600890"/>
              <a:gd name="connsiteY1" fmla="*/ 0 h 426128"/>
              <a:gd name="connsiteX2" fmla="*/ 417250 w 600890"/>
              <a:gd name="connsiteY2" fmla="*/ 106532 h 426128"/>
              <a:gd name="connsiteX3" fmla="*/ 399495 w 600890"/>
              <a:gd name="connsiteY3" fmla="*/ 133165 h 426128"/>
              <a:gd name="connsiteX4" fmla="*/ 390617 w 600890"/>
              <a:gd name="connsiteY4" fmla="*/ 168676 h 426128"/>
              <a:gd name="connsiteX5" fmla="*/ 372862 w 600890"/>
              <a:gd name="connsiteY5" fmla="*/ 213064 h 426128"/>
              <a:gd name="connsiteX6" fmla="*/ 319596 w 600890"/>
              <a:gd name="connsiteY6" fmla="*/ 275208 h 426128"/>
              <a:gd name="connsiteX7" fmla="*/ 292963 w 600890"/>
              <a:gd name="connsiteY7" fmla="*/ 284086 h 426128"/>
              <a:gd name="connsiteX8" fmla="*/ 230819 w 600890"/>
              <a:gd name="connsiteY8" fmla="*/ 328474 h 426128"/>
              <a:gd name="connsiteX9" fmla="*/ 159798 w 600890"/>
              <a:gd name="connsiteY9" fmla="*/ 363985 h 426128"/>
              <a:gd name="connsiteX10" fmla="*/ 124287 w 600890"/>
              <a:gd name="connsiteY10" fmla="*/ 372862 h 426128"/>
              <a:gd name="connsiteX11" fmla="*/ 79899 w 600890"/>
              <a:gd name="connsiteY11" fmla="*/ 381740 h 426128"/>
              <a:gd name="connsiteX12" fmla="*/ 0 w 600890"/>
              <a:gd name="connsiteY12" fmla="*/ 399495 h 426128"/>
              <a:gd name="connsiteX13" fmla="*/ 35510 w 600890"/>
              <a:gd name="connsiteY13" fmla="*/ 408373 h 426128"/>
              <a:gd name="connsiteX14" fmla="*/ 79899 w 600890"/>
              <a:gd name="connsiteY14" fmla="*/ 426128 h 426128"/>
              <a:gd name="connsiteX15" fmla="*/ 390617 w 600890"/>
              <a:gd name="connsiteY15" fmla="*/ 399495 h 426128"/>
              <a:gd name="connsiteX16" fmla="*/ 470516 w 600890"/>
              <a:gd name="connsiteY16" fmla="*/ 390618 h 426128"/>
              <a:gd name="connsiteX17" fmla="*/ 532660 w 600890"/>
              <a:gd name="connsiteY17" fmla="*/ 363985 h 426128"/>
              <a:gd name="connsiteX18" fmla="*/ 568171 w 600890"/>
              <a:gd name="connsiteY18" fmla="*/ 355107 h 426128"/>
              <a:gd name="connsiteX19" fmla="*/ 585926 w 600890"/>
              <a:gd name="connsiteY19" fmla="*/ 328474 h 426128"/>
              <a:gd name="connsiteX20" fmla="*/ 585926 w 600890"/>
              <a:gd name="connsiteY20" fmla="*/ 88777 h 426128"/>
              <a:gd name="connsiteX21" fmla="*/ 577048 w 600890"/>
              <a:gd name="connsiteY21" fmla="*/ 62144 h 426128"/>
              <a:gd name="connsiteX22" fmla="*/ 541537 w 600890"/>
              <a:gd name="connsiteY22" fmla="*/ 8878 h 426128"/>
              <a:gd name="connsiteX23" fmla="*/ 497149 w 600890"/>
              <a:gd name="connsiteY23" fmla="*/ 0 h 42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0890" h="426128">
                <a:moveTo>
                  <a:pt x="497149" y="0"/>
                </a:moveTo>
                <a:lnTo>
                  <a:pt x="497149" y="0"/>
                </a:lnTo>
                <a:cubicBezTo>
                  <a:pt x="470516" y="35511"/>
                  <a:pt x="443500" y="70737"/>
                  <a:pt x="417250" y="106532"/>
                </a:cubicBezTo>
                <a:cubicBezTo>
                  <a:pt x="410940" y="115136"/>
                  <a:pt x="403698" y="123358"/>
                  <a:pt x="399495" y="133165"/>
                </a:cubicBezTo>
                <a:cubicBezTo>
                  <a:pt x="394689" y="144380"/>
                  <a:pt x="394475" y="157101"/>
                  <a:pt x="390617" y="168676"/>
                </a:cubicBezTo>
                <a:cubicBezTo>
                  <a:pt x="385578" y="183794"/>
                  <a:pt x="379989" y="198811"/>
                  <a:pt x="372862" y="213064"/>
                </a:cubicBezTo>
                <a:cubicBezTo>
                  <a:pt x="362436" y="233915"/>
                  <a:pt x="336582" y="263075"/>
                  <a:pt x="319596" y="275208"/>
                </a:cubicBezTo>
                <a:cubicBezTo>
                  <a:pt x="311981" y="280647"/>
                  <a:pt x="301841" y="281127"/>
                  <a:pt x="292963" y="284086"/>
                </a:cubicBezTo>
                <a:cubicBezTo>
                  <a:pt x="264213" y="327210"/>
                  <a:pt x="288332" y="301930"/>
                  <a:pt x="230819" y="328474"/>
                </a:cubicBezTo>
                <a:cubicBezTo>
                  <a:pt x="206787" y="339566"/>
                  <a:pt x="185476" y="357566"/>
                  <a:pt x="159798" y="363985"/>
                </a:cubicBezTo>
                <a:cubicBezTo>
                  <a:pt x="147961" y="366944"/>
                  <a:pt x="136198" y="370215"/>
                  <a:pt x="124287" y="372862"/>
                </a:cubicBezTo>
                <a:cubicBezTo>
                  <a:pt x="109557" y="376135"/>
                  <a:pt x="94537" y="378080"/>
                  <a:pt x="79899" y="381740"/>
                </a:cubicBezTo>
                <a:cubicBezTo>
                  <a:pt x="-7509" y="403593"/>
                  <a:pt x="146552" y="375072"/>
                  <a:pt x="0" y="399495"/>
                </a:cubicBezTo>
                <a:cubicBezTo>
                  <a:pt x="11837" y="402454"/>
                  <a:pt x="23935" y="404515"/>
                  <a:pt x="35510" y="408373"/>
                </a:cubicBezTo>
                <a:cubicBezTo>
                  <a:pt x="50628" y="413412"/>
                  <a:pt x="63963" y="426128"/>
                  <a:pt x="79899" y="426128"/>
                </a:cubicBezTo>
                <a:cubicBezTo>
                  <a:pt x="209111" y="426128"/>
                  <a:pt x="280083" y="412499"/>
                  <a:pt x="390617" y="399495"/>
                </a:cubicBezTo>
                <a:lnTo>
                  <a:pt x="470516" y="390618"/>
                </a:lnTo>
                <a:cubicBezTo>
                  <a:pt x="491231" y="381740"/>
                  <a:pt x="511480" y="371687"/>
                  <a:pt x="532660" y="363985"/>
                </a:cubicBezTo>
                <a:cubicBezTo>
                  <a:pt x="544127" y="359815"/>
                  <a:pt x="558019" y="361875"/>
                  <a:pt x="568171" y="355107"/>
                </a:cubicBezTo>
                <a:cubicBezTo>
                  <a:pt x="577049" y="349189"/>
                  <a:pt x="580008" y="337352"/>
                  <a:pt x="585926" y="328474"/>
                </a:cubicBezTo>
                <a:cubicBezTo>
                  <a:pt x="610336" y="230835"/>
                  <a:pt x="600868" y="283017"/>
                  <a:pt x="585926" y="88777"/>
                </a:cubicBezTo>
                <a:cubicBezTo>
                  <a:pt x="585208" y="79447"/>
                  <a:pt x="581593" y="70324"/>
                  <a:pt x="577048" y="62144"/>
                </a:cubicBezTo>
                <a:cubicBezTo>
                  <a:pt x="566685" y="43490"/>
                  <a:pt x="541537" y="8878"/>
                  <a:pt x="541537" y="8878"/>
                </a:cubicBezTo>
                <a:lnTo>
                  <a:pt x="497149" y="0"/>
                </a:lnTo>
                <a:close/>
              </a:path>
            </a:pathLst>
          </a:custGeom>
          <a:solidFill>
            <a:srgbClr val="D58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TextBox 19">
            <a:extLst>
              <a:ext uri="{FF2B5EF4-FFF2-40B4-BE49-F238E27FC236}">
                <a16:creationId xmlns:a16="http://schemas.microsoft.com/office/drawing/2014/main" id="{5B82D32C-4BFE-4DE1-8CF5-D90CF72CE553}"/>
              </a:ext>
            </a:extLst>
          </p:cNvPr>
          <p:cNvSpPr txBox="1"/>
          <p:nvPr/>
        </p:nvSpPr>
        <p:spPr>
          <a:xfrm>
            <a:off x="3178469" y="2579704"/>
            <a:ext cx="8420792" cy="464871"/>
          </a:xfrm>
          <a:prstGeom prst="rect">
            <a:avLst/>
          </a:prstGeom>
          <a:noFill/>
        </p:spPr>
        <p:txBody>
          <a:bodyPr wrap="square" rtlCol="0">
            <a:spAutoFit/>
          </a:bodyPr>
          <a:lstStyle/>
          <a:p>
            <a:pPr lvl="0">
              <a:lnSpc>
                <a:spcPct val="150000"/>
              </a:lnSpc>
            </a:pPr>
            <a:r>
              <a:rPr lang="fr-BE" b="1" dirty="0">
                <a:solidFill>
                  <a:schemeClr val="accent6">
                    <a:lumMod val="50000"/>
                  </a:schemeClr>
                </a:solidFill>
                <a:latin typeface="Bahnschrift" panose="020B0502040204020203" pitchFamily="34" charset="0"/>
                <a:sym typeface="Wingdings" panose="05000000000000000000" pitchFamily="2" charset="2"/>
              </a:rPr>
              <a:t>En appliquant le critère à toute idée possible, deux cas peuvent se présenter </a:t>
            </a:r>
            <a:r>
              <a:rPr lang="fr-BE" dirty="0">
                <a:solidFill>
                  <a:schemeClr val="accent6">
                    <a:lumMod val="50000"/>
                  </a:schemeClr>
                </a:solidFill>
                <a:latin typeface="Bahnschrift" panose="020B0502040204020203" pitchFamily="34" charset="0"/>
                <a:sym typeface="Wingdings" panose="05000000000000000000" pitchFamily="2" charset="2"/>
              </a:rPr>
              <a:t>:</a:t>
            </a:r>
          </a:p>
        </p:txBody>
      </p:sp>
      <p:sp>
        <p:nvSpPr>
          <p:cNvPr id="21" name="TextBox 20">
            <a:extLst>
              <a:ext uri="{FF2B5EF4-FFF2-40B4-BE49-F238E27FC236}">
                <a16:creationId xmlns:a16="http://schemas.microsoft.com/office/drawing/2014/main" id="{0DA3CD53-4E80-4F83-92F3-4FCD40E7D71A}"/>
              </a:ext>
            </a:extLst>
          </p:cNvPr>
          <p:cNvSpPr txBox="1"/>
          <p:nvPr/>
        </p:nvSpPr>
        <p:spPr>
          <a:xfrm>
            <a:off x="3555829" y="3222713"/>
            <a:ext cx="8464177" cy="369332"/>
          </a:xfrm>
          <a:prstGeom prst="rect">
            <a:avLst/>
          </a:prstGeom>
          <a:noFill/>
        </p:spPr>
        <p:txBody>
          <a:bodyPr wrap="none" rtlCol="0">
            <a:spAutoFit/>
          </a:bodyPr>
          <a:lstStyle/>
          <a:p>
            <a:r>
              <a:rPr lang="fr-FR" b="1" dirty="0">
                <a:solidFill>
                  <a:schemeClr val="accent6">
                    <a:lumMod val="50000"/>
                  </a:schemeClr>
                </a:solidFill>
                <a:latin typeface="Bahnschrift" panose="020B0502040204020203" pitchFamily="34" charset="0"/>
              </a:rPr>
              <a:t>a. </a:t>
            </a:r>
            <a:r>
              <a:rPr lang="fr-FR" dirty="0">
                <a:solidFill>
                  <a:schemeClr val="accent6">
                    <a:lumMod val="50000"/>
                  </a:schemeClr>
                </a:solidFill>
                <a:latin typeface="Bahnschrift" panose="020B0502040204020203" pitchFamily="34" charset="0"/>
              </a:rPr>
              <a:t>Si une idée a une origine empirique (impression), alors elle a une signification</a:t>
            </a:r>
          </a:p>
        </p:txBody>
      </p:sp>
      <p:sp>
        <p:nvSpPr>
          <p:cNvPr id="22" name="TextBox 21">
            <a:extLst>
              <a:ext uri="{FF2B5EF4-FFF2-40B4-BE49-F238E27FC236}">
                <a16:creationId xmlns:a16="http://schemas.microsoft.com/office/drawing/2014/main" id="{F7A00F8A-08AF-4CB8-B738-EE7767C1C092}"/>
              </a:ext>
            </a:extLst>
          </p:cNvPr>
          <p:cNvSpPr txBox="1"/>
          <p:nvPr/>
        </p:nvSpPr>
        <p:spPr>
          <a:xfrm>
            <a:off x="3555827" y="3766479"/>
            <a:ext cx="7503977" cy="369332"/>
          </a:xfrm>
          <a:prstGeom prst="rect">
            <a:avLst/>
          </a:prstGeom>
          <a:noFill/>
        </p:spPr>
        <p:txBody>
          <a:bodyPr wrap="none" rtlCol="0">
            <a:spAutoFit/>
          </a:bodyPr>
          <a:lstStyle/>
          <a:p>
            <a:r>
              <a:rPr lang="fr-FR" b="1" dirty="0" err="1">
                <a:solidFill>
                  <a:schemeClr val="accent6">
                    <a:lumMod val="50000"/>
                  </a:schemeClr>
                </a:solidFill>
                <a:latin typeface="Bahnschrift" panose="020B0502040204020203" pitchFamily="34" charset="0"/>
              </a:rPr>
              <a:t>b.</a:t>
            </a:r>
            <a:r>
              <a:rPr lang="fr-FR" b="1" dirty="0">
                <a:solidFill>
                  <a:schemeClr val="accent6">
                    <a:lumMod val="50000"/>
                  </a:schemeClr>
                </a:solidFill>
                <a:latin typeface="Bahnschrift" panose="020B0502040204020203" pitchFamily="34" charset="0"/>
              </a:rPr>
              <a:t> </a:t>
            </a:r>
            <a:r>
              <a:rPr lang="fr-FR" dirty="0">
                <a:solidFill>
                  <a:schemeClr val="accent6">
                    <a:lumMod val="50000"/>
                  </a:schemeClr>
                </a:solidFill>
                <a:latin typeface="Bahnschrift" panose="020B0502040204020203" pitchFamily="34" charset="0"/>
              </a:rPr>
              <a:t>A défaut d’une telle impression, la notion constitue une pseudo-idée </a:t>
            </a:r>
          </a:p>
        </p:txBody>
      </p:sp>
      <p:sp>
        <p:nvSpPr>
          <p:cNvPr id="23" name="TextBox 22">
            <a:extLst>
              <a:ext uri="{FF2B5EF4-FFF2-40B4-BE49-F238E27FC236}">
                <a16:creationId xmlns:a16="http://schemas.microsoft.com/office/drawing/2014/main" id="{AD88D6FC-6F7C-463A-860B-6DA89CCC2663}"/>
              </a:ext>
            </a:extLst>
          </p:cNvPr>
          <p:cNvSpPr txBox="1"/>
          <p:nvPr/>
        </p:nvSpPr>
        <p:spPr>
          <a:xfrm>
            <a:off x="3178468" y="4247297"/>
            <a:ext cx="8420792" cy="369332"/>
          </a:xfrm>
          <a:prstGeom prst="rect">
            <a:avLst/>
          </a:prstGeom>
          <a:noFill/>
        </p:spPr>
        <p:txBody>
          <a:bodyPr wrap="square" rtlCol="0">
            <a:spAutoFit/>
          </a:bodyPr>
          <a:lstStyle/>
          <a:p>
            <a:r>
              <a:rPr lang="fr-FR" dirty="0">
                <a:solidFill>
                  <a:schemeClr val="accent6">
                    <a:lumMod val="50000"/>
                  </a:schemeClr>
                </a:solidFill>
                <a:latin typeface="Bahnschrift" panose="020B0502040204020203" pitchFamily="34" charset="0"/>
                <a:sym typeface="Wingdings" panose="05000000000000000000" pitchFamily="2" charset="2"/>
              </a:rPr>
              <a:t> Séparer le « jargon » vague et obscure des sciences exactes  </a:t>
            </a:r>
            <a:endParaRPr lang="fr-FR" dirty="0">
              <a:solidFill>
                <a:schemeClr val="accent6">
                  <a:lumMod val="50000"/>
                </a:schemeClr>
              </a:solidFill>
              <a:latin typeface="Bahnschrift" panose="020B0502040204020203" pitchFamily="34" charset="0"/>
            </a:endParaRPr>
          </a:p>
        </p:txBody>
      </p:sp>
      <p:sp>
        <p:nvSpPr>
          <p:cNvPr id="37" name="TextBox 36">
            <a:extLst>
              <a:ext uri="{FF2B5EF4-FFF2-40B4-BE49-F238E27FC236}">
                <a16:creationId xmlns:a16="http://schemas.microsoft.com/office/drawing/2014/main" id="{894439FA-3022-489B-B498-A321EBF67311}"/>
              </a:ext>
            </a:extLst>
          </p:cNvPr>
          <p:cNvSpPr txBox="1"/>
          <p:nvPr/>
        </p:nvSpPr>
        <p:spPr>
          <a:xfrm>
            <a:off x="8623146" y="5653937"/>
            <a:ext cx="1520416" cy="369332"/>
          </a:xfrm>
          <a:prstGeom prst="rect">
            <a:avLst/>
          </a:prstGeom>
          <a:noFill/>
        </p:spPr>
        <p:txBody>
          <a:bodyPr wrap="none" rtlCol="0">
            <a:spAutoFit/>
          </a:bodyPr>
          <a:lstStyle/>
          <a:p>
            <a:r>
              <a:rPr lang="en-GB" dirty="0"/>
              <a:t>= pseudo-idée</a:t>
            </a:r>
            <a:endParaRPr lang="fr-BE" dirty="0"/>
          </a:p>
        </p:txBody>
      </p:sp>
      <p:sp>
        <p:nvSpPr>
          <p:cNvPr id="38" name="Right Brace 37">
            <a:extLst>
              <a:ext uri="{FF2B5EF4-FFF2-40B4-BE49-F238E27FC236}">
                <a16:creationId xmlns:a16="http://schemas.microsoft.com/office/drawing/2014/main" id="{E8588CD5-7407-48D5-8615-36B0A8357848}"/>
              </a:ext>
            </a:extLst>
          </p:cNvPr>
          <p:cNvSpPr/>
          <p:nvPr/>
        </p:nvSpPr>
        <p:spPr>
          <a:xfrm>
            <a:off x="8243944" y="5351012"/>
            <a:ext cx="279653" cy="975185"/>
          </a:xfrm>
          <a:prstGeom prst="rightBrace">
            <a:avLst/>
          </a:prstGeom>
          <a:ln w="12700"/>
        </p:spPr>
        <p:style>
          <a:lnRef idx="1">
            <a:schemeClr val="accent5"/>
          </a:lnRef>
          <a:fillRef idx="0">
            <a:schemeClr val="accent5"/>
          </a:fillRef>
          <a:effectRef idx="0">
            <a:schemeClr val="accent5"/>
          </a:effectRef>
          <a:fontRef idx="minor">
            <a:schemeClr val="tx1"/>
          </a:fontRef>
        </p:style>
        <p:txBody>
          <a:bodyPr rtlCol="0" anchor="ctr"/>
          <a:lstStyle/>
          <a:p>
            <a:pPr algn="ctr"/>
            <a:endParaRPr lang="fr-BE"/>
          </a:p>
        </p:txBody>
      </p:sp>
    </p:spTree>
    <p:extLst>
      <p:ext uri="{BB962C8B-B14F-4D97-AF65-F5344CB8AC3E}">
        <p14:creationId xmlns:p14="http://schemas.microsoft.com/office/powerpoint/2010/main" val="95370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37" grpId="0"/>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3028749"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3604946" cy="369332"/>
          </a:xfrm>
          <a:prstGeom prst="rect">
            <a:avLst/>
          </a:prstGeom>
          <a:noFill/>
        </p:spPr>
        <p:txBody>
          <a:bodyPr wrap="square">
            <a:spAutoFit/>
          </a:bodyPr>
          <a:lstStyle/>
          <a:p>
            <a:r>
              <a:rPr lang="fr-BE" dirty="0">
                <a:latin typeface="Bahnschrift" panose="020B0502040204020203" pitchFamily="34" charset="0"/>
              </a:rPr>
              <a:t>Le problème de </a:t>
            </a:r>
            <a:r>
              <a:rPr lang="fr-BE" dirty="0" err="1">
                <a:latin typeface="Bahnschrift" panose="020B0502040204020203" pitchFamily="34" charset="0"/>
              </a:rPr>
              <a:t>Molyneux</a:t>
            </a:r>
            <a:endParaRPr lang="LID4096" dirty="0">
              <a:latin typeface="Bahnschrift" panose="020B0502040204020203" pitchFamily="34" charset="0"/>
            </a:endParaRPr>
          </a:p>
        </p:txBody>
      </p:sp>
      <p:sp>
        <p:nvSpPr>
          <p:cNvPr id="17" name="TextBox 16">
            <a:extLst>
              <a:ext uri="{FF2B5EF4-FFF2-40B4-BE49-F238E27FC236}">
                <a16:creationId xmlns:a16="http://schemas.microsoft.com/office/drawing/2014/main" id="{E4D6E0EB-BC0B-4C41-834F-49A68A788A25}"/>
              </a:ext>
            </a:extLst>
          </p:cNvPr>
          <p:cNvSpPr txBox="1"/>
          <p:nvPr/>
        </p:nvSpPr>
        <p:spPr>
          <a:xfrm>
            <a:off x="5095783" y="1843804"/>
            <a:ext cx="6623593" cy="2862322"/>
          </a:xfrm>
          <a:prstGeom prst="rect">
            <a:avLst/>
          </a:prstGeom>
          <a:noFill/>
        </p:spPr>
        <p:txBody>
          <a:bodyPr wrap="square">
            <a:spAutoFit/>
          </a:bodyPr>
          <a:lstStyle/>
          <a:p>
            <a:r>
              <a:rPr lang="LID4096" dirty="0">
                <a:solidFill>
                  <a:schemeClr val="accent6">
                    <a:lumMod val="50000"/>
                  </a:schemeClr>
                </a:solidFill>
                <a:latin typeface="Bahnschrift" panose="020B0502040204020203" pitchFamily="34" charset="0"/>
              </a:rPr>
              <a:t>Imaginez un peu : Quelqu'un est </a:t>
            </a:r>
            <a:r>
              <a:rPr lang="LID4096" dirty="0">
                <a:solidFill>
                  <a:schemeClr val="accent6"/>
                </a:solidFill>
                <a:latin typeface="Bahnschrift" panose="020B0502040204020203" pitchFamily="34" charset="0"/>
              </a:rPr>
              <a:t>aveugle de naissance </a:t>
            </a:r>
            <a:r>
              <a:rPr lang="LID4096" dirty="0">
                <a:solidFill>
                  <a:schemeClr val="accent6">
                    <a:lumMod val="50000"/>
                  </a:schemeClr>
                </a:solidFill>
                <a:latin typeface="Bahnschrift" panose="020B0502040204020203" pitchFamily="34" charset="0"/>
              </a:rPr>
              <a:t>et a appris à connaître son environnement entre autres </a:t>
            </a:r>
            <a:r>
              <a:rPr lang="LID4096" dirty="0">
                <a:solidFill>
                  <a:schemeClr val="accent6"/>
                </a:solidFill>
                <a:latin typeface="Bahnschrift" panose="020B0502040204020203" pitchFamily="34" charset="0"/>
              </a:rPr>
              <a:t>par le toucher</a:t>
            </a:r>
            <a:r>
              <a:rPr lang="LID4096" dirty="0">
                <a:solidFill>
                  <a:schemeClr val="accent6">
                    <a:lumMod val="50000"/>
                  </a:schemeClr>
                </a:solidFill>
                <a:latin typeface="Bahnschrift" panose="020B0502040204020203" pitchFamily="34" charset="0"/>
              </a:rPr>
              <a:t>. C'est par le toucher qu'il a acquis la notion de rondeur et d'angularité, ce qui lui permet de distinguer facilement les boules des cubes. </a:t>
            </a:r>
            <a:endParaRPr lang="en-US" dirty="0">
              <a:solidFill>
                <a:schemeClr val="accent6">
                  <a:lumMod val="50000"/>
                </a:schemeClr>
              </a:solidFill>
              <a:latin typeface="Bahnschrift" panose="020B0502040204020203" pitchFamily="34" charset="0"/>
            </a:endParaRPr>
          </a:p>
          <a:p>
            <a:endParaRPr lang="en-US" dirty="0">
              <a:solidFill>
                <a:schemeClr val="accent6">
                  <a:lumMod val="50000"/>
                </a:schemeClr>
              </a:solidFill>
              <a:latin typeface="Bahnschrift" panose="020B0502040204020203" pitchFamily="34" charset="0"/>
            </a:endParaRPr>
          </a:p>
          <a:p>
            <a:r>
              <a:rPr lang="LID4096" dirty="0">
                <a:solidFill>
                  <a:schemeClr val="accent6">
                    <a:lumMod val="50000"/>
                  </a:schemeClr>
                </a:solidFill>
                <a:latin typeface="Bahnschrift" panose="020B0502040204020203" pitchFamily="34" charset="0"/>
              </a:rPr>
              <a:t>Si, à l'âge adulte, il </a:t>
            </a:r>
            <a:r>
              <a:rPr lang="LID4096" dirty="0">
                <a:solidFill>
                  <a:schemeClr val="accent6"/>
                </a:solidFill>
                <a:latin typeface="Bahnschrift" panose="020B0502040204020203" pitchFamily="34" charset="0"/>
              </a:rPr>
              <a:t>acquérait tout à coup la vue</a:t>
            </a:r>
            <a:r>
              <a:rPr lang="LID4096" dirty="0">
                <a:solidFill>
                  <a:schemeClr val="accent6">
                    <a:lumMod val="50000"/>
                  </a:schemeClr>
                </a:solidFill>
                <a:latin typeface="Bahnschrift" panose="020B0502040204020203" pitchFamily="34" charset="0"/>
              </a:rPr>
              <a:t>, pourrait-il décider, sur la base de sa seule perception </a:t>
            </a:r>
            <a:r>
              <a:rPr lang="LID4096" dirty="0">
                <a:solidFill>
                  <a:schemeClr val="accent6"/>
                </a:solidFill>
                <a:latin typeface="Bahnschrift" panose="020B0502040204020203" pitchFamily="34" charset="0"/>
              </a:rPr>
              <a:t>visuelle, si on lui présentait un cube et une sphère</a:t>
            </a:r>
            <a:r>
              <a:rPr lang="LID4096" dirty="0">
                <a:solidFill>
                  <a:schemeClr val="accent6">
                    <a:lumMod val="50000"/>
                  </a:schemeClr>
                </a:solidFill>
                <a:latin typeface="Bahnschrift" panose="020B0502040204020203" pitchFamily="34" charset="0"/>
              </a:rPr>
              <a:t>, lequel des deux est la sphère et lequel est le cube?</a:t>
            </a:r>
          </a:p>
        </p:txBody>
      </p:sp>
      <p:pic>
        <p:nvPicPr>
          <p:cNvPr id="1026" name="Picture 2" descr="Molyneux’s Problem — Can You Really Solve This Challenge? | by Hemanth ...">
            <a:extLst>
              <a:ext uri="{FF2B5EF4-FFF2-40B4-BE49-F238E27FC236}">
                <a16:creationId xmlns:a16="http://schemas.microsoft.com/office/drawing/2014/main" id="{BD064809-C957-46D1-A2BD-A53640023DF3}"/>
              </a:ext>
            </a:extLst>
          </p:cNvPr>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t="14736" b="28940"/>
          <a:stretch/>
        </p:blipFill>
        <p:spPr bwMode="auto">
          <a:xfrm>
            <a:off x="398883" y="1876526"/>
            <a:ext cx="4514850" cy="17543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F697526-AFC6-4965-952A-8E5B15BA86EE}"/>
              </a:ext>
            </a:extLst>
          </p:cNvPr>
          <p:cNvSpPr txBox="1"/>
          <p:nvPr/>
        </p:nvSpPr>
        <p:spPr>
          <a:xfrm>
            <a:off x="398883" y="4844905"/>
            <a:ext cx="11239742" cy="1569660"/>
          </a:xfrm>
          <a:prstGeom prst="rect">
            <a:avLst/>
          </a:prstGeom>
          <a:noFill/>
        </p:spPr>
        <p:txBody>
          <a:bodyPr wrap="square" rtlCol="0">
            <a:spAutoFit/>
          </a:bodyPr>
          <a:lstStyle/>
          <a:p>
            <a:r>
              <a:rPr lang="en-IE" b="0" i="0" dirty="0">
                <a:solidFill>
                  <a:schemeClr val="accent6">
                    <a:lumMod val="50000"/>
                  </a:schemeClr>
                </a:solidFill>
                <a:effectLst/>
                <a:latin typeface="Bahnschrift" panose="020B0502040204020203" pitchFamily="34" charset="0"/>
              </a:rPr>
              <a:t>La </a:t>
            </a:r>
            <a:r>
              <a:rPr lang="en-IE" b="0" i="0" dirty="0" err="1">
                <a:solidFill>
                  <a:schemeClr val="accent6">
                    <a:lumMod val="50000"/>
                  </a:schemeClr>
                </a:solidFill>
                <a:effectLst/>
                <a:latin typeface="Bahnschrift" panose="020B0502040204020203" pitchFamily="34" charset="0"/>
              </a:rPr>
              <a:t>réponse</a:t>
            </a:r>
            <a:r>
              <a:rPr lang="en-IE" b="0" i="0" dirty="0">
                <a:solidFill>
                  <a:schemeClr val="accent6">
                    <a:lumMod val="50000"/>
                  </a:schemeClr>
                </a:solidFill>
                <a:effectLst/>
                <a:latin typeface="Bahnschrift" panose="020B0502040204020203" pitchFamily="34" charset="0"/>
              </a:rPr>
              <a:t> </a:t>
            </a:r>
            <a:r>
              <a:rPr lang="en-IE" b="0" i="0" dirty="0" err="1">
                <a:solidFill>
                  <a:schemeClr val="accent6">
                    <a:lumMod val="50000"/>
                  </a:schemeClr>
                </a:solidFill>
                <a:effectLst/>
                <a:latin typeface="Bahnschrift" panose="020B0502040204020203" pitchFamily="34" charset="0"/>
              </a:rPr>
              <a:t>est</a:t>
            </a:r>
            <a:r>
              <a:rPr lang="en-IE" b="0" i="0" dirty="0">
                <a:solidFill>
                  <a:schemeClr val="accent6">
                    <a:lumMod val="50000"/>
                  </a:schemeClr>
                </a:solidFill>
                <a:effectLst/>
                <a:latin typeface="Bahnschrift" panose="020B0502040204020203" pitchFamily="34" charset="0"/>
              </a:rPr>
              <a:t> “non”.</a:t>
            </a:r>
          </a:p>
          <a:p>
            <a:endParaRPr lang="en-IE" dirty="0">
              <a:solidFill>
                <a:srgbClr val="202122"/>
              </a:solidFill>
              <a:latin typeface="Arial" panose="020B0604020202020204" pitchFamily="34" charset="0"/>
            </a:endParaRPr>
          </a:p>
          <a:p>
            <a:pPr algn="just"/>
            <a:r>
              <a:rPr lang="en-IE" sz="1200" b="0" i="0" dirty="0">
                <a:solidFill>
                  <a:schemeClr val="accent6">
                    <a:lumMod val="50000"/>
                  </a:schemeClr>
                </a:solidFill>
                <a:effectLst/>
                <a:latin typeface="Bahnschrift" panose="020B0502040204020203" pitchFamily="34" charset="0"/>
              </a:rPr>
              <a:t>In 2003, </a:t>
            </a:r>
            <a:r>
              <a:rPr lang="en-IE" sz="1200" b="0" i="0" u="none" strike="noStrike" dirty="0">
                <a:solidFill>
                  <a:schemeClr val="accent6">
                    <a:lumMod val="50000"/>
                  </a:schemeClr>
                </a:solidFill>
                <a:effectLst/>
                <a:latin typeface="Bahnschrift" panose="020B0502040204020203" pitchFamily="34" charset="0"/>
              </a:rPr>
              <a:t>Pawan Sinha</a:t>
            </a:r>
            <a:r>
              <a:rPr lang="en-IE" sz="1200" b="0" i="0" dirty="0">
                <a:solidFill>
                  <a:schemeClr val="accent6">
                    <a:lumMod val="50000"/>
                  </a:schemeClr>
                </a:solidFill>
                <a:effectLst/>
                <a:latin typeface="Bahnschrift" panose="020B0502040204020203" pitchFamily="34" charset="0"/>
              </a:rPr>
              <a:t>, a professor at the </a:t>
            </a:r>
            <a:r>
              <a:rPr lang="en-IE" sz="1200" b="0" i="0" u="none" strike="noStrike" dirty="0">
                <a:solidFill>
                  <a:schemeClr val="accent6">
                    <a:lumMod val="50000"/>
                  </a:schemeClr>
                </a:solidFill>
                <a:effectLst/>
                <a:latin typeface="Bahnschrift" panose="020B0502040204020203" pitchFamily="34" charset="0"/>
              </a:rPr>
              <a:t>Massachusetts Institute of Technology</a:t>
            </a:r>
            <a:r>
              <a:rPr lang="en-IE" sz="1200" b="0" i="0" dirty="0">
                <a:solidFill>
                  <a:schemeClr val="accent6">
                    <a:lumMod val="50000"/>
                  </a:schemeClr>
                </a:solidFill>
                <a:effectLst/>
                <a:latin typeface="Bahnschrift" panose="020B0502040204020203" pitchFamily="34" charset="0"/>
              </a:rPr>
              <a:t>, eventually had the opportunity to find individuals who satisfied the requirements for an experiment. Prior to treatment, the subjects (aged 8 to 17) were only able to discriminate between light and dark. The surgical treatments quickly brought the relevant subject from total congenital blindness to fully seeing. A carefully designed test was submitted to each subject within the next 48 hours. Although after restoration of sight, they had no innate ability to transfer their tactile shape knowledge to the visual domain. However, the experimenters could test the subjects on later dates (5 days, 7 days, and 5 months after, respectively) and found that the performance in the touch-to-vision case improved significantly.</a:t>
            </a:r>
            <a:endParaRPr lang="LID4096" sz="1200" dirty="0">
              <a:solidFill>
                <a:schemeClr val="accent6">
                  <a:lumMod val="50000"/>
                </a:schemeClr>
              </a:solidFill>
              <a:latin typeface="Bahnschrift" panose="020B0502040204020203" pitchFamily="34" charset="0"/>
            </a:endParaRPr>
          </a:p>
        </p:txBody>
      </p:sp>
    </p:spTree>
    <p:extLst>
      <p:ext uri="{BB962C8B-B14F-4D97-AF65-F5344CB8AC3E}">
        <p14:creationId xmlns:p14="http://schemas.microsoft.com/office/powerpoint/2010/main" val="302914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5088368"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3604946" cy="369332"/>
          </a:xfrm>
          <a:prstGeom prst="rect">
            <a:avLst/>
          </a:prstGeom>
          <a:noFill/>
        </p:spPr>
        <p:txBody>
          <a:bodyPr wrap="square">
            <a:spAutoFit/>
          </a:bodyPr>
          <a:lstStyle/>
          <a:p>
            <a:r>
              <a:rPr lang="fr-BE" dirty="0">
                <a:latin typeface="Bahnschrift" panose="020B0502040204020203" pitchFamily="34" charset="0"/>
              </a:rPr>
              <a:t>La causalité une pseudo-notion?</a:t>
            </a:r>
            <a:endParaRPr lang="LID4096" dirty="0">
              <a:latin typeface="Bahnschrift" panose="020B0502040204020203" pitchFamily="34" charset="0"/>
            </a:endParaRPr>
          </a:p>
        </p:txBody>
      </p:sp>
      <p:sp>
        <p:nvSpPr>
          <p:cNvPr id="9" name="TextBox 8">
            <a:extLst>
              <a:ext uri="{FF2B5EF4-FFF2-40B4-BE49-F238E27FC236}">
                <a16:creationId xmlns:a16="http://schemas.microsoft.com/office/drawing/2014/main" id="{06260886-2433-4E40-A8D2-1C86AB740BF9}"/>
              </a:ext>
            </a:extLst>
          </p:cNvPr>
          <p:cNvSpPr txBox="1"/>
          <p:nvPr/>
        </p:nvSpPr>
        <p:spPr>
          <a:xfrm>
            <a:off x="411350" y="1777936"/>
            <a:ext cx="11394234" cy="584775"/>
          </a:xfrm>
          <a:prstGeom prst="rect">
            <a:avLst/>
          </a:prstGeom>
          <a:solidFill>
            <a:schemeClr val="accent6"/>
          </a:solidFill>
        </p:spPr>
        <p:txBody>
          <a:bodyPr wrap="square" rtlCol="0">
            <a:spAutoFit/>
          </a:bodyPr>
          <a:lstStyle/>
          <a:p>
            <a:pPr algn="just"/>
            <a:r>
              <a:rPr lang="fr-BE" sz="1600" dirty="0">
                <a:latin typeface="Bahnschrift" panose="020B0502040204020203" pitchFamily="34" charset="0"/>
              </a:rPr>
              <a:t>[…] Un événement en suit un autre ; mais </a:t>
            </a:r>
            <a:r>
              <a:rPr lang="fr-BE" sz="1600" u="sng" dirty="0">
                <a:latin typeface="Bahnschrift" panose="020B0502040204020203" pitchFamily="34" charset="0"/>
              </a:rPr>
              <a:t>nous ne pouvons jamais observer aucun lien entre eux</a:t>
            </a:r>
            <a:r>
              <a:rPr lang="fr-BE" sz="1600" dirty="0">
                <a:latin typeface="Bahnschrift" panose="020B0502040204020203" pitchFamily="34" charset="0"/>
              </a:rPr>
              <a:t>. […] Il apparaît alors que cette idée de connexion nécessaire entre les événements</a:t>
            </a:r>
            <a:r>
              <a:rPr lang="fr-BE" sz="1600" u="sng" dirty="0">
                <a:latin typeface="Bahnschrift" panose="020B0502040204020203" pitchFamily="34" charset="0"/>
              </a:rPr>
              <a:t> naît d’une </a:t>
            </a:r>
            <a:r>
              <a:rPr lang="fr-BE" sz="1600" b="1" u="sng" dirty="0">
                <a:latin typeface="Bahnschrift" panose="020B0502040204020203" pitchFamily="34" charset="0"/>
              </a:rPr>
              <a:t>pluralité</a:t>
            </a:r>
            <a:r>
              <a:rPr lang="fr-BE" sz="1600" u="sng" dirty="0">
                <a:latin typeface="Bahnschrift" panose="020B0502040204020203" pitchFamily="34" charset="0"/>
              </a:rPr>
              <a:t> de cas semblables</a:t>
            </a:r>
            <a:r>
              <a:rPr lang="fr-BE" sz="1600" dirty="0">
                <a:latin typeface="Bahnschrift" panose="020B0502040204020203" pitchFamily="34" charset="0"/>
              </a:rPr>
              <a:t> […]</a:t>
            </a:r>
          </a:p>
        </p:txBody>
      </p:sp>
      <p:sp>
        <p:nvSpPr>
          <p:cNvPr id="10" name="TextBox 9">
            <a:extLst>
              <a:ext uri="{FF2B5EF4-FFF2-40B4-BE49-F238E27FC236}">
                <a16:creationId xmlns:a16="http://schemas.microsoft.com/office/drawing/2014/main" id="{D39D1F42-009B-44A5-B3A3-ADAEC276B8B4}"/>
              </a:ext>
            </a:extLst>
          </p:cNvPr>
          <p:cNvSpPr txBox="1"/>
          <p:nvPr/>
        </p:nvSpPr>
        <p:spPr>
          <a:xfrm>
            <a:off x="398882" y="4531889"/>
            <a:ext cx="11406701" cy="2117631"/>
          </a:xfrm>
          <a:prstGeom prst="rect">
            <a:avLst/>
          </a:prstGeom>
          <a:noFill/>
        </p:spPr>
        <p:txBody>
          <a:bodyPr wrap="square" rtlCol="0">
            <a:spAutoFit/>
          </a:bodyPr>
          <a:lstStyle/>
          <a:p>
            <a:pPr lvl="0">
              <a:lnSpc>
                <a:spcPct val="150000"/>
              </a:lnSpc>
            </a:pPr>
            <a:r>
              <a:rPr lang="fr-BE" b="1" dirty="0">
                <a:solidFill>
                  <a:schemeClr val="accent6">
                    <a:lumMod val="50000"/>
                  </a:schemeClr>
                </a:solidFill>
                <a:latin typeface="Bahnschrift" panose="020B0502040204020203" pitchFamily="34" charset="0"/>
                <a:sym typeface="Wingdings" panose="05000000000000000000" pitchFamily="2" charset="2"/>
              </a:rPr>
              <a:t>Selon Hume, l’idée de la causalité n’a pas d’origine empirique :</a:t>
            </a:r>
          </a:p>
          <a:p>
            <a:pPr marL="285750" indent="-285750">
              <a:lnSpc>
                <a:spcPct val="150000"/>
              </a:lnSpc>
              <a:buFont typeface="Wingdings" panose="05000000000000000000" pitchFamily="2" charset="2"/>
              <a:buChar char="Ä"/>
            </a:pPr>
            <a:r>
              <a:rPr lang="fr-BE" dirty="0">
                <a:solidFill>
                  <a:schemeClr val="accent6">
                    <a:lumMod val="50000"/>
                  </a:schemeClr>
                </a:solidFill>
                <a:latin typeface="Bahnschrift" panose="020B0502040204020203" pitchFamily="34" charset="0"/>
                <a:sym typeface="Wingdings" panose="05000000000000000000" pitchFamily="2" charset="2"/>
              </a:rPr>
              <a:t>On observe une succession d’événements, mais il manque l’impression sensible du lien entre ces deux événements (= la causalité) </a:t>
            </a:r>
          </a:p>
          <a:p>
            <a:pPr marL="285750" indent="-285750">
              <a:lnSpc>
                <a:spcPct val="150000"/>
              </a:lnSpc>
              <a:buFont typeface="Wingdings" panose="05000000000000000000" pitchFamily="2" charset="2"/>
              <a:buChar char="Ä"/>
            </a:pPr>
            <a:r>
              <a:rPr lang="fr-BE" dirty="0">
                <a:solidFill>
                  <a:schemeClr val="accent6">
                    <a:lumMod val="50000"/>
                  </a:schemeClr>
                </a:solidFill>
                <a:latin typeface="Bahnschrift" panose="020B0502040204020203" pitchFamily="34" charset="0"/>
                <a:sym typeface="Wingdings" panose="05000000000000000000" pitchFamily="2" charset="2"/>
              </a:rPr>
              <a:t>La causalité est le résultat de l’habitude formée par l’expérience répétée </a:t>
            </a:r>
          </a:p>
          <a:p>
            <a:pPr lvl="0">
              <a:lnSpc>
                <a:spcPct val="150000"/>
              </a:lnSpc>
            </a:pPr>
            <a:r>
              <a:rPr lang="fr-BE" dirty="0">
                <a:solidFill>
                  <a:schemeClr val="accent6">
                    <a:lumMod val="50000"/>
                  </a:schemeClr>
                </a:solidFill>
                <a:latin typeface="Bahnschrift" panose="020B0502040204020203" pitchFamily="34" charset="0"/>
                <a:sym typeface="Wingdings" panose="05000000000000000000" pitchFamily="2" charset="2"/>
              </a:rPr>
              <a:t> Donc: La causalité est </a:t>
            </a:r>
            <a:r>
              <a:rPr lang="fr-BE" u="sng" dirty="0">
                <a:solidFill>
                  <a:schemeClr val="accent6">
                    <a:lumMod val="50000"/>
                  </a:schemeClr>
                </a:solidFill>
                <a:latin typeface="Bahnschrift" panose="020B0502040204020203" pitchFamily="34" charset="0"/>
                <a:sym typeface="Wingdings" panose="05000000000000000000" pitchFamily="2" charset="2"/>
              </a:rPr>
              <a:t>un principe</a:t>
            </a:r>
            <a:r>
              <a:rPr lang="fr-BE" dirty="0">
                <a:solidFill>
                  <a:schemeClr val="accent6">
                    <a:lumMod val="50000"/>
                  </a:schemeClr>
                </a:solidFill>
                <a:latin typeface="Bahnschrift" panose="020B0502040204020203" pitchFamily="34" charset="0"/>
                <a:sym typeface="Wingdings" panose="05000000000000000000" pitchFamily="2" charset="2"/>
              </a:rPr>
              <a:t> (mode de fonctionnement) de l’esprit humain </a:t>
            </a:r>
          </a:p>
        </p:txBody>
      </p:sp>
      <p:pic>
        <p:nvPicPr>
          <p:cNvPr id="12" name="Picture 11">
            <a:extLst>
              <a:ext uri="{FF2B5EF4-FFF2-40B4-BE49-F238E27FC236}">
                <a16:creationId xmlns:a16="http://schemas.microsoft.com/office/drawing/2014/main" id="{476B562C-8F38-492F-A86C-FD84BD46C6AC}"/>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731111" y="2641925"/>
            <a:ext cx="4281763" cy="1679768"/>
          </a:xfrm>
          <a:prstGeom prst="rect">
            <a:avLst/>
          </a:prstGeom>
        </p:spPr>
      </p:pic>
      <p:sp>
        <p:nvSpPr>
          <p:cNvPr id="13" name="TextBox 12">
            <a:extLst>
              <a:ext uri="{FF2B5EF4-FFF2-40B4-BE49-F238E27FC236}">
                <a16:creationId xmlns:a16="http://schemas.microsoft.com/office/drawing/2014/main" id="{4D050410-55EB-47CE-9DC5-829215985CE3}"/>
              </a:ext>
            </a:extLst>
          </p:cNvPr>
          <p:cNvSpPr txBox="1"/>
          <p:nvPr/>
        </p:nvSpPr>
        <p:spPr>
          <a:xfrm>
            <a:off x="6370321" y="2641925"/>
            <a:ext cx="5435262" cy="1477328"/>
          </a:xfrm>
          <a:prstGeom prst="rect">
            <a:avLst/>
          </a:prstGeom>
          <a:solidFill>
            <a:schemeClr val="accent6"/>
          </a:solidFill>
          <a:ln>
            <a:solidFill>
              <a:schemeClr val="accent6">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b="1" u="sng" dirty="0">
                <a:solidFill>
                  <a:schemeClr val="accent6">
                    <a:lumMod val="20000"/>
                    <a:lumOff val="80000"/>
                  </a:schemeClr>
                </a:solidFill>
                <a:latin typeface="Bahnschrift" panose="020B0502040204020203" pitchFamily="34" charset="0"/>
              </a:rPr>
              <a:t>Hume est une philosophe sceptique :</a:t>
            </a:r>
          </a:p>
          <a:p>
            <a:pPr marL="285750" indent="-285750">
              <a:buFont typeface="Arial" panose="020B0604020202020204" pitchFamily="34" charset="0"/>
              <a:buChar char="•"/>
            </a:pPr>
            <a:r>
              <a:rPr lang="fr-FR" dirty="0">
                <a:solidFill>
                  <a:schemeClr val="accent6">
                    <a:lumMod val="20000"/>
                    <a:lumOff val="80000"/>
                  </a:schemeClr>
                </a:solidFill>
                <a:latin typeface="Bahnschrift" panose="020B0502040204020203" pitchFamily="34" charset="0"/>
              </a:rPr>
              <a:t>Il nie l’existence d’une vérité absolue</a:t>
            </a:r>
          </a:p>
          <a:p>
            <a:pPr marL="285750" indent="-285750">
              <a:buFont typeface="Arial" panose="020B0604020202020204" pitchFamily="34" charset="0"/>
              <a:buChar char="•"/>
            </a:pPr>
            <a:r>
              <a:rPr lang="fr-FR" dirty="0">
                <a:solidFill>
                  <a:schemeClr val="accent6">
                    <a:lumMod val="20000"/>
                    <a:lumOff val="80000"/>
                  </a:schemeClr>
                </a:solidFill>
                <a:latin typeface="Bahnschrift" panose="020B0502040204020203" pitchFamily="34" charset="0"/>
              </a:rPr>
              <a:t>La causalité est le résultat de l’habitude</a:t>
            </a:r>
          </a:p>
          <a:p>
            <a:pPr marL="285750" indent="-285750">
              <a:buFont typeface="Arial" panose="020B0604020202020204" pitchFamily="34" charset="0"/>
              <a:buChar char="•"/>
            </a:pPr>
            <a:r>
              <a:rPr lang="fr-FR" dirty="0">
                <a:solidFill>
                  <a:schemeClr val="accent6">
                    <a:lumMod val="20000"/>
                    <a:lumOff val="80000"/>
                  </a:schemeClr>
                </a:solidFill>
                <a:latin typeface="Bahnschrift" panose="020B0502040204020203" pitchFamily="34" charset="0"/>
              </a:rPr>
              <a:t>Toute certitude est donc une question de probabilité</a:t>
            </a:r>
          </a:p>
        </p:txBody>
      </p:sp>
      <p:sp>
        <p:nvSpPr>
          <p:cNvPr id="14" name="Rounded Rectangle 7">
            <a:extLst>
              <a:ext uri="{FF2B5EF4-FFF2-40B4-BE49-F238E27FC236}">
                <a16:creationId xmlns:a16="http://schemas.microsoft.com/office/drawing/2014/main" id="{940547FE-D194-438E-B13D-2A73D3DEBD7E}"/>
              </a:ext>
            </a:extLst>
          </p:cNvPr>
          <p:cNvSpPr/>
          <p:nvPr/>
        </p:nvSpPr>
        <p:spPr>
          <a:xfrm>
            <a:off x="5266236" y="2984269"/>
            <a:ext cx="810743" cy="665018"/>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accent6">
                  <a:lumMod val="50000"/>
                </a:schemeClr>
              </a:solidFill>
              <a:latin typeface="Bahnschrift" panose="020B0502040204020203" pitchFamily="34" charset="0"/>
            </a:endParaRPr>
          </a:p>
        </p:txBody>
      </p:sp>
      <p:cxnSp>
        <p:nvCxnSpPr>
          <p:cNvPr id="15" name="Straight Arrow Connector 14">
            <a:extLst>
              <a:ext uri="{FF2B5EF4-FFF2-40B4-BE49-F238E27FC236}">
                <a16:creationId xmlns:a16="http://schemas.microsoft.com/office/drawing/2014/main" id="{03688B0D-D86B-4687-994D-659C2790CE21}"/>
              </a:ext>
            </a:extLst>
          </p:cNvPr>
          <p:cNvCxnSpPr>
            <a:stCxn id="14" idx="3"/>
          </p:cNvCxnSpPr>
          <p:nvPr/>
        </p:nvCxnSpPr>
        <p:spPr>
          <a:xfrm>
            <a:off x="6076979" y="3316778"/>
            <a:ext cx="293341" cy="0"/>
          </a:xfrm>
          <a:prstGeom prst="straightConnector1">
            <a:avLst/>
          </a:prstGeom>
          <a:ln w="57150">
            <a:solidFill>
              <a:schemeClr val="accent6">
                <a:lumMod val="50000"/>
              </a:schemeClr>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37154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5088368"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3604946" cy="369332"/>
          </a:xfrm>
          <a:prstGeom prst="rect">
            <a:avLst/>
          </a:prstGeom>
          <a:noFill/>
        </p:spPr>
        <p:txBody>
          <a:bodyPr wrap="square">
            <a:spAutoFit/>
          </a:bodyPr>
          <a:lstStyle/>
          <a:p>
            <a:r>
              <a:rPr lang="fr-BE" dirty="0">
                <a:latin typeface="Bahnschrift" panose="020B0502040204020203" pitchFamily="34" charset="0"/>
              </a:rPr>
              <a:t>Le moi une pseudo-notion?</a:t>
            </a:r>
            <a:endParaRPr lang="LID4096" dirty="0">
              <a:latin typeface="Bahnschrift" panose="020B0502040204020203" pitchFamily="34" charset="0"/>
            </a:endParaRPr>
          </a:p>
        </p:txBody>
      </p:sp>
      <p:sp>
        <p:nvSpPr>
          <p:cNvPr id="16" name="TextBox 15">
            <a:extLst>
              <a:ext uri="{FF2B5EF4-FFF2-40B4-BE49-F238E27FC236}">
                <a16:creationId xmlns:a16="http://schemas.microsoft.com/office/drawing/2014/main" id="{1C697B07-B270-4A32-BC65-DFA688298E6F}"/>
              </a:ext>
            </a:extLst>
          </p:cNvPr>
          <p:cNvSpPr txBox="1"/>
          <p:nvPr/>
        </p:nvSpPr>
        <p:spPr>
          <a:xfrm>
            <a:off x="398882" y="1936570"/>
            <a:ext cx="11435051" cy="646331"/>
          </a:xfrm>
          <a:prstGeom prst="rect">
            <a:avLst/>
          </a:prstGeom>
          <a:solidFill>
            <a:schemeClr val="accent6"/>
          </a:solidFill>
        </p:spPr>
        <p:txBody>
          <a:bodyPr wrap="square" rtlCol="0">
            <a:spAutoFit/>
          </a:bodyPr>
          <a:lstStyle/>
          <a:p>
            <a:pPr algn="just"/>
            <a:r>
              <a:rPr lang="fr-BE" i="1" dirty="0">
                <a:latin typeface="Bahnschrift" panose="020B0502040204020203" pitchFamily="34" charset="0"/>
              </a:rPr>
              <a:t>[…] En effet, de quelle impression pourrait dériver cette idée ? […] Or, il n'y a pas d'impression constante et invariable. […] par conséquent une telle idée n'existe pas. […]</a:t>
            </a:r>
          </a:p>
        </p:txBody>
      </p:sp>
      <p:sp>
        <p:nvSpPr>
          <p:cNvPr id="17" name="TextBox 16">
            <a:extLst>
              <a:ext uri="{FF2B5EF4-FFF2-40B4-BE49-F238E27FC236}">
                <a16:creationId xmlns:a16="http://schemas.microsoft.com/office/drawing/2014/main" id="{972A516A-05A6-44E5-BAD8-0B3E9015B996}"/>
              </a:ext>
            </a:extLst>
          </p:cNvPr>
          <p:cNvSpPr txBox="1"/>
          <p:nvPr/>
        </p:nvSpPr>
        <p:spPr>
          <a:xfrm>
            <a:off x="5763493" y="2751215"/>
            <a:ext cx="5875132" cy="2585323"/>
          </a:xfrm>
          <a:prstGeom prst="rect">
            <a:avLst/>
          </a:prstGeom>
          <a:noFill/>
        </p:spPr>
        <p:txBody>
          <a:bodyPr wrap="square" rtlCol="0">
            <a:spAutoFit/>
          </a:bodyPr>
          <a:lstStyle/>
          <a:p>
            <a:pPr lvl="0">
              <a:lnSpc>
                <a:spcPct val="150000"/>
              </a:lnSpc>
            </a:pPr>
            <a:r>
              <a:rPr lang="fr-BE" b="1" dirty="0">
                <a:solidFill>
                  <a:schemeClr val="accent6">
                    <a:lumMod val="50000"/>
                  </a:schemeClr>
                </a:solidFill>
                <a:latin typeface="Bahnschrift" panose="020B0502040204020203" pitchFamily="34" charset="0"/>
                <a:sym typeface="Wingdings" panose="05000000000000000000" pitchFamily="2" charset="2"/>
              </a:rPr>
              <a:t>Hume applique le critère empirique de la signification au cogito :</a:t>
            </a:r>
          </a:p>
          <a:p>
            <a:pPr marL="285750" indent="-285750">
              <a:lnSpc>
                <a:spcPct val="150000"/>
              </a:lnSpc>
              <a:buFont typeface="Wingdings" panose="05000000000000000000" pitchFamily="2" charset="2"/>
              <a:buChar char="Ä"/>
            </a:pPr>
            <a:r>
              <a:rPr lang="fr-BE" dirty="0">
                <a:solidFill>
                  <a:schemeClr val="accent6">
                    <a:lumMod val="50000"/>
                  </a:schemeClr>
                </a:solidFill>
                <a:latin typeface="Bahnschrift" panose="020B0502040204020203" pitchFamily="34" charset="0"/>
                <a:sym typeface="Wingdings" panose="05000000000000000000" pitchFamily="2" charset="2"/>
              </a:rPr>
              <a:t>Il constate qu’aucune impression correspond à l’idée du moi</a:t>
            </a:r>
          </a:p>
          <a:p>
            <a:pPr marL="285750" indent="-285750">
              <a:lnSpc>
                <a:spcPct val="150000"/>
              </a:lnSpc>
              <a:buFont typeface="Wingdings" panose="05000000000000000000" pitchFamily="2" charset="2"/>
              <a:buChar char="Ä"/>
            </a:pPr>
            <a:r>
              <a:rPr lang="fr-BE" dirty="0">
                <a:solidFill>
                  <a:schemeClr val="accent6">
                    <a:lumMod val="50000"/>
                  </a:schemeClr>
                </a:solidFill>
                <a:latin typeface="Bahnschrift" panose="020B0502040204020203" pitchFamily="34" charset="0"/>
                <a:sym typeface="Wingdings" panose="05000000000000000000" pitchFamily="2" charset="2"/>
              </a:rPr>
              <a:t>Le « moi » est une série d’impressions variables dans un flux perpétuel</a:t>
            </a:r>
          </a:p>
        </p:txBody>
      </p:sp>
      <p:pic>
        <p:nvPicPr>
          <p:cNvPr id="18" name="Picture 17">
            <a:extLst>
              <a:ext uri="{FF2B5EF4-FFF2-40B4-BE49-F238E27FC236}">
                <a16:creationId xmlns:a16="http://schemas.microsoft.com/office/drawing/2014/main" id="{66B507B3-624B-48DE-A30C-9453831F40FA}"/>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l="2172" t="5883" r="3295" b="10445"/>
          <a:stretch/>
        </p:blipFill>
        <p:spPr>
          <a:xfrm>
            <a:off x="859385" y="3028191"/>
            <a:ext cx="4181976" cy="2964236"/>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TextBox 18">
            <a:extLst>
              <a:ext uri="{FF2B5EF4-FFF2-40B4-BE49-F238E27FC236}">
                <a16:creationId xmlns:a16="http://schemas.microsoft.com/office/drawing/2014/main" id="{B5009F7D-15B0-41AE-9856-4441408B2A89}"/>
              </a:ext>
            </a:extLst>
          </p:cNvPr>
          <p:cNvSpPr txBox="1"/>
          <p:nvPr/>
        </p:nvSpPr>
        <p:spPr>
          <a:xfrm>
            <a:off x="5763493" y="5576225"/>
            <a:ext cx="5875132" cy="923330"/>
          </a:xfrm>
          <a:prstGeom prst="rect">
            <a:avLst/>
          </a:prstGeom>
          <a:noFill/>
        </p:spPr>
        <p:txBody>
          <a:bodyPr wrap="square" rtlCol="0">
            <a:spAutoFit/>
          </a:bodyPr>
          <a:lstStyle/>
          <a:p>
            <a:pPr marL="285750" indent="-285750" algn="just">
              <a:buFont typeface="Wingdings" panose="05000000000000000000" pitchFamily="2" charset="2"/>
              <a:buChar char="è"/>
            </a:pPr>
            <a:r>
              <a:rPr lang="fr-BE" b="1" dirty="0">
                <a:solidFill>
                  <a:schemeClr val="accent6">
                    <a:lumMod val="50000"/>
                  </a:schemeClr>
                </a:solidFill>
                <a:latin typeface="Bahnschrift" panose="020B0502040204020203" pitchFamily="34" charset="0"/>
                <a:sym typeface="Wingdings" panose="05000000000000000000" pitchFamily="2" charset="2"/>
              </a:rPr>
              <a:t>Donc: </a:t>
            </a:r>
            <a:r>
              <a:rPr lang="fr-BE" dirty="0">
                <a:solidFill>
                  <a:schemeClr val="accent6">
                    <a:lumMod val="50000"/>
                  </a:schemeClr>
                </a:solidFill>
                <a:latin typeface="Bahnschrift" panose="020B0502040204020203" pitchFamily="34" charset="0"/>
                <a:sym typeface="Wingdings" panose="05000000000000000000" pitchFamily="2" charset="2"/>
              </a:rPr>
              <a:t>Le cogito est une notion    </a:t>
            </a:r>
          </a:p>
          <a:p>
            <a:pPr lvl="0" algn="just"/>
            <a:r>
              <a:rPr lang="fr-BE" dirty="0">
                <a:solidFill>
                  <a:schemeClr val="accent6">
                    <a:lumMod val="50000"/>
                  </a:schemeClr>
                </a:solidFill>
                <a:latin typeface="Bahnschrift" panose="020B0502040204020203" pitchFamily="34" charset="0"/>
                <a:sym typeface="Wingdings" panose="05000000000000000000" pitchFamily="2" charset="2"/>
              </a:rPr>
              <a:t>                 métaphysique sans signification</a:t>
            </a:r>
          </a:p>
          <a:p>
            <a:endParaRPr lang="fr-BE" dirty="0">
              <a:solidFill>
                <a:schemeClr val="accent6">
                  <a:lumMod val="50000"/>
                </a:schemeClr>
              </a:solidFill>
              <a:latin typeface="Bahnschrift" panose="020B0502040204020203" pitchFamily="34" charset="0"/>
            </a:endParaRPr>
          </a:p>
        </p:txBody>
      </p:sp>
    </p:spTree>
    <p:extLst>
      <p:ext uri="{BB962C8B-B14F-4D97-AF65-F5344CB8AC3E}">
        <p14:creationId xmlns:p14="http://schemas.microsoft.com/office/powerpoint/2010/main" val="149912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pic>
        <p:nvPicPr>
          <p:cNvPr id="10" name="Prof Harald Lesch Was ist Kausalitaet">
            <a:hlinkClick r:id="" action="ppaction://media"/>
            <a:extLst>
              <a:ext uri="{FF2B5EF4-FFF2-40B4-BE49-F238E27FC236}">
                <a16:creationId xmlns:a16="http://schemas.microsoft.com/office/drawing/2014/main" id="{C7290EED-9E5B-4628-A255-C6DA970429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7049" y="973884"/>
            <a:ext cx="10937289" cy="5486400"/>
          </a:xfrm>
          <a:prstGeom prst="rect">
            <a:avLst/>
          </a:prstGeom>
        </p:spPr>
      </p:pic>
      <p:sp>
        <p:nvSpPr>
          <p:cNvPr id="30" name="Rectangle: Rounded Corners 29">
            <a:extLst>
              <a:ext uri="{FF2B5EF4-FFF2-40B4-BE49-F238E27FC236}">
                <a16:creationId xmlns:a16="http://schemas.microsoft.com/office/drawing/2014/main" id="{40C911FF-E26B-432E-BA23-74F46E398B82}"/>
              </a:ext>
            </a:extLst>
          </p:cNvPr>
          <p:cNvSpPr/>
          <p:nvPr/>
        </p:nvSpPr>
        <p:spPr>
          <a:xfrm>
            <a:off x="291500" y="1097667"/>
            <a:ext cx="5088368"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3604946" cy="369332"/>
          </a:xfrm>
          <a:prstGeom prst="rect">
            <a:avLst/>
          </a:prstGeom>
          <a:noFill/>
        </p:spPr>
        <p:txBody>
          <a:bodyPr wrap="square">
            <a:spAutoFit/>
          </a:bodyPr>
          <a:lstStyle/>
          <a:p>
            <a:r>
              <a:rPr lang="fr-BE" dirty="0">
                <a:latin typeface="Bahnschrift" panose="020B0502040204020203" pitchFamily="34" charset="0"/>
              </a:rPr>
              <a:t>La causalité une pseudo-notion?</a:t>
            </a:r>
            <a:endParaRPr lang="LID4096" dirty="0">
              <a:latin typeface="Bahnschrift" panose="020B0502040204020203" pitchFamily="34" charset="0"/>
            </a:endParaRPr>
          </a:p>
        </p:txBody>
      </p:sp>
    </p:spTree>
    <p:extLst>
      <p:ext uri="{BB962C8B-B14F-4D97-AF65-F5344CB8AC3E}">
        <p14:creationId xmlns:p14="http://schemas.microsoft.com/office/powerpoint/2010/main" val="515429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4" name="TextBox 3">
            <a:extLst>
              <a:ext uri="{FF2B5EF4-FFF2-40B4-BE49-F238E27FC236}">
                <a16:creationId xmlns:a16="http://schemas.microsoft.com/office/drawing/2014/main" id="{66D190AC-F0A3-4F10-9679-F3779FFF9AE4}"/>
              </a:ext>
            </a:extLst>
          </p:cNvPr>
          <p:cNvSpPr txBox="1"/>
          <p:nvPr/>
        </p:nvSpPr>
        <p:spPr>
          <a:xfrm>
            <a:off x="270589" y="824910"/>
            <a:ext cx="11668480" cy="1200329"/>
          </a:xfrm>
          <a:prstGeom prst="rect">
            <a:avLst/>
          </a:prstGeom>
          <a:noFill/>
        </p:spPr>
        <p:txBody>
          <a:bodyPr wrap="square" rtlCol="0">
            <a:spAutoFit/>
          </a:bodyPr>
          <a:lstStyle/>
          <a:p>
            <a:pPr algn="just"/>
            <a:r>
              <a:rPr lang="fr-BE" dirty="0">
                <a:solidFill>
                  <a:schemeClr val="accent6">
                    <a:lumMod val="50000"/>
                  </a:schemeClr>
                </a:solidFill>
                <a:latin typeface="Bahnschrift" panose="020B0502040204020203" pitchFamily="34" charset="0"/>
              </a:rPr>
              <a:t>Le mouvement des "Lumières" désigne le courant intellectuel, qui prône l'usage de la "raison éclairée", fondée sur la connaissance rationnelle. Il rejette l’autorité arbitraire, l’absolutisme monarchique ainsi que les oppressions religieuses ou morales. Il met en avant le progrès des arts et des sciences ainsi que la recherche du bonheur sur Terre.</a:t>
            </a:r>
            <a:endParaRPr lang="en-GB" dirty="0">
              <a:solidFill>
                <a:schemeClr val="accent6">
                  <a:lumMod val="50000"/>
                </a:schemeClr>
              </a:solidFill>
              <a:latin typeface="Bahnschrift" panose="020B0502040204020203" pitchFamily="34" charset="0"/>
            </a:endParaRPr>
          </a:p>
        </p:txBody>
      </p:sp>
      <p:sp>
        <p:nvSpPr>
          <p:cNvPr id="6" name="TextBox 5">
            <a:extLst>
              <a:ext uri="{FF2B5EF4-FFF2-40B4-BE49-F238E27FC236}">
                <a16:creationId xmlns:a16="http://schemas.microsoft.com/office/drawing/2014/main" id="{9CA1D4A3-9ED6-4740-BD44-3D753111C944}"/>
              </a:ext>
            </a:extLst>
          </p:cNvPr>
          <p:cNvSpPr txBox="1"/>
          <p:nvPr/>
        </p:nvSpPr>
        <p:spPr>
          <a:xfrm>
            <a:off x="2312441" y="2126122"/>
            <a:ext cx="3558109" cy="4555093"/>
          </a:xfrm>
          <a:prstGeom prst="rect">
            <a:avLst/>
          </a:prstGeom>
          <a:noFill/>
        </p:spPr>
        <p:txBody>
          <a:bodyPr wrap="square" rtlCol="0">
            <a:spAutoFit/>
          </a:bodyPr>
          <a:lstStyle/>
          <a:p>
            <a:r>
              <a:rPr lang="de-LU" b="1" dirty="0">
                <a:solidFill>
                  <a:schemeClr val="accent6">
                    <a:lumMod val="50000"/>
                  </a:schemeClr>
                </a:solidFill>
                <a:latin typeface="Bahnschrift" panose="020B0502040204020203" pitchFamily="34" charset="0"/>
              </a:rPr>
              <a:t>Quiz</a:t>
            </a:r>
            <a:r>
              <a:rPr lang="de-LU" dirty="0">
                <a:solidFill>
                  <a:schemeClr val="accent6">
                    <a:lumMod val="50000"/>
                  </a:schemeClr>
                </a:solidFill>
                <a:latin typeface="Bahnschrift" panose="020B0502040204020203" pitchFamily="34" charset="0"/>
              </a:rPr>
              <a:t>: </a:t>
            </a:r>
          </a:p>
          <a:p>
            <a:pPr algn="just"/>
            <a:r>
              <a:rPr lang="fr-BE" dirty="0">
                <a:solidFill>
                  <a:schemeClr val="accent6">
                    <a:lumMod val="50000"/>
                  </a:schemeClr>
                </a:solidFill>
                <a:latin typeface="Bahnschrift" panose="020B0502040204020203" pitchFamily="34" charset="0"/>
              </a:rPr>
              <a:t>Triez, par ordre chronologique, les inventions et découvertes suivantes et indiquez l’année (1608-1870) :</a:t>
            </a:r>
          </a:p>
          <a:p>
            <a:endParaRPr lang="de-LU" dirty="0">
              <a:solidFill>
                <a:schemeClr val="accent6">
                  <a:lumMod val="50000"/>
                </a:schemeClr>
              </a:solidFill>
              <a:latin typeface="Bahnschrift" panose="020B0502040204020203" pitchFamily="34" charset="0"/>
            </a:endParaRPr>
          </a:p>
          <a:p>
            <a:pPr marL="342900" indent="-342900">
              <a:buFont typeface="+mj-lt"/>
              <a:buAutoNum type="arabicPeriod"/>
            </a:pPr>
            <a:r>
              <a:rPr lang="fr-BE" sz="1400" dirty="0">
                <a:solidFill>
                  <a:schemeClr val="accent6">
                    <a:lumMod val="50000"/>
                  </a:schemeClr>
                </a:solidFill>
                <a:latin typeface="Bahnschrift" panose="020B0502040204020203" pitchFamily="34" charset="0"/>
              </a:rPr>
              <a:t>Théorie des germes</a:t>
            </a:r>
          </a:p>
          <a:p>
            <a:pPr marL="342900" indent="-342900">
              <a:buFont typeface="+mj-lt"/>
              <a:buAutoNum type="arabicPeriod"/>
            </a:pPr>
            <a:r>
              <a:rPr lang="en-GB" sz="1400" dirty="0">
                <a:solidFill>
                  <a:schemeClr val="accent6">
                    <a:lumMod val="50000"/>
                  </a:schemeClr>
                </a:solidFill>
                <a:latin typeface="Bahnschrift" panose="020B0502040204020203" pitchFamily="34" charset="0"/>
              </a:rPr>
              <a:t>Circulation sanguine</a:t>
            </a:r>
          </a:p>
          <a:p>
            <a:pPr marL="342900" indent="-342900">
              <a:buFont typeface="+mj-lt"/>
              <a:buAutoNum type="arabicPeriod"/>
            </a:pPr>
            <a:r>
              <a:rPr lang="en-GB" sz="1400" dirty="0">
                <a:solidFill>
                  <a:schemeClr val="accent6">
                    <a:lumMod val="50000"/>
                  </a:schemeClr>
                </a:solidFill>
                <a:latin typeface="Bahnschrift" panose="020B0502040204020203" pitchFamily="34" charset="0"/>
              </a:rPr>
              <a:t>T</a:t>
            </a:r>
            <a:r>
              <a:rPr lang="fr-FR" sz="1400" dirty="0" err="1">
                <a:solidFill>
                  <a:schemeClr val="accent6">
                    <a:lumMod val="50000"/>
                  </a:schemeClr>
                </a:solidFill>
                <a:latin typeface="Bahnschrift" panose="020B0502040204020203" pitchFamily="34" charset="0"/>
              </a:rPr>
              <a:t>élescope</a:t>
            </a:r>
            <a:endParaRPr lang="fr-FR" sz="1400" dirty="0">
              <a:solidFill>
                <a:schemeClr val="accent6">
                  <a:lumMod val="50000"/>
                </a:schemeClr>
              </a:solidFill>
              <a:latin typeface="Bahnschrift" panose="020B0502040204020203" pitchFamily="34" charset="0"/>
            </a:endParaRPr>
          </a:p>
          <a:p>
            <a:pPr marL="342900" indent="-342900">
              <a:buFont typeface="+mj-lt"/>
              <a:buAutoNum type="arabicPeriod"/>
            </a:pPr>
            <a:r>
              <a:rPr lang="en-GB" sz="1400" dirty="0">
                <a:solidFill>
                  <a:schemeClr val="accent6">
                    <a:lumMod val="50000"/>
                  </a:schemeClr>
                </a:solidFill>
                <a:latin typeface="Bahnschrift" panose="020B0502040204020203" pitchFamily="34" charset="0"/>
              </a:rPr>
              <a:t>V</a:t>
            </a:r>
            <a:r>
              <a:rPr lang="fr-BE" sz="1400" dirty="0" err="1">
                <a:solidFill>
                  <a:schemeClr val="accent6">
                    <a:lumMod val="50000"/>
                  </a:schemeClr>
                </a:solidFill>
                <a:latin typeface="Bahnschrift" panose="020B0502040204020203" pitchFamily="34" charset="0"/>
              </a:rPr>
              <a:t>itesse</a:t>
            </a:r>
            <a:r>
              <a:rPr lang="en-GB" sz="1400" dirty="0">
                <a:solidFill>
                  <a:schemeClr val="accent6">
                    <a:lumMod val="50000"/>
                  </a:schemeClr>
                </a:solidFill>
                <a:latin typeface="Bahnschrift" panose="020B0502040204020203" pitchFamily="34" charset="0"/>
              </a:rPr>
              <a:t> de la lumière</a:t>
            </a:r>
          </a:p>
          <a:p>
            <a:pPr marL="342900" indent="-342900">
              <a:buFont typeface="+mj-lt"/>
              <a:buAutoNum type="arabicPeriod"/>
            </a:pPr>
            <a:r>
              <a:rPr lang="en-GB" sz="1400" dirty="0">
                <a:solidFill>
                  <a:schemeClr val="accent6">
                    <a:lumMod val="50000"/>
                  </a:schemeClr>
                </a:solidFill>
                <a:latin typeface="Bahnschrift" panose="020B0502040204020203" pitchFamily="34" charset="0"/>
              </a:rPr>
              <a:t>T</a:t>
            </a:r>
            <a:r>
              <a:rPr lang="fr-BE" sz="1400" dirty="0" err="1">
                <a:solidFill>
                  <a:schemeClr val="accent6">
                    <a:lumMod val="50000"/>
                  </a:schemeClr>
                </a:solidFill>
                <a:latin typeface="Bahnschrift" panose="020B0502040204020203" pitchFamily="34" charset="0"/>
              </a:rPr>
              <a:t>héorie</a:t>
            </a:r>
            <a:r>
              <a:rPr lang="fr-BE" sz="1400" dirty="0">
                <a:solidFill>
                  <a:schemeClr val="accent6">
                    <a:lumMod val="50000"/>
                  </a:schemeClr>
                </a:solidFill>
                <a:latin typeface="Bahnschrift" panose="020B0502040204020203" pitchFamily="34" charset="0"/>
              </a:rPr>
              <a:t> de l’évolution</a:t>
            </a:r>
          </a:p>
          <a:p>
            <a:pPr marL="342900" indent="-342900">
              <a:buFont typeface="+mj-lt"/>
              <a:buAutoNum type="arabicPeriod"/>
            </a:pPr>
            <a:r>
              <a:rPr lang="en-GB" sz="1400" dirty="0">
                <a:solidFill>
                  <a:schemeClr val="accent6">
                    <a:lumMod val="50000"/>
                  </a:schemeClr>
                </a:solidFill>
                <a:latin typeface="Bahnschrift" panose="020B0502040204020203" pitchFamily="34" charset="0"/>
              </a:rPr>
              <a:t>Machine à </a:t>
            </a:r>
            <a:r>
              <a:rPr lang="fr-BE" sz="1400" dirty="0">
                <a:solidFill>
                  <a:schemeClr val="accent6">
                    <a:lumMod val="50000"/>
                  </a:schemeClr>
                </a:solidFill>
                <a:latin typeface="Bahnschrift" panose="020B0502040204020203" pitchFamily="34" charset="0"/>
              </a:rPr>
              <a:t>vapeur</a:t>
            </a:r>
          </a:p>
          <a:p>
            <a:pPr marL="342900" indent="-342900">
              <a:buFont typeface="+mj-lt"/>
              <a:buAutoNum type="arabicPeriod"/>
            </a:pPr>
            <a:r>
              <a:rPr lang="en-GB" sz="1400" dirty="0">
                <a:solidFill>
                  <a:schemeClr val="accent6">
                    <a:lumMod val="50000"/>
                  </a:schemeClr>
                </a:solidFill>
                <a:latin typeface="Bahnschrift" panose="020B0502040204020203" pitchFamily="34" charset="0"/>
              </a:rPr>
              <a:t>Vaccination</a:t>
            </a:r>
          </a:p>
          <a:p>
            <a:pPr marL="342900" indent="-342900">
              <a:buFont typeface="+mj-lt"/>
              <a:buAutoNum type="arabicPeriod"/>
            </a:pPr>
            <a:r>
              <a:rPr lang="fr-BE" sz="1400" dirty="0">
                <a:solidFill>
                  <a:schemeClr val="accent6">
                    <a:lumMod val="50000"/>
                  </a:schemeClr>
                </a:solidFill>
                <a:latin typeface="Bahnschrift" panose="020B0502040204020203" pitchFamily="34" charset="0"/>
              </a:rPr>
              <a:t>Loi universelle de la gravitation</a:t>
            </a:r>
          </a:p>
          <a:p>
            <a:pPr marL="342900" indent="-342900">
              <a:buFont typeface="+mj-lt"/>
              <a:buAutoNum type="arabicPeriod"/>
            </a:pPr>
            <a:r>
              <a:rPr lang="de-LU" sz="1400" dirty="0">
                <a:solidFill>
                  <a:schemeClr val="accent6">
                    <a:lumMod val="50000"/>
                  </a:schemeClr>
                </a:solidFill>
                <a:latin typeface="Bahnschrift" panose="020B0502040204020203" pitchFamily="34" charset="0"/>
              </a:rPr>
              <a:t>M</a:t>
            </a:r>
            <a:r>
              <a:rPr lang="fr-FR" sz="1400" dirty="0" err="1">
                <a:solidFill>
                  <a:schemeClr val="accent6">
                    <a:lumMod val="50000"/>
                  </a:schemeClr>
                </a:solidFill>
                <a:latin typeface="Bahnschrift" panose="020B0502040204020203" pitchFamily="34" charset="0"/>
              </a:rPr>
              <a:t>ontgolfière</a:t>
            </a:r>
            <a:endParaRPr lang="fr-FR" sz="1400" dirty="0">
              <a:solidFill>
                <a:schemeClr val="accent6">
                  <a:lumMod val="50000"/>
                </a:schemeClr>
              </a:solidFill>
              <a:latin typeface="Bahnschrift" panose="020B0502040204020203" pitchFamily="34" charset="0"/>
            </a:endParaRPr>
          </a:p>
          <a:p>
            <a:pPr marL="342900" indent="-342900">
              <a:buFont typeface="+mj-lt"/>
              <a:buAutoNum type="arabicPeriod"/>
            </a:pPr>
            <a:r>
              <a:rPr lang="de-LU" sz="1400" dirty="0">
                <a:solidFill>
                  <a:schemeClr val="accent6">
                    <a:lumMod val="50000"/>
                  </a:schemeClr>
                </a:solidFill>
                <a:latin typeface="Bahnschrift" panose="020B0502040204020203" pitchFamily="34" charset="0"/>
              </a:rPr>
              <a:t>S</a:t>
            </a:r>
            <a:r>
              <a:rPr lang="fr-BE" sz="1400" dirty="0" err="1">
                <a:solidFill>
                  <a:schemeClr val="accent6">
                    <a:lumMod val="50000"/>
                  </a:schemeClr>
                </a:solidFill>
                <a:latin typeface="Bahnschrift" panose="020B0502040204020203" pitchFamily="34" charset="0"/>
              </a:rPr>
              <a:t>andwich</a:t>
            </a:r>
            <a:endParaRPr lang="fr-BE" sz="1400" dirty="0">
              <a:solidFill>
                <a:schemeClr val="accent6">
                  <a:lumMod val="50000"/>
                </a:schemeClr>
              </a:solidFill>
              <a:latin typeface="Bahnschrift" panose="020B0502040204020203" pitchFamily="34" charset="0"/>
            </a:endParaRPr>
          </a:p>
          <a:p>
            <a:pPr marL="342900" indent="-342900">
              <a:buFont typeface="+mj-lt"/>
              <a:buAutoNum type="arabicPeriod"/>
            </a:pPr>
            <a:r>
              <a:rPr lang="en-GB" sz="1400" dirty="0">
                <a:solidFill>
                  <a:schemeClr val="accent6">
                    <a:lumMod val="50000"/>
                  </a:schemeClr>
                </a:solidFill>
                <a:latin typeface="Bahnschrift" panose="020B0502040204020203" pitchFamily="34" charset="0"/>
              </a:rPr>
              <a:t>A</a:t>
            </a:r>
            <a:r>
              <a:rPr lang="fr-BE" sz="1400" dirty="0" err="1">
                <a:solidFill>
                  <a:schemeClr val="accent6">
                    <a:lumMod val="50000"/>
                  </a:schemeClr>
                </a:solidFill>
                <a:latin typeface="Bahnschrift" panose="020B0502040204020203" pitchFamily="34" charset="0"/>
              </a:rPr>
              <a:t>ppendicectomie</a:t>
            </a:r>
            <a:r>
              <a:rPr lang="fr-BE" sz="1400" dirty="0">
                <a:solidFill>
                  <a:schemeClr val="accent6">
                    <a:lumMod val="50000"/>
                  </a:schemeClr>
                </a:solidFill>
                <a:latin typeface="Bahnschrift" panose="020B0502040204020203" pitchFamily="34" charset="0"/>
              </a:rPr>
              <a:t> (opération)</a:t>
            </a:r>
          </a:p>
          <a:p>
            <a:pPr marL="342900" indent="-342900">
              <a:buFont typeface="+mj-lt"/>
              <a:buAutoNum type="arabicPeriod"/>
            </a:pPr>
            <a:r>
              <a:rPr lang="en-GB" sz="1400" dirty="0" err="1">
                <a:solidFill>
                  <a:schemeClr val="accent6">
                    <a:lumMod val="50000"/>
                  </a:schemeClr>
                </a:solidFill>
                <a:latin typeface="Bahnschrift" panose="020B0502040204020203" pitchFamily="34" charset="0"/>
              </a:rPr>
              <a:t>Véhicule</a:t>
            </a:r>
            <a:r>
              <a:rPr lang="en-GB" sz="1400" dirty="0">
                <a:solidFill>
                  <a:schemeClr val="accent6">
                    <a:lumMod val="50000"/>
                  </a:schemeClr>
                </a:solidFill>
                <a:latin typeface="Bahnschrift" panose="020B0502040204020203" pitchFamily="34" charset="0"/>
              </a:rPr>
              <a:t> automobile</a:t>
            </a:r>
          </a:p>
          <a:p>
            <a:pPr marL="342900" indent="-342900">
              <a:buFont typeface="+mj-lt"/>
              <a:buAutoNum type="arabicPeriod"/>
            </a:pPr>
            <a:r>
              <a:rPr lang="en-GB" sz="1400" dirty="0" err="1">
                <a:solidFill>
                  <a:schemeClr val="accent6">
                    <a:lumMod val="50000"/>
                  </a:schemeClr>
                </a:solidFill>
                <a:latin typeface="Bahnschrift" panose="020B0502040204020203" pitchFamily="34" charset="0"/>
              </a:rPr>
              <a:t>Paratonnerre</a:t>
            </a:r>
            <a:endParaRPr lang="fr-BE" sz="1400" dirty="0">
              <a:solidFill>
                <a:schemeClr val="accent6">
                  <a:lumMod val="50000"/>
                </a:schemeClr>
              </a:solidFill>
              <a:latin typeface="Bahnschrift" panose="020B0502040204020203" pitchFamily="34" charset="0"/>
            </a:endParaRPr>
          </a:p>
        </p:txBody>
      </p:sp>
      <p:sp>
        <p:nvSpPr>
          <p:cNvPr id="7" name="TextBox 6">
            <a:extLst>
              <a:ext uri="{FF2B5EF4-FFF2-40B4-BE49-F238E27FC236}">
                <a16:creationId xmlns:a16="http://schemas.microsoft.com/office/drawing/2014/main" id="{11C0168D-803D-4394-9EC9-42D1E364037F}"/>
              </a:ext>
            </a:extLst>
          </p:cNvPr>
          <p:cNvSpPr txBox="1"/>
          <p:nvPr/>
        </p:nvSpPr>
        <p:spPr>
          <a:xfrm>
            <a:off x="6036804" y="5750385"/>
            <a:ext cx="3464410" cy="307777"/>
          </a:xfrm>
          <a:prstGeom prst="rect">
            <a:avLst/>
          </a:prstGeom>
          <a:noFill/>
        </p:spPr>
        <p:txBody>
          <a:bodyPr wrap="none" rtlCol="0">
            <a:spAutoFit/>
          </a:bodyPr>
          <a:lstStyle/>
          <a:p>
            <a:r>
              <a:rPr lang="fr-FR" sz="1400" dirty="0">
                <a:solidFill>
                  <a:schemeClr val="accent6">
                    <a:lumMod val="50000"/>
                  </a:schemeClr>
                </a:solidFill>
                <a:latin typeface="Bahnschrift" panose="020B0502040204020203" pitchFamily="34" charset="0"/>
              </a:rPr>
              <a:t>Théorie des germes </a:t>
            </a:r>
            <a:r>
              <a:rPr lang="fr-FR" sz="1400" b="1" dirty="0">
                <a:solidFill>
                  <a:schemeClr val="accent6">
                    <a:lumMod val="50000"/>
                  </a:schemeClr>
                </a:solidFill>
                <a:latin typeface="Bahnschrift" panose="020B0502040204020203" pitchFamily="34" charset="0"/>
              </a:rPr>
              <a:t>1870</a:t>
            </a:r>
            <a:r>
              <a:rPr lang="fr-FR" sz="1400" dirty="0">
                <a:solidFill>
                  <a:schemeClr val="accent6">
                    <a:lumMod val="50000"/>
                  </a:schemeClr>
                </a:solidFill>
                <a:latin typeface="Bahnschrift" panose="020B0502040204020203" pitchFamily="34" charset="0"/>
              </a:rPr>
              <a:t> (Louis Pasteur)</a:t>
            </a:r>
          </a:p>
        </p:txBody>
      </p:sp>
      <p:sp>
        <p:nvSpPr>
          <p:cNvPr id="8" name="TextBox 7">
            <a:extLst>
              <a:ext uri="{FF2B5EF4-FFF2-40B4-BE49-F238E27FC236}">
                <a16:creationId xmlns:a16="http://schemas.microsoft.com/office/drawing/2014/main" id="{F040BF2C-FBBD-4E5E-AD3F-90D73C4645C0}"/>
              </a:ext>
            </a:extLst>
          </p:cNvPr>
          <p:cNvSpPr txBox="1"/>
          <p:nvPr/>
        </p:nvSpPr>
        <p:spPr>
          <a:xfrm>
            <a:off x="6045247" y="5144545"/>
            <a:ext cx="4027064" cy="307777"/>
          </a:xfrm>
          <a:prstGeom prst="rect">
            <a:avLst/>
          </a:prstGeom>
          <a:noFill/>
        </p:spPr>
        <p:txBody>
          <a:bodyPr wrap="none" rtlCol="0">
            <a:spAutoFit/>
          </a:bodyPr>
          <a:lstStyle/>
          <a:p>
            <a:r>
              <a:rPr lang="fr-FR" sz="1400" dirty="0">
                <a:solidFill>
                  <a:schemeClr val="accent6">
                    <a:lumMod val="50000"/>
                  </a:schemeClr>
                </a:solidFill>
                <a:latin typeface="Bahnschrift" panose="020B0502040204020203" pitchFamily="34" charset="0"/>
              </a:rPr>
              <a:t>Vaccination antivariolique </a:t>
            </a:r>
            <a:r>
              <a:rPr lang="fr-FR" sz="1400" b="1" dirty="0">
                <a:solidFill>
                  <a:schemeClr val="accent6">
                    <a:lumMod val="50000"/>
                  </a:schemeClr>
                </a:solidFill>
                <a:latin typeface="Bahnschrift" panose="020B0502040204020203" pitchFamily="34" charset="0"/>
              </a:rPr>
              <a:t>1796</a:t>
            </a:r>
            <a:r>
              <a:rPr lang="fr-FR" sz="1400" dirty="0">
                <a:solidFill>
                  <a:schemeClr val="accent6">
                    <a:lumMod val="50000"/>
                  </a:schemeClr>
                </a:solidFill>
                <a:latin typeface="Bahnschrift" panose="020B0502040204020203" pitchFamily="34" charset="0"/>
              </a:rPr>
              <a:t> (Edward Jenner)</a:t>
            </a:r>
          </a:p>
        </p:txBody>
      </p:sp>
      <p:sp>
        <p:nvSpPr>
          <p:cNvPr id="9" name="TextBox 8">
            <a:extLst>
              <a:ext uri="{FF2B5EF4-FFF2-40B4-BE49-F238E27FC236}">
                <a16:creationId xmlns:a16="http://schemas.microsoft.com/office/drawing/2014/main" id="{93B09425-ACBB-4B4B-9781-2BEA05E110F2}"/>
              </a:ext>
            </a:extLst>
          </p:cNvPr>
          <p:cNvSpPr txBox="1"/>
          <p:nvPr/>
        </p:nvSpPr>
        <p:spPr>
          <a:xfrm>
            <a:off x="6036805" y="2100966"/>
            <a:ext cx="2659702" cy="307777"/>
          </a:xfrm>
          <a:prstGeom prst="rect">
            <a:avLst/>
          </a:prstGeom>
          <a:noFill/>
        </p:spPr>
        <p:txBody>
          <a:bodyPr wrap="none" rtlCol="0">
            <a:spAutoFit/>
          </a:bodyPr>
          <a:lstStyle/>
          <a:p>
            <a:r>
              <a:rPr lang="fr-FR" sz="1400" dirty="0">
                <a:solidFill>
                  <a:schemeClr val="accent6">
                    <a:lumMod val="50000"/>
                  </a:schemeClr>
                </a:solidFill>
                <a:latin typeface="Bahnschrift" panose="020B0502040204020203" pitchFamily="34" charset="0"/>
              </a:rPr>
              <a:t>Télescope </a:t>
            </a:r>
            <a:r>
              <a:rPr lang="fr-FR" sz="1400" b="1" dirty="0">
                <a:solidFill>
                  <a:schemeClr val="accent6">
                    <a:lumMod val="50000"/>
                  </a:schemeClr>
                </a:solidFill>
                <a:latin typeface="Bahnschrift" panose="020B0502040204020203" pitchFamily="34" charset="0"/>
              </a:rPr>
              <a:t>1608</a:t>
            </a:r>
            <a:r>
              <a:rPr lang="fr-FR" sz="1400" dirty="0">
                <a:solidFill>
                  <a:schemeClr val="accent6">
                    <a:lumMod val="50000"/>
                  </a:schemeClr>
                </a:solidFill>
                <a:latin typeface="Bahnschrift" panose="020B0502040204020203" pitchFamily="34" charset="0"/>
              </a:rPr>
              <a:t> (Galileo </a:t>
            </a:r>
            <a:r>
              <a:rPr lang="fr-FR" sz="1400" dirty="0" err="1">
                <a:solidFill>
                  <a:schemeClr val="accent6">
                    <a:lumMod val="50000"/>
                  </a:schemeClr>
                </a:solidFill>
                <a:latin typeface="Bahnschrift" panose="020B0502040204020203" pitchFamily="34" charset="0"/>
              </a:rPr>
              <a:t>Galilei</a:t>
            </a:r>
            <a:r>
              <a:rPr lang="fr-FR" sz="1400" dirty="0">
                <a:solidFill>
                  <a:schemeClr val="accent6">
                    <a:lumMod val="50000"/>
                  </a:schemeClr>
                </a:solidFill>
                <a:latin typeface="Bahnschrift" panose="020B0502040204020203" pitchFamily="34" charset="0"/>
              </a:rPr>
              <a:t>)</a:t>
            </a:r>
          </a:p>
        </p:txBody>
      </p:sp>
      <p:sp>
        <p:nvSpPr>
          <p:cNvPr id="10" name="TextBox 9">
            <a:extLst>
              <a:ext uri="{FF2B5EF4-FFF2-40B4-BE49-F238E27FC236}">
                <a16:creationId xmlns:a16="http://schemas.microsoft.com/office/drawing/2014/main" id="{669AB6ED-C33A-4749-B06C-CF9F43151B0C}"/>
              </a:ext>
            </a:extLst>
          </p:cNvPr>
          <p:cNvSpPr txBox="1"/>
          <p:nvPr/>
        </p:nvSpPr>
        <p:spPr>
          <a:xfrm>
            <a:off x="6036804" y="4222690"/>
            <a:ext cx="3097323" cy="307777"/>
          </a:xfrm>
          <a:prstGeom prst="rect">
            <a:avLst/>
          </a:prstGeom>
          <a:noFill/>
        </p:spPr>
        <p:txBody>
          <a:bodyPr wrap="none" rtlCol="0">
            <a:spAutoFit/>
          </a:bodyPr>
          <a:lstStyle/>
          <a:p>
            <a:r>
              <a:rPr lang="fr-FR" sz="1400" dirty="0">
                <a:solidFill>
                  <a:schemeClr val="accent6">
                    <a:lumMod val="50000"/>
                  </a:schemeClr>
                </a:solidFill>
                <a:latin typeface="Bahnschrift" panose="020B0502040204020203" pitchFamily="34" charset="0"/>
              </a:rPr>
              <a:t>Machine à vapeur </a:t>
            </a:r>
            <a:r>
              <a:rPr lang="fr-FR" sz="1400" b="1" dirty="0">
                <a:solidFill>
                  <a:schemeClr val="accent6">
                    <a:lumMod val="50000"/>
                  </a:schemeClr>
                </a:solidFill>
                <a:latin typeface="Bahnschrift" panose="020B0502040204020203" pitchFamily="34" charset="0"/>
              </a:rPr>
              <a:t>1769</a:t>
            </a:r>
            <a:r>
              <a:rPr lang="fr-FR" sz="1400" dirty="0">
                <a:solidFill>
                  <a:schemeClr val="accent6">
                    <a:lumMod val="50000"/>
                  </a:schemeClr>
                </a:solidFill>
                <a:latin typeface="Bahnschrift" panose="020B0502040204020203" pitchFamily="34" charset="0"/>
              </a:rPr>
              <a:t> (James Watt)</a:t>
            </a:r>
          </a:p>
        </p:txBody>
      </p:sp>
      <p:sp>
        <p:nvSpPr>
          <p:cNvPr id="12" name="TextBox 11">
            <a:extLst>
              <a:ext uri="{FF2B5EF4-FFF2-40B4-BE49-F238E27FC236}">
                <a16:creationId xmlns:a16="http://schemas.microsoft.com/office/drawing/2014/main" id="{2E689122-B169-4DD5-ABB8-302E1CFED41A}"/>
              </a:ext>
            </a:extLst>
          </p:cNvPr>
          <p:cNvSpPr txBox="1"/>
          <p:nvPr/>
        </p:nvSpPr>
        <p:spPr>
          <a:xfrm>
            <a:off x="6036805" y="2999601"/>
            <a:ext cx="2717411" cy="307777"/>
          </a:xfrm>
          <a:prstGeom prst="rect">
            <a:avLst/>
          </a:prstGeom>
          <a:noFill/>
        </p:spPr>
        <p:txBody>
          <a:bodyPr wrap="none" rtlCol="0">
            <a:spAutoFit/>
          </a:bodyPr>
          <a:lstStyle/>
          <a:p>
            <a:r>
              <a:rPr lang="fr-FR" sz="1400" dirty="0">
                <a:solidFill>
                  <a:schemeClr val="accent6">
                    <a:lumMod val="50000"/>
                  </a:schemeClr>
                </a:solidFill>
                <a:latin typeface="Bahnschrift" panose="020B0502040204020203" pitchFamily="34" charset="0"/>
              </a:rPr>
              <a:t>Gravitation </a:t>
            </a:r>
            <a:r>
              <a:rPr lang="fr-FR" sz="1400" b="1" dirty="0">
                <a:solidFill>
                  <a:schemeClr val="accent6">
                    <a:lumMod val="50000"/>
                  </a:schemeClr>
                </a:solidFill>
                <a:latin typeface="Bahnschrift" panose="020B0502040204020203" pitchFamily="34" charset="0"/>
              </a:rPr>
              <a:t>1678 </a:t>
            </a:r>
            <a:r>
              <a:rPr lang="fr-FR" sz="1400" dirty="0">
                <a:solidFill>
                  <a:schemeClr val="accent6">
                    <a:lumMod val="50000"/>
                  </a:schemeClr>
                </a:solidFill>
                <a:latin typeface="Bahnschrift" panose="020B0502040204020203" pitchFamily="34" charset="0"/>
              </a:rPr>
              <a:t>(Isaac Newton)</a:t>
            </a:r>
          </a:p>
        </p:txBody>
      </p:sp>
      <p:sp>
        <p:nvSpPr>
          <p:cNvPr id="13" name="TextBox 12">
            <a:extLst>
              <a:ext uri="{FF2B5EF4-FFF2-40B4-BE49-F238E27FC236}">
                <a16:creationId xmlns:a16="http://schemas.microsoft.com/office/drawing/2014/main" id="{16BDE7BD-3E14-44FF-A00D-59DE1AC44551}"/>
              </a:ext>
            </a:extLst>
          </p:cNvPr>
          <p:cNvSpPr txBox="1"/>
          <p:nvPr/>
        </p:nvSpPr>
        <p:spPr>
          <a:xfrm>
            <a:off x="6036805" y="2381536"/>
            <a:ext cx="3605474" cy="307777"/>
          </a:xfrm>
          <a:prstGeom prst="rect">
            <a:avLst/>
          </a:prstGeom>
          <a:noFill/>
        </p:spPr>
        <p:txBody>
          <a:bodyPr wrap="none" rtlCol="0">
            <a:spAutoFit/>
          </a:bodyPr>
          <a:lstStyle/>
          <a:p>
            <a:r>
              <a:rPr lang="fr-FR" sz="1400" dirty="0">
                <a:solidFill>
                  <a:schemeClr val="accent6">
                    <a:lumMod val="50000"/>
                  </a:schemeClr>
                </a:solidFill>
                <a:latin typeface="Bahnschrift" panose="020B0502040204020203" pitchFamily="34" charset="0"/>
              </a:rPr>
              <a:t>Circulation sanguine </a:t>
            </a:r>
            <a:r>
              <a:rPr lang="fr-FR" sz="1400" b="1" dirty="0">
                <a:solidFill>
                  <a:schemeClr val="accent6">
                    <a:lumMod val="50000"/>
                  </a:schemeClr>
                </a:solidFill>
                <a:latin typeface="Bahnschrift" panose="020B0502040204020203" pitchFamily="34" charset="0"/>
              </a:rPr>
              <a:t>1628</a:t>
            </a:r>
            <a:r>
              <a:rPr lang="fr-FR" sz="1400" dirty="0">
                <a:solidFill>
                  <a:schemeClr val="accent6">
                    <a:lumMod val="50000"/>
                  </a:schemeClr>
                </a:solidFill>
                <a:latin typeface="Bahnschrift" panose="020B0502040204020203" pitchFamily="34" charset="0"/>
              </a:rPr>
              <a:t> (William Harvey)</a:t>
            </a:r>
          </a:p>
        </p:txBody>
      </p:sp>
      <p:sp>
        <p:nvSpPr>
          <p:cNvPr id="14" name="TextBox 13">
            <a:extLst>
              <a:ext uri="{FF2B5EF4-FFF2-40B4-BE49-F238E27FC236}">
                <a16:creationId xmlns:a16="http://schemas.microsoft.com/office/drawing/2014/main" id="{BB851FD7-0666-4883-BF81-807B80862AF9}"/>
              </a:ext>
            </a:extLst>
          </p:cNvPr>
          <p:cNvSpPr txBox="1"/>
          <p:nvPr/>
        </p:nvSpPr>
        <p:spPr>
          <a:xfrm>
            <a:off x="6043740" y="5447465"/>
            <a:ext cx="2760692" cy="307777"/>
          </a:xfrm>
          <a:prstGeom prst="rect">
            <a:avLst/>
          </a:prstGeom>
          <a:noFill/>
        </p:spPr>
        <p:txBody>
          <a:bodyPr wrap="none" rtlCol="0">
            <a:spAutoFit/>
          </a:bodyPr>
          <a:lstStyle/>
          <a:p>
            <a:r>
              <a:rPr lang="fr-FR" sz="1400" dirty="0">
                <a:solidFill>
                  <a:schemeClr val="accent6">
                    <a:lumMod val="50000"/>
                  </a:schemeClr>
                </a:solidFill>
                <a:latin typeface="Bahnschrift" panose="020B0502040204020203" pitchFamily="34" charset="0"/>
              </a:rPr>
              <a:t>Évolution </a:t>
            </a:r>
            <a:r>
              <a:rPr lang="fr-FR" sz="1400" b="1" dirty="0">
                <a:solidFill>
                  <a:schemeClr val="accent6">
                    <a:lumMod val="50000"/>
                  </a:schemeClr>
                </a:solidFill>
                <a:latin typeface="Bahnschrift" panose="020B0502040204020203" pitchFamily="34" charset="0"/>
              </a:rPr>
              <a:t>1858</a:t>
            </a:r>
            <a:r>
              <a:rPr lang="fr-FR" sz="1400" dirty="0">
                <a:solidFill>
                  <a:schemeClr val="accent6">
                    <a:lumMod val="50000"/>
                  </a:schemeClr>
                </a:solidFill>
                <a:latin typeface="Bahnschrift" panose="020B0502040204020203" pitchFamily="34" charset="0"/>
              </a:rPr>
              <a:t> (Charles Darwin)</a:t>
            </a:r>
          </a:p>
        </p:txBody>
      </p:sp>
      <p:sp>
        <p:nvSpPr>
          <p:cNvPr id="15" name="TextBox 14">
            <a:extLst>
              <a:ext uri="{FF2B5EF4-FFF2-40B4-BE49-F238E27FC236}">
                <a16:creationId xmlns:a16="http://schemas.microsoft.com/office/drawing/2014/main" id="{AAF7FC3B-BF1A-472F-A339-7440A29AC7C5}"/>
              </a:ext>
            </a:extLst>
          </p:cNvPr>
          <p:cNvSpPr txBox="1"/>
          <p:nvPr/>
        </p:nvSpPr>
        <p:spPr>
          <a:xfrm>
            <a:off x="6036804" y="2692459"/>
            <a:ext cx="3991798" cy="307777"/>
          </a:xfrm>
          <a:prstGeom prst="rect">
            <a:avLst/>
          </a:prstGeom>
          <a:noFill/>
        </p:spPr>
        <p:txBody>
          <a:bodyPr wrap="none" rtlCol="0">
            <a:spAutoFit/>
          </a:bodyPr>
          <a:lstStyle/>
          <a:p>
            <a:r>
              <a:rPr lang="fr-FR" sz="1400" dirty="0">
                <a:solidFill>
                  <a:schemeClr val="accent6">
                    <a:lumMod val="50000"/>
                  </a:schemeClr>
                </a:solidFill>
                <a:latin typeface="Bahnschrift" panose="020B0502040204020203" pitchFamily="34" charset="0"/>
              </a:rPr>
              <a:t>Vitesse de la lumière </a:t>
            </a:r>
            <a:r>
              <a:rPr lang="fr-FR" sz="1400" b="1" dirty="0">
                <a:solidFill>
                  <a:schemeClr val="accent6">
                    <a:lumMod val="50000"/>
                  </a:schemeClr>
                </a:solidFill>
                <a:latin typeface="Bahnschrift" panose="020B0502040204020203" pitchFamily="34" charset="0"/>
              </a:rPr>
              <a:t>1676</a:t>
            </a:r>
            <a:r>
              <a:rPr lang="fr-FR" sz="1400" dirty="0">
                <a:solidFill>
                  <a:schemeClr val="accent6">
                    <a:lumMod val="50000"/>
                  </a:schemeClr>
                </a:solidFill>
                <a:latin typeface="Bahnschrift" panose="020B0502040204020203" pitchFamily="34" charset="0"/>
              </a:rPr>
              <a:t> (Christiaan Huygens)</a:t>
            </a:r>
          </a:p>
        </p:txBody>
      </p:sp>
      <p:cxnSp>
        <p:nvCxnSpPr>
          <p:cNvPr id="16" name="Straight Connector 15">
            <a:extLst>
              <a:ext uri="{FF2B5EF4-FFF2-40B4-BE49-F238E27FC236}">
                <a16:creationId xmlns:a16="http://schemas.microsoft.com/office/drawing/2014/main" id="{64C3568C-8395-41CD-B7BA-5CE1A4DBCEFA}"/>
              </a:ext>
            </a:extLst>
          </p:cNvPr>
          <p:cNvCxnSpPr/>
          <p:nvPr/>
        </p:nvCxnSpPr>
        <p:spPr>
          <a:xfrm>
            <a:off x="5949635" y="2126123"/>
            <a:ext cx="19484" cy="4554427"/>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DBC6072E-D051-4502-A04B-FCFDA0219C6E}"/>
              </a:ext>
            </a:extLst>
          </p:cNvPr>
          <p:cNvSpPr txBox="1"/>
          <p:nvPr/>
        </p:nvSpPr>
        <p:spPr>
          <a:xfrm>
            <a:off x="6038313" y="4841625"/>
            <a:ext cx="4160113" cy="307777"/>
          </a:xfrm>
          <a:prstGeom prst="rect">
            <a:avLst/>
          </a:prstGeom>
          <a:noFill/>
        </p:spPr>
        <p:txBody>
          <a:bodyPr wrap="none" rtlCol="0">
            <a:spAutoFit/>
          </a:bodyPr>
          <a:lstStyle/>
          <a:p>
            <a:r>
              <a:rPr lang="fr-FR" sz="1400" dirty="0">
                <a:solidFill>
                  <a:schemeClr val="accent6">
                    <a:lumMod val="50000"/>
                  </a:schemeClr>
                </a:solidFill>
                <a:latin typeface="Bahnschrift" panose="020B0502040204020203" pitchFamily="34" charset="0"/>
              </a:rPr>
              <a:t>Montgolfière </a:t>
            </a:r>
            <a:r>
              <a:rPr lang="fr-FR" sz="1400" b="1" dirty="0">
                <a:solidFill>
                  <a:schemeClr val="accent6">
                    <a:lumMod val="50000"/>
                  </a:schemeClr>
                </a:solidFill>
                <a:latin typeface="Bahnschrift" panose="020B0502040204020203" pitchFamily="34" charset="0"/>
              </a:rPr>
              <a:t>1783</a:t>
            </a:r>
            <a:r>
              <a:rPr lang="fr-FR" sz="1400" dirty="0">
                <a:solidFill>
                  <a:schemeClr val="accent6">
                    <a:lumMod val="50000"/>
                  </a:schemeClr>
                </a:solidFill>
                <a:latin typeface="Bahnschrift" panose="020B0502040204020203" pitchFamily="34" charset="0"/>
              </a:rPr>
              <a:t> (Joseph et Étienne Montgolfier)</a:t>
            </a:r>
          </a:p>
        </p:txBody>
      </p:sp>
      <p:sp>
        <p:nvSpPr>
          <p:cNvPr id="18" name="TextBox 17">
            <a:extLst>
              <a:ext uri="{FF2B5EF4-FFF2-40B4-BE49-F238E27FC236}">
                <a16:creationId xmlns:a16="http://schemas.microsoft.com/office/drawing/2014/main" id="{E70B562D-8C0A-444D-A691-D7C90ACEC351}"/>
              </a:ext>
            </a:extLst>
          </p:cNvPr>
          <p:cNvSpPr txBox="1"/>
          <p:nvPr/>
        </p:nvSpPr>
        <p:spPr>
          <a:xfrm>
            <a:off x="6040908" y="3914913"/>
            <a:ext cx="5498621" cy="307777"/>
          </a:xfrm>
          <a:prstGeom prst="rect">
            <a:avLst/>
          </a:prstGeom>
          <a:noFill/>
        </p:spPr>
        <p:txBody>
          <a:bodyPr wrap="none" rtlCol="0">
            <a:spAutoFit/>
          </a:bodyPr>
          <a:lstStyle/>
          <a:p>
            <a:r>
              <a:rPr lang="fr-FR" sz="1400" dirty="0">
                <a:solidFill>
                  <a:schemeClr val="accent6">
                    <a:lumMod val="50000"/>
                  </a:schemeClr>
                </a:solidFill>
                <a:latin typeface="Bahnschrift" panose="020B0502040204020203" pitchFamily="34" charset="0"/>
              </a:rPr>
              <a:t>Sandwich </a:t>
            </a:r>
            <a:r>
              <a:rPr lang="fr-FR" sz="1400" b="1" dirty="0">
                <a:solidFill>
                  <a:schemeClr val="accent6">
                    <a:lumMod val="50000"/>
                  </a:schemeClr>
                </a:solidFill>
                <a:latin typeface="Bahnschrift" panose="020B0502040204020203" pitchFamily="34" charset="0"/>
              </a:rPr>
              <a:t>1762</a:t>
            </a:r>
            <a:r>
              <a:rPr lang="fr-FR" sz="1400" dirty="0">
                <a:solidFill>
                  <a:schemeClr val="accent6">
                    <a:lumMod val="50000"/>
                  </a:schemeClr>
                </a:solidFill>
                <a:latin typeface="Bahnschrift" panose="020B0502040204020203" pitchFamily="34" charset="0"/>
              </a:rPr>
              <a:t> (John </a:t>
            </a:r>
            <a:r>
              <a:rPr lang="fr-FR" sz="1400" dirty="0" err="1">
                <a:solidFill>
                  <a:schemeClr val="accent6">
                    <a:lumMod val="50000"/>
                  </a:schemeClr>
                </a:solidFill>
                <a:latin typeface="Bahnschrift" panose="020B0502040204020203" pitchFamily="34" charset="0"/>
              </a:rPr>
              <a:t>Montagu</a:t>
            </a:r>
            <a:r>
              <a:rPr lang="fr-FR" sz="1400" dirty="0">
                <a:solidFill>
                  <a:schemeClr val="accent6">
                    <a:lumMod val="50000"/>
                  </a:schemeClr>
                </a:solidFill>
                <a:latin typeface="Bahnschrift" panose="020B0502040204020203" pitchFamily="34" charset="0"/>
              </a:rPr>
              <a:t>, 4e comte de Sandwich, Angleterre)</a:t>
            </a:r>
          </a:p>
        </p:txBody>
      </p:sp>
      <p:sp>
        <p:nvSpPr>
          <p:cNvPr id="19" name="TextBox 18">
            <a:extLst>
              <a:ext uri="{FF2B5EF4-FFF2-40B4-BE49-F238E27FC236}">
                <a16:creationId xmlns:a16="http://schemas.microsoft.com/office/drawing/2014/main" id="{713DB11C-1E02-4C79-BA5A-0632D516B4B6}"/>
              </a:ext>
            </a:extLst>
          </p:cNvPr>
          <p:cNvSpPr txBox="1"/>
          <p:nvPr/>
        </p:nvSpPr>
        <p:spPr>
          <a:xfrm>
            <a:off x="6036804" y="3296359"/>
            <a:ext cx="3512500" cy="307777"/>
          </a:xfrm>
          <a:prstGeom prst="rect">
            <a:avLst/>
          </a:prstGeom>
          <a:noFill/>
        </p:spPr>
        <p:txBody>
          <a:bodyPr wrap="none" rtlCol="0">
            <a:spAutoFit/>
          </a:bodyPr>
          <a:lstStyle/>
          <a:p>
            <a:r>
              <a:rPr lang="fr-BE" sz="1400" dirty="0">
                <a:solidFill>
                  <a:schemeClr val="accent6">
                    <a:lumMod val="50000"/>
                  </a:schemeClr>
                </a:solidFill>
                <a:latin typeface="Bahnschrift" panose="020B0502040204020203" pitchFamily="34" charset="0"/>
              </a:rPr>
              <a:t>Appendicectomie </a:t>
            </a:r>
            <a:r>
              <a:rPr lang="fr-BE" sz="1400" b="1" dirty="0">
                <a:solidFill>
                  <a:schemeClr val="accent6">
                    <a:lumMod val="50000"/>
                  </a:schemeClr>
                </a:solidFill>
                <a:latin typeface="Bahnschrift" panose="020B0502040204020203" pitchFamily="34" charset="0"/>
              </a:rPr>
              <a:t>1735</a:t>
            </a:r>
            <a:r>
              <a:rPr lang="fr-BE" sz="1400" dirty="0">
                <a:solidFill>
                  <a:schemeClr val="accent6">
                    <a:lumMod val="50000"/>
                  </a:schemeClr>
                </a:solidFill>
                <a:latin typeface="Bahnschrift" panose="020B0502040204020203" pitchFamily="34" charset="0"/>
              </a:rPr>
              <a:t> (Claudius </a:t>
            </a:r>
            <a:r>
              <a:rPr lang="fr-BE" sz="1400" dirty="0" err="1">
                <a:solidFill>
                  <a:schemeClr val="accent6">
                    <a:lumMod val="50000"/>
                  </a:schemeClr>
                </a:solidFill>
                <a:latin typeface="Bahnschrift" panose="020B0502040204020203" pitchFamily="34" charset="0"/>
              </a:rPr>
              <a:t>Amyand</a:t>
            </a:r>
            <a:r>
              <a:rPr lang="fr-BE" sz="1400" dirty="0">
                <a:solidFill>
                  <a:schemeClr val="accent6">
                    <a:lumMod val="50000"/>
                  </a:schemeClr>
                </a:solidFill>
                <a:latin typeface="Bahnschrift" panose="020B0502040204020203" pitchFamily="34" charset="0"/>
              </a:rPr>
              <a:t>)</a:t>
            </a:r>
          </a:p>
        </p:txBody>
      </p:sp>
      <p:sp>
        <p:nvSpPr>
          <p:cNvPr id="20" name="TextBox 19">
            <a:extLst>
              <a:ext uri="{FF2B5EF4-FFF2-40B4-BE49-F238E27FC236}">
                <a16:creationId xmlns:a16="http://schemas.microsoft.com/office/drawing/2014/main" id="{B90B1B35-C5BD-4714-9C1F-C440862FFB1F}"/>
              </a:ext>
            </a:extLst>
          </p:cNvPr>
          <p:cNvSpPr txBox="1"/>
          <p:nvPr/>
        </p:nvSpPr>
        <p:spPr>
          <a:xfrm>
            <a:off x="6036804" y="4532860"/>
            <a:ext cx="2805576" cy="307777"/>
          </a:xfrm>
          <a:prstGeom prst="rect">
            <a:avLst/>
          </a:prstGeom>
          <a:noFill/>
        </p:spPr>
        <p:txBody>
          <a:bodyPr wrap="none" rtlCol="0">
            <a:spAutoFit/>
          </a:bodyPr>
          <a:lstStyle/>
          <a:p>
            <a:r>
              <a:rPr lang="en-GB" sz="1400" dirty="0">
                <a:solidFill>
                  <a:schemeClr val="accent6">
                    <a:lumMod val="50000"/>
                  </a:schemeClr>
                </a:solidFill>
                <a:latin typeface="Bahnschrift" panose="020B0502040204020203" pitchFamily="34" charset="0"/>
              </a:rPr>
              <a:t>Automobile </a:t>
            </a:r>
            <a:r>
              <a:rPr lang="en-GB" sz="1400" b="1" dirty="0">
                <a:solidFill>
                  <a:schemeClr val="accent6">
                    <a:lumMod val="50000"/>
                  </a:schemeClr>
                </a:solidFill>
                <a:latin typeface="Bahnschrift" panose="020B0502040204020203" pitchFamily="34" charset="0"/>
              </a:rPr>
              <a:t>1771</a:t>
            </a:r>
            <a:r>
              <a:rPr lang="en-GB" sz="1400" dirty="0">
                <a:solidFill>
                  <a:schemeClr val="accent6">
                    <a:lumMod val="50000"/>
                  </a:schemeClr>
                </a:solidFill>
                <a:latin typeface="Bahnschrift" panose="020B0502040204020203" pitchFamily="34" charset="0"/>
              </a:rPr>
              <a:t> (Joseph </a:t>
            </a:r>
            <a:r>
              <a:rPr lang="en-GB" sz="1400" dirty="0" err="1">
                <a:solidFill>
                  <a:schemeClr val="accent6">
                    <a:lumMod val="50000"/>
                  </a:schemeClr>
                </a:solidFill>
                <a:latin typeface="Bahnschrift" panose="020B0502040204020203" pitchFamily="34" charset="0"/>
              </a:rPr>
              <a:t>Cugnot</a:t>
            </a:r>
            <a:r>
              <a:rPr lang="en-GB" sz="1400" dirty="0">
                <a:solidFill>
                  <a:schemeClr val="accent6">
                    <a:lumMod val="50000"/>
                  </a:schemeClr>
                </a:solidFill>
                <a:latin typeface="Bahnschrift" panose="020B0502040204020203" pitchFamily="34" charset="0"/>
              </a:rPr>
              <a:t>)</a:t>
            </a:r>
            <a:endParaRPr lang="fr-BE" sz="1400" dirty="0">
              <a:solidFill>
                <a:schemeClr val="accent6">
                  <a:lumMod val="50000"/>
                </a:schemeClr>
              </a:solidFill>
              <a:latin typeface="Bahnschrift" panose="020B0502040204020203" pitchFamily="34" charset="0"/>
            </a:endParaRPr>
          </a:p>
        </p:txBody>
      </p:sp>
      <p:sp>
        <p:nvSpPr>
          <p:cNvPr id="21" name="TextBox 20">
            <a:extLst>
              <a:ext uri="{FF2B5EF4-FFF2-40B4-BE49-F238E27FC236}">
                <a16:creationId xmlns:a16="http://schemas.microsoft.com/office/drawing/2014/main" id="{3CE1AB61-3455-48E8-A20F-1978AF21D8E6}"/>
              </a:ext>
            </a:extLst>
          </p:cNvPr>
          <p:cNvSpPr txBox="1"/>
          <p:nvPr/>
        </p:nvSpPr>
        <p:spPr>
          <a:xfrm>
            <a:off x="6036805" y="3604743"/>
            <a:ext cx="3300904" cy="307777"/>
          </a:xfrm>
          <a:prstGeom prst="rect">
            <a:avLst/>
          </a:prstGeom>
          <a:noFill/>
        </p:spPr>
        <p:txBody>
          <a:bodyPr wrap="none" rtlCol="0">
            <a:spAutoFit/>
          </a:bodyPr>
          <a:lstStyle/>
          <a:p>
            <a:r>
              <a:rPr lang="en-GB" sz="1400" dirty="0" err="1">
                <a:solidFill>
                  <a:schemeClr val="accent6">
                    <a:lumMod val="50000"/>
                  </a:schemeClr>
                </a:solidFill>
                <a:latin typeface="Bahnschrift" panose="020B0502040204020203" pitchFamily="34" charset="0"/>
              </a:rPr>
              <a:t>Paratonnerre</a:t>
            </a:r>
            <a:r>
              <a:rPr lang="en-GB" sz="1400" dirty="0">
                <a:solidFill>
                  <a:schemeClr val="accent6">
                    <a:lumMod val="50000"/>
                  </a:schemeClr>
                </a:solidFill>
                <a:latin typeface="Bahnschrift" panose="020B0502040204020203" pitchFamily="34" charset="0"/>
              </a:rPr>
              <a:t> </a:t>
            </a:r>
            <a:r>
              <a:rPr lang="en-GB" sz="1400" b="1" dirty="0">
                <a:solidFill>
                  <a:schemeClr val="accent6">
                    <a:lumMod val="50000"/>
                  </a:schemeClr>
                </a:solidFill>
                <a:latin typeface="Bahnschrift" panose="020B0502040204020203" pitchFamily="34" charset="0"/>
              </a:rPr>
              <a:t>1752</a:t>
            </a:r>
            <a:r>
              <a:rPr lang="en-GB" sz="1400" dirty="0">
                <a:solidFill>
                  <a:schemeClr val="accent6">
                    <a:lumMod val="50000"/>
                  </a:schemeClr>
                </a:solidFill>
                <a:latin typeface="Bahnschrift" panose="020B0502040204020203" pitchFamily="34" charset="0"/>
              </a:rPr>
              <a:t> (Benjamin Franklin)</a:t>
            </a:r>
            <a:endParaRPr lang="fr-BE" sz="1400" dirty="0">
              <a:solidFill>
                <a:schemeClr val="accent6">
                  <a:lumMod val="50000"/>
                </a:schemeClr>
              </a:solidFill>
              <a:latin typeface="Bahnschrift" panose="020B0502040204020203" pitchFamily="34" charset="0"/>
            </a:endParaRPr>
          </a:p>
        </p:txBody>
      </p:sp>
      <p:pic>
        <p:nvPicPr>
          <p:cNvPr id="22" name="Picture 21">
            <a:extLst>
              <a:ext uri="{FF2B5EF4-FFF2-40B4-BE49-F238E27FC236}">
                <a16:creationId xmlns:a16="http://schemas.microsoft.com/office/drawing/2014/main" id="{DBE52DC8-B8A3-4528-B521-0DF9D01D48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4276" y="3716132"/>
            <a:ext cx="3376906" cy="2912020"/>
          </a:xfrm>
          <a:prstGeom prst="rect">
            <a:avLst/>
          </a:prstGeom>
        </p:spPr>
      </p:pic>
      <p:pic>
        <p:nvPicPr>
          <p:cNvPr id="23" name="Picture 22">
            <a:extLst>
              <a:ext uri="{FF2B5EF4-FFF2-40B4-BE49-F238E27FC236}">
                <a16:creationId xmlns:a16="http://schemas.microsoft.com/office/drawing/2014/main" id="{1C000B33-C396-42B9-BE80-464AE52C3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276" y="3720188"/>
            <a:ext cx="3376906" cy="2907965"/>
          </a:xfrm>
          <a:prstGeom prst="rect">
            <a:avLst/>
          </a:prstGeom>
        </p:spPr>
      </p:pic>
      <p:pic>
        <p:nvPicPr>
          <p:cNvPr id="24" name="Picture 23">
            <a:extLst>
              <a:ext uri="{FF2B5EF4-FFF2-40B4-BE49-F238E27FC236}">
                <a16:creationId xmlns:a16="http://schemas.microsoft.com/office/drawing/2014/main" id="{14106A38-23A2-41CE-8973-ABA8C89A69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3261" y="3716133"/>
            <a:ext cx="3452839" cy="2912019"/>
          </a:xfrm>
          <a:prstGeom prst="rect">
            <a:avLst/>
          </a:prstGeom>
        </p:spPr>
      </p:pic>
      <p:pic>
        <p:nvPicPr>
          <p:cNvPr id="25" name="Picture 24">
            <a:extLst>
              <a:ext uri="{FF2B5EF4-FFF2-40B4-BE49-F238E27FC236}">
                <a16:creationId xmlns:a16="http://schemas.microsoft.com/office/drawing/2014/main" id="{AA6C85C7-8545-4D82-A665-C6B815E17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7175" y="3716132"/>
            <a:ext cx="3438924" cy="2912021"/>
          </a:xfrm>
          <a:prstGeom prst="rect">
            <a:avLst/>
          </a:prstGeom>
        </p:spPr>
      </p:pic>
      <p:pic>
        <p:nvPicPr>
          <p:cNvPr id="26" name="Picture 25">
            <a:extLst>
              <a:ext uri="{FF2B5EF4-FFF2-40B4-BE49-F238E27FC236}">
                <a16:creationId xmlns:a16="http://schemas.microsoft.com/office/drawing/2014/main" id="{54353C53-F97D-4A87-81D2-E757BA2415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261" y="3716131"/>
            <a:ext cx="3452839" cy="2912021"/>
          </a:xfrm>
          <a:prstGeom prst="rect">
            <a:avLst/>
          </a:prstGeom>
        </p:spPr>
      </p:pic>
      <p:pic>
        <p:nvPicPr>
          <p:cNvPr id="27" name="Picture 26">
            <a:extLst>
              <a:ext uri="{FF2B5EF4-FFF2-40B4-BE49-F238E27FC236}">
                <a16:creationId xmlns:a16="http://schemas.microsoft.com/office/drawing/2014/main" id="{3E7D5800-5E92-4A2E-9474-B1708D2708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2875" y="3716131"/>
            <a:ext cx="3473225" cy="2919055"/>
          </a:xfrm>
          <a:prstGeom prst="rect">
            <a:avLst/>
          </a:prstGeom>
        </p:spPr>
      </p:pic>
      <p:pic>
        <p:nvPicPr>
          <p:cNvPr id="28" name="Picture 27">
            <a:extLst>
              <a:ext uri="{FF2B5EF4-FFF2-40B4-BE49-F238E27FC236}">
                <a16:creationId xmlns:a16="http://schemas.microsoft.com/office/drawing/2014/main" id="{A6F41E07-E10F-46E8-ADA1-978D821B1971}"/>
              </a:ext>
            </a:extLst>
          </p:cNvPr>
          <p:cNvPicPr>
            <a:picLocks noChangeAspect="1"/>
          </p:cNvPicPr>
          <p:nvPr/>
        </p:nvPicPr>
        <p:blipFill rotWithShape="1">
          <a:blip r:embed="rId8">
            <a:extLst>
              <a:ext uri="{28A0092B-C50C-407E-A947-70E740481C1C}">
                <a14:useLocalDpi xmlns:a14="http://schemas.microsoft.com/office/drawing/2010/main" val="0"/>
              </a:ext>
            </a:extLst>
          </a:blip>
          <a:srcRect r="17850"/>
          <a:stretch/>
        </p:blipFill>
        <p:spPr>
          <a:xfrm>
            <a:off x="2332875" y="3716128"/>
            <a:ext cx="3473225" cy="2919057"/>
          </a:xfrm>
          <a:prstGeom prst="rect">
            <a:avLst/>
          </a:prstGeom>
        </p:spPr>
      </p:pic>
    </p:spTree>
    <p:extLst>
      <p:ext uri="{BB962C8B-B14F-4D97-AF65-F5344CB8AC3E}">
        <p14:creationId xmlns:p14="http://schemas.microsoft.com/office/powerpoint/2010/main" val="142815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P spid="14" grpId="0"/>
      <p:bldP spid="15" grpId="0"/>
      <p:bldP spid="17" grpId="0"/>
      <p:bldP spid="18" grpId="0"/>
      <p:bldP spid="19" grpId="0"/>
      <p:bldP spid="20"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88777900"/>
              </p:ext>
            </p:extLst>
          </p:nvPr>
        </p:nvGraphicFramePr>
        <p:xfrm>
          <a:off x="1898072" y="464361"/>
          <a:ext cx="8387541" cy="370840"/>
        </p:xfrm>
        <a:graphic>
          <a:graphicData uri="http://schemas.openxmlformats.org/drawingml/2006/table">
            <a:tbl>
              <a:tblPr firstRow="1" bandRow="1">
                <a:tableStyleId>{5940675A-B579-460E-94D1-54222C63F5DA}</a:tableStyleId>
              </a:tblPr>
              <a:tblGrid>
                <a:gridCol w="1255224">
                  <a:extLst>
                    <a:ext uri="{9D8B030D-6E8A-4147-A177-3AD203B41FA5}">
                      <a16:colId xmlns:a16="http://schemas.microsoft.com/office/drawing/2014/main" val="192790285"/>
                    </a:ext>
                  </a:extLst>
                </a:gridCol>
                <a:gridCol w="3823854">
                  <a:extLst>
                    <a:ext uri="{9D8B030D-6E8A-4147-A177-3AD203B41FA5}">
                      <a16:colId xmlns:a16="http://schemas.microsoft.com/office/drawing/2014/main" val="2213894331"/>
                    </a:ext>
                  </a:extLst>
                </a:gridCol>
                <a:gridCol w="3308463">
                  <a:extLst>
                    <a:ext uri="{9D8B030D-6E8A-4147-A177-3AD203B41FA5}">
                      <a16:colId xmlns:a16="http://schemas.microsoft.com/office/drawing/2014/main" val="4216898183"/>
                    </a:ext>
                  </a:extLst>
                </a:gridCol>
              </a:tblGrid>
              <a:tr h="370840">
                <a:tc>
                  <a:txBody>
                    <a:bodyPr/>
                    <a:lstStyle/>
                    <a:p>
                      <a:pPr algn="ctr"/>
                      <a:r>
                        <a:rPr lang="fr-BE" sz="1400" noProof="0" dirty="0"/>
                        <a:t>Comparaison</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pPr algn="ctr"/>
                      <a:r>
                        <a:rPr lang="en-GB" dirty="0"/>
                        <a:t>Locke</a:t>
                      </a:r>
                      <a:endParaRPr lang="fr-B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2E2E2"/>
                    </a:solidFill>
                  </a:tcPr>
                </a:tc>
                <a:tc>
                  <a:txBody>
                    <a:bodyPr/>
                    <a:lstStyle/>
                    <a:p>
                      <a:pPr algn="ctr"/>
                      <a:r>
                        <a:rPr lang="en-GB" dirty="0"/>
                        <a:t>Descartes</a:t>
                      </a:r>
                      <a:endParaRPr lang="fr-BE" dirty="0"/>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CCCCCD"/>
                    </a:solidFill>
                  </a:tcPr>
                </a:tc>
                <a:extLst>
                  <a:ext uri="{0D108BD9-81ED-4DB2-BD59-A6C34878D82A}">
                    <a16:rowId xmlns:a16="http://schemas.microsoft.com/office/drawing/2014/main" val="430779547"/>
                  </a:ext>
                </a:extLst>
              </a:tr>
            </a:tbl>
          </a:graphicData>
        </a:graphic>
      </p:graphicFrame>
      <p:sp>
        <p:nvSpPr>
          <p:cNvPr id="7" name="Rectangle 6"/>
          <p:cNvSpPr/>
          <p:nvPr/>
        </p:nvSpPr>
        <p:spPr>
          <a:xfrm>
            <a:off x="1524000" y="1"/>
            <a:ext cx="9144000" cy="46436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071" y="1033290"/>
            <a:ext cx="8387541" cy="103051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071" y="2066247"/>
            <a:ext cx="8387541" cy="10501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733" y="4296109"/>
            <a:ext cx="8393878" cy="1775157"/>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8071" y="3118753"/>
            <a:ext cx="8387541" cy="1179113"/>
          </a:xfrm>
          <a:prstGeom prst="rect">
            <a:avLst/>
          </a:prstGeom>
        </p:spPr>
      </p:pic>
    </p:spTree>
    <p:extLst>
      <p:ext uri="{BB962C8B-B14F-4D97-AF65-F5344CB8AC3E}">
        <p14:creationId xmlns:p14="http://schemas.microsoft.com/office/powerpoint/2010/main" val="188911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76486898"/>
              </p:ext>
            </p:extLst>
          </p:nvPr>
        </p:nvGraphicFramePr>
        <p:xfrm>
          <a:off x="1898072" y="464361"/>
          <a:ext cx="8387541" cy="370840"/>
        </p:xfrm>
        <a:graphic>
          <a:graphicData uri="http://schemas.openxmlformats.org/drawingml/2006/table">
            <a:tbl>
              <a:tblPr firstRow="1" bandRow="1">
                <a:tableStyleId>{5940675A-B579-460E-94D1-54222C63F5DA}</a:tableStyleId>
              </a:tblPr>
              <a:tblGrid>
                <a:gridCol w="1255224">
                  <a:extLst>
                    <a:ext uri="{9D8B030D-6E8A-4147-A177-3AD203B41FA5}">
                      <a16:colId xmlns:a16="http://schemas.microsoft.com/office/drawing/2014/main" val="192790285"/>
                    </a:ext>
                  </a:extLst>
                </a:gridCol>
                <a:gridCol w="3823854">
                  <a:extLst>
                    <a:ext uri="{9D8B030D-6E8A-4147-A177-3AD203B41FA5}">
                      <a16:colId xmlns:a16="http://schemas.microsoft.com/office/drawing/2014/main" val="2213894331"/>
                    </a:ext>
                  </a:extLst>
                </a:gridCol>
                <a:gridCol w="3308463">
                  <a:extLst>
                    <a:ext uri="{9D8B030D-6E8A-4147-A177-3AD203B41FA5}">
                      <a16:colId xmlns:a16="http://schemas.microsoft.com/office/drawing/2014/main" val="4216898183"/>
                    </a:ext>
                  </a:extLst>
                </a:gridCol>
              </a:tblGrid>
              <a:tr h="370840">
                <a:tc>
                  <a:txBody>
                    <a:bodyPr/>
                    <a:lstStyle/>
                    <a:p>
                      <a:pPr algn="ctr"/>
                      <a:r>
                        <a:rPr lang="fr-BE" sz="1400" noProof="0" dirty="0"/>
                        <a:t>Comparaison</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pPr algn="ctr"/>
                      <a:r>
                        <a:rPr lang="en-GB" dirty="0"/>
                        <a:t>Hume</a:t>
                      </a:r>
                      <a:endParaRPr lang="fr-B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2E2E2"/>
                    </a:solidFill>
                  </a:tcPr>
                </a:tc>
                <a:tc>
                  <a:txBody>
                    <a:bodyPr/>
                    <a:lstStyle/>
                    <a:p>
                      <a:pPr algn="ctr"/>
                      <a:r>
                        <a:rPr lang="en-GB" dirty="0"/>
                        <a:t>Descartes</a:t>
                      </a:r>
                      <a:endParaRPr lang="fr-BE" dirty="0"/>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CCCCCD"/>
                    </a:solidFill>
                  </a:tcPr>
                </a:tc>
                <a:extLst>
                  <a:ext uri="{0D108BD9-81ED-4DB2-BD59-A6C34878D82A}">
                    <a16:rowId xmlns:a16="http://schemas.microsoft.com/office/drawing/2014/main" val="430779547"/>
                  </a:ext>
                </a:extLst>
              </a:tr>
            </a:tbl>
          </a:graphicData>
        </a:graphic>
      </p:graphicFrame>
      <p:sp>
        <p:nvSpPr>
          <p:cNvPr id="7" name="Rectangle 6"/>
          <p:cNvSpPr/>
          <p:nvPr/>
        </p:nvSpPr>
        <p:spPr>
          <a:xfrm>
            <a:off x="1524000" y="1"/>
            <a:ext cx="9144000" cy="46436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0201" y="1038882"/>
            <a:ext cx="8385411" cy="1627384"/>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071" y="2666267"/>
            <a:ext cx="8387540" cy="161381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8071" y="4280080"/>
            <a:ext cx="8387540" cy="1613813"/>
          </a:xfrm>
          <a:prstGeom prst="rect">
            <a:avLst/>
          </a:prstGeom>
        </p:spPr>
      </p:pic>
    </p:spTree>
    <p:extLst>
      <p:ext uri="{BB962C8B-B14F-4D97-AF65-F5344CB8AC3E}">
        <p14:creationId xmlns:p14="http://schemas.microsoft.com/office/powerpoint/2010/main" val="683780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76486898"/>
              </p:ext>
            </p:extLst>
          </p:nvPr>
        </p:nvGraphicFramePr>
        <p:xfrm>
          <a:off x="1898072" y="464361"/>
          <a:ext cx="8387541" cy="370840"/>
        </p:xfrm>
        <a:graphic>
          <a:graphicData uri="http://schemas.openxmlformats.org/drawingml/2006/table">
            <a:tbl>
              <a:tblPr firstRow="1" bandRow="1">
                <a:tableStyleId>{5940675A-B579-460E-94D1-54222C63F5DA}</a:tableStyleId>
              </a:tblPr>
              <a:tblGrid>
                <a:gridCol w="1255224">
                  <a:extLst>
                    <a:ext uri="{9D8B030D-6E8A-4147-A177-3AD203B41FA5}">
                      <a16:colId xmlns:a16="http://schemas.microsoft.com/office/drawing/2014/main" val="192790285"/>
                    </a:ext>
                  </a:extLst>
                </a:gridCol>
                <a:gridCol w="3823854">
                  <a:extLst>
                    <a:ext uri="{9D8B030D-6E8A-4147-A177-3AD203B41FA5}">
                      <a16:colId xmlns:a16="http://schemas.microsoft.com/office/drawing/2014/main" val="2213894331"/>
                    </a:ext>
                  </a:extLst>
                </a:gridCol>
                <a:gridCol w="3308463">
                  <a:extLst>
                    <a:ext uri="{9D8B030D-6E8A-4147-A177-3AD203B41FA5}">
                      <a16:colId xmlns:a16="http://schemas.microsoft.com/office/drawing/2014/main" val="4216898183"/>
                    </a:ext>
                  </a:extLst>
                </a:gridCol>
              </a:tblGrid>
              <a:tr h="370840">
                <a:tc>
                  <a:txBody>
                    <a:bodyPr/>
                    <a:lstStyle/>
                    <a:p>
                      <a:pPr algn="ctr"/>
                      <a:r>
                        <a:rPr lang="fr-BE" sz="1400" noProof="0" dirty="0"/>
                        <a:t>Comparaison</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pPr algn="ctr"/>
                      <a:r>
                        <a:rPr lang="en-GB" dirty="0"/>
                        <a:t>Hume</a:t>
                      </a:r>
                      <a:endParaRPr lang="fr-B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2E2E2"/>
                    </a:solidFill>
                  </a:tcPr>
                </a:tc>
                <a:tc>
                  <a:txBody>
                    <a:bodyPr/>
                    <a:lstStyle/>
                    <a:p>
                      <a:pPr algn="ctr"/>
                      <a:r>
                        <a:rPr lang="en-GB" dirty="0"/>
                        <a:t>Descartes</a:t>
                      </a:r>
                      <a:endParaRPr lang="fr-BE" dirty="0"/>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CCCCCD"/>
                    </a:solidFill>
                  </a:tcPr>
                </a:tc>
                <a:extLst>
                  <a:ext uri="{0D108BD9-81ED-4DB2-BD59-A6C34878D82A}">
                    <a16:rowId xmlns:a16="http://schemas.microsoft.com/office/drawing/2014/main" val="430779547"/>
                  </a:ext>
                </a:extLst>
              </a:tr>
            </a:tbl>
          </a:graphicData>
        </a:graphic>
      </p:graphicFrame>
      <p:sp>
        <p:nvSpPr>
          <p:cNvPr id="7" name="Rectangle 6"/>
          <p:cNvSpPr/>
          <p:nvPr/>
        </p:nvSpPr>
        <p:spPr>
          <a:xfrm>
            <a:off x="1524000" y="1"/>
            <a:ext cx="9144000" cy="464361"/>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071" y="1038883"/>
            <a:ext cx="8387540" cy="1888067"/>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071" y="2926950"/>
            <a:ext cx="8387540" cy="1789179"/>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8071" y="4716129"/>
            <a:ext cx="8387540" cy="1534857"/>
          </a:xfrm>
          <a:prstGeom prst="rect">
            <a:avLst/>
          </a:prstGeom>
        </p:spPr>
      </p:pic>
    </p:spTree>
    <p:extLst>
      <p:ext uri="{BB962C8B-B14F-4D97-AF65-F5344CB8AC3E}">
        <p14:creationId xmlns:p14="http://schemas.microsoft.com/office/powerpoint/2010/main" val="2468560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8" y="1068204"/>
            <a:ext cx="4955203"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6209522" cy="369332"/>
          </a:xfrm>
          <a:prstGeom prst="rect">
            <a:avLst/>
          </a:prstGeom>
          <a:noFill/>
        </p:spPr>
        <p:txBody>
          <a:bodyPr wrap="square">
            <a:spAutoFit/>
          </a:bodyPr>
          <a:lstStyle/>
          <a:p>
            <a:r>
              <a:rPr lang="fr-BE" dirty="0">
                <a:latin typeface="Bahnschrift" panose="020B0502040204020203" pitchFamily="34" charset="0"/>
              </a:rPr>
              <a:t>Réfutation empirique de Descartes:</a:t>
            </a:r>
            <a:endParaRPr lang="LID4096" dirty="0">
              <a:latin typeface="Bahnschrift" panose="020B0502040204020203" pitchFamily="34" charset="0"/>
            </a:endParaRPr>
          </a:p>
        </p:txBody>
      </p:sp>
      <p:sp>
        <p:nvSpPr>
          <p:cNvPr id="31" name="Content Placeholder 2">
            <a:extLst>
              <a:ext uri="{FF2B5EF4-FFF2-40B4-BE49-F238E27FC236}">
                <a16:creationId xmlns:a16="http://schemas.microsoft.com/office/drawing/2014/main" id="{CFDA0DA9-41EA-4B7B-B826-612CEB90DD89}"/>
              </a:ext>
            </a:extLst>
          </p:cNvPr>
          <p:cNvSpPr txBox="1">
            <a:spLocks/>
          </p:cNvSpPr>
          <p:nvPr/>
        </p:nvSpPr>
        <p:spPr>
          <a:xfrm>
            <a:off x="838200" y="2045500"/>
            <a:ext cx="10515600" cy="5041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buFont typeface="Arial" panose="020B0604020202020204" pitchFamily="34" charset="0"/>
              <a:buChar char="•"/>
            </a:pPr>
            <a:r>
              <a:rPr lang="fr-FR" dirty="0">
                <a:solidFill>
                  <a:schemeClr val="accent6">
                    <a:lumMod val="50000"/>
                  </a:schemeClr>
                </a:solidFill>
                <a:latin typeface="Bahnschrift" panose="020B0502040204020203" pitchFamily="34" charset="0"/>
              </a:rPr>
              <a:t>Les découvertes et inventions sont souvent le résultat de l’expérience  </a:t>
            </a:r>
            <a:endParaRPr lang="LID4096" dirty="0">
              <a:solidFill>
                <a:schemeClr val="accent6">
                  <a:lumMod val="50000"/>
                </a:schemeClr>
              </a:solidFill>
              <a:latin typeface="Bahnschrift" panose="020B0502040204020203" pitchFamily="34" charset="0"/>
            </a:endParaRPr>
          </a:p>
        </p:txBody>
      </p:sp>
      <p:sp>
        <p:nvSpPr>
          <p:cNvPr id="7" name="Content Placeholder 2">
            <a:extLst>
              <a:ext uri="{FF2B5EF4-FFF2-40B4-BE49-F238E27FC236}">
                <a16:creationId xmlns:a16="http://schemas.microsoft.com/office/drawing/2014/main" id="{7EAEC397-13A8-4304-860B-4EAC349BFCDF}"/>
              </a:ext>
            </a:extLst>
          </p:cNvPr>
          <p:cNvSpPr txBox="1">
            <a:spLocks/>
          </p:cNvSpPr>
          <p:nvPr/>
        </p:nvSpPr>
        <p:spPr>
          <a:xfrm>
            <a:off x="838200" y="2770719"/>
            <a:ext cx="10515600" cy="5041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buFont typeface="Arial" panose="020B0604020202020204" pitchFamily="34" charset="0"/>
              <a:buChar char="•"/>
            </a:pPr>
            <a:r>
              <a:rPr lang="fr-FR" dirty="0">
                <a:solidFill>
                  <a:schemeClr val="accent6">
                    <a:lumMod val="50000"/>
                  </a:schemeClr>
                </a:solidFill>
                <a:latin typeface="Bahnschrift" panose="020B0502040204020203" pitchFamily="34" charset="0"/>
              </a:rPr>
              <a:t>La connaissance du cogito n’est pas nécessaire </a:t>
            </a:r>
            <a:endParaRPr lang="LID4096" dirty="0">
              <a:solidFill>
                <a:schemeClr val="accent6">
                  <a:lumMod val="50000"/>
                </a:schemeClr>
              </a:solidFill>
              <a:latin typeface="Bahnschrift" panose="020B0502040204020203" pitchFamily="34" charset="0"/>
            </a:endParaRPr>
          </a:p>
        </p:txBody>
      </p:sp>
      <p:sp>
        <p:nvSpPr>
          <p:cNvPr id="8" name="Content Placeholder 2">
            <a:extLst>
              <a:ext uri="{FF2B5EF4-FFF2-40B4-BE49-F238E27FC236}">
                <a16:creationId xmlns:a16="http://schemas.microsoft.com/office/drawing/2014/main" id="{D460F0AD-DBE3-4540-B676-93FF0B54A787}"/>
              </a:ext>
            </a:extLst>
          </p:cNvPr>
          <p:cNvSpPr txBox="1">
            <a:spLocks/>
          </p:cNvSpPr>
          <p:nvPr/>
        </p:nvSpPr>
        <p:spPr>
          <a:xfrm>
            <a:off x="838200" y="3583128"/>
            <a:ext cx="10515600" cy="5041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buFont typeface="Arial" panose="020B0604020202020204" pitchFamily="34" charset="0"/>
              <a:buChar char="•"/>
            </a:pPr>
            <a:r>
              <a:rPr lang="fr-FR" dirty="0">
                <a:solidFill>
                  <a:schemeClr val="accent6">
                    <a:lumMod val="50000"/>
                  </a:schemeClr>
                </a:solidFill>
                <a:latin typeface="Bahnschrift" panose="020B0502040204020203" pitchFamily="34" charset="0"/>
              </a:rPr>
              <a:t>Le inventions et découvertes sont parfois aléatoires</a:t>
            </a:r>
            <a:endParaRPr lang="LID4096" dirty="0">
              <a:solidFill>
                <a:schemeClr val="accent6">
                  <a:lumMod val="50000"/>
                </a:schemeClr>
              </a:solidFill>
              <a:latin typeface="Bahnschrift" panose="020B0502040204020203" pitchFamily="34" charset="0"/>
            </a:endParaRPr>
          </a:p>
        </p:txBody>
      </p:sp>
    </p:spTree>
    <p:extLst>
      <p:ext uri="{BB962C8B-B14F-4D97-AF65-F5344CB8AC3E}">
        <p14:creationId xmlns:p14="http://schemas.microsoft.com/office/powerpoint/2010/main" val="11875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424239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6209522" cy="369332"/>
          </a:xfrm>
          <a:prstGeom prst="rect">
            <a:avLst/>
          </a:prstGeom>
          <a:noFill/>
        </p:spPr>
        <p:txBody>
          <a:bodyPr wrap="square">
            <a:spAutoFit/>
          </a:bodyPr>
          <a:lstStyle/>
          <a:p>
            <a:r>
              <a:rPr lang="fr-BE" dirty="0">
                <a:latin typeface="Bahnschrift" panose="020B0502040204020203" pitchFamily="34" charset="0"/>
              </a:rPr>
              <a:t>7 réfutations des idées innées:</a:t>
            </a:r>
            <a:endParaRPr lang="LID4096" dirty="0">
              <a:latin typeface="Bahnschrift" panose="020B0502040204020203" pitchFamily="34" charset="0"/>
            </a:endParaRPr>
          </a:p>
        </p:txBody>
      </p:sp>
      <p:sp>
        <p:nvSpPr>
          <p:cNvPr id="31" name="Content Placeholder 2">
            <a:extLst>
              <a:ext uri="{FF2B5EF4-FFF2-40B4-BE49-F238E27FC236}">
                <a16:creationId xmlns:a16="http://schemas.microsoft.com/office/drawing/2014/main" id="{CFDA0DA9-41EA-4B7B-B826-612CEB90DD89}"/>
              </a:ext>
            </a:extLst>
          </p:cNvPr>
          <p:cNvSpPr txBox="1">
            <a:spLocks/>
          </p:cNvSpPr>
          <p:nvPr/>
        </p:nvSpPr>
        <p:spPr>
          <a:xfrm>
            <a:off x="838200" y="2045500"/>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buFont typeface="+mj-lt"/>
              <a:buAutoNum type="arabicPeriod"/>
            </a:pPr>
            <a:r>
              <a:rPr lang="fr-FR" dirty="0">
                <a:solidFill>
                  <a:schemeClr val="accent6">
                    <a:lumMod val="50000"/>
                  </a:schemeClr>
                </a:solidFill>
                <a:latin typeface="Bahnschrift" panose="020B0502040204020203" pitchFamily="34" charset="0"/>
              </a:rPr>
              <a:t>absence de consentement universel,</a:t>
            </a:r>
          </a:p>
          <a:p>
            <a:pPr marL="514350" indent="-514350" algn="l">
              <a:buFont typeface="+mj-lt"/>
              <a:buAutoNum type="arabicPeriod"/>
            </a:pPr>
            <a:r>
              <a:rPr lang="fr-FR" dirty="0">
                <a:solidFill>
                  <a:schemeClr val="accent6">
                    <a:lumMod val="50000"/>
                  </a:schemeClr>
                </a:solidFill>
                <a:latin typeface="Bahnschrift" panose="020B0502040204020203" pitchFamily="34" charset="0"/>
              </a:rPr>
              <a:t>manque de constituants chez les enfants</a:t>
            </a:r>
          </a:p>
          <a:p>
            <a:pPr marL="514350" indent="-514350" algn="l">
              <a:buFont typeface="+mj-lt"/>
              <a:buAutoNum type="arabicPeriod"/>
            </a:pPr>
            <a:r>
              <a:rPr lang="fr-FR" dirty="0">
                <a:solidFill>
                  <a:schemeClr val="accent6">
                    <a:lumMod val="50000"/>
                  </a:schemeClr>
                </a:solidFill>
                <a:latin typeface="Bahnschrift" panose="020B0502040204020203" pitchFamily="34" charset="0"/>
              </a:rPr>
              <a:t> ignorance des dites idées innées </a:t>
            </a:r>
          </a:p>
          <a:p>
            <a:pPr marL="514350" indent="-514350" algn="l">
              <a:buFont typeface="+mj-lt"/>
              <a:buAutoNum type="arabicPeriod"/>
            </a:pPr>
            <a:r>
              <a:rPr lang="fr-FR" dirty="0">
                <a:solidFill>
                  <a:schemeClr val="accent6">
                    <a:lumMod val="50000"/>
                  </a:schemeClr>
                </a:solidFill>
                <a:latin typeface="Bahnschrift" panose="020B0502040204020203" pitchFamily="34" charset="0"/>
              </a:rPr>
              <a:t>besoin d'enseigner certaines de ces dites idées innées</a:t>
            </a:r>
          </a:p>
          <a:p>
            <a:pPr marL="514350" indent="-514350" algn="l">
              <a:buFont typeface="+mj-lt"/>
              <a:buAutoNum type="arabicPeriod"/>
            </a:pPr>
            <a:r>
              <a:rPr lang="fr-FR" dirty="0">
                <a:solidFill>
                  <a:schemeClr val="accent6">
                    <a:lumMod val="50000"/>
                  </a:schemeClr>
                </a:solidFill>
                <a:latin typeface="Bahnschrift" panose="020B0502040204020203" pitchFamily="34" charset="0"/>
              </a:rPr>
              <a:t>nécessité d'un âge minimum pour les comprendre</a:t>
            </a:r>
          </a:p>
          <a:p>
            <a:pPr marL="514350" indent="-514350" algn="l">
              <a:buFont typeface="+mj-lt"/>
              <a:buAutoNum type="arabicPeriod"/>
            </a:pPr>
            <a:r>
              <a:rPr lang="fr-FR" dirty="0">
                <a:solidFill>
                  <a:schemeClr val="accent6">
                    <a:lumMod val="50000"/>
                  </a:schemeClr>
                </a:solidFill>
                <a:latin typeface="Bahnschrift" panose="020B0502040204020203" pitchFamily="34" charset="0"/>
              </a:rPr>
              <a:t>pléthore d'idées prétendues innées</a:t>
            </a:r>
          </a:p>
          <a:p>
            <a:pPr marL="514350" indent="-514350" algn="l">
              <a:buFont typeface="+mj-lt"/>
              <a:buAutoNum type="arabicPeriod"/>
            </a:pPr>
            <a:r>
              <a:rPr lang="fr-FR" dirty="0">
                <a:solidFill>
                  <a:schemeClr val="accent6">
                    <a:lumMod val="50000"/>
                  </a:schemeClr>
                </a:solidFill>
                <a:latin typeface="Bahnschrift" panose="020B0502040204020203" pitchFamily="34" charset="0"/>
              </a:rPr>
              <a:t>absence de liste</a:t>
            </a:r>
            <a:endParaRPr lang="LID4096" dirty="0">
              <a:solidFill>
                <a:schemeClr val="accent6">
                  <a:lumMod val="50000"/>
                </a:schemeClr>
              </a:solidFill>
              <a:latin typeface="Bahnschrift" panose="020B0502040204020203" pitchFamily="34" charset="0"/>
            </a:endParaRPr>
          </a:p>
        </p:txBody>
      </p:sp>
    </p:spTree>
    <p:extLst>
      <p:ext uri="{BB962C8B-B14F-4D97-AF65-F5344CB8AC3E}">
        <p14:creationId xmlns:p14="http://schemas.microsoft.com/office/powerpoint/2010/main" val="3312800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2416190"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2273296" cy="369332"/>
          </a:xfrm>
          <a:prstGeom prst="rect">
            <a:avLst/>
          </a:prstGeom>
          <a:noFill/>
        </p:spPr>
        <p:txBody>
          <a:bodyPr wrap="square">
            <a:spAutoFit/>
          </a:bodyPr>
          <a:lstStyle/>
          <a:p>
            <a:r>
              <a:rPr lang="fr-BE" dirty="0">
                <a:latin typeface="Bahnschrift" panose="020B0502040204020203" pitchFamily="34" charset="0"/>
              </a:rPr>
              <a:t>Analyse du texte :</a:t>
            </a:r>
            <a:endParaRPr lang="LID4096" dirty="0">
              <a:latin typeface="Bahnschrift" panose="020B0502040204020203" pitchFamily="34" charset="0"/>
            </a:endParaRPr>
          </a:p>
        </p:txBody>
      </p:sp>
      <p:sp>
        <p:nvSpPr>
          <p:cNvPr id="31" name="Content Placeholder 2">
            <a:extLst>
              <a:ext uri="{FF2B5EF4-FFF2-40B4-BE49-F238E27FC236}">
                <a16:creationId xmlns:a16="http://schemas.microsoft.com/office/drawing/2014/main" id="{CFDA0DA9-41EA-4B7B-B826-612CEB90DD89}"/>
              </a:ext>
            </a:extLst>
          </p:cNvPr>
          <p:cNvSpPr txBox="1">
            <a:spLocks/>
          </p:cNvSpPr>
          <p:nvPr/>
        </p:nvSpPr>
        <p:spPr>
          <a:xfrm>
            <a:off x="838200" y="2045500"/>
            <a:ext cx="10515600" cy="5041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dirty="0">
                <a:solidFill>
                  <a:schemeClr val="accent6">
                    <a:lumMod val="75000"/>
                  </a:schemeClr>
                </a:solidFill>
                <a:latin typeface="Bahnschrift" panose="020B0502040204020203" pitchFamily="34" charset="0"/>
              </a:rPr>
              <a:t>Livre I. Chap. I. I. - À quels philosophes Locke fait-il référence ? </a:t>
            </a:r>
            <a:endParaRPr lang="LID4096" dirty="0">
              <a:solidFill>
                <a:schemeClr val="accent6">
                  <a:lumMod val="75000"/>
                </a:schemeClr>
              </a:solidFill>
              <a:latin typeface="Bahnschrift" panose="020B0502040204020203" pitchFamily="34" charset="0"/>
            </a:endParaRPr>
          </a:p>
        </p:txBody>
      </p:sp>
      <p:sp>
        <p:nvSpPr>
          <p:cNvPr id="7" name="Content Placeholder 2">
            <a:extLst>
              <a:ext uri="{FF2B5EF4-FFF2-40B4-BE49-F238E27FC236}">
                <a16:creationId xmlns:a16="http://schemas.microsoft.com/office/drawing/2014/main" id="{AE336933-166B-4C4B-9B3A-D64991A91B92}"/>
              </a:ext>
            </a:extLst>
          </p:cNvPr>
          <p:cNvSpPr txBox="1">
            <a:spLocks/>
          </p:cNvSpPr>
          <p:nvPr/>
        </p:nvSpPr>
        <p:spPr>
          <a:xfrm>
            <a:off x="838200" y="2587896"/>
            <a:ext cx="10515600" cy="1085853"/>
          </a:xfrm>
          <a:prstGeom prst="rect">
            <a:avLst/>
          </a:prstGeom>
          <a:solidFill>
            <a:schemeClr val="accent6">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70000"/>
              </a:lnSpc>
            </a:pPr>
            <a:r>
              <a:rPr lang="fr-FR" sz="1800" dirty="0">
                <a:solidFill>
                  <a:schemeClr val="accent6">
                    <a:lumMod val="75000"/>
                  </a:schemeClr>
                </a:solidFill>
                <a:latin typeface="Bahnschrift" panose="020B0502040204020203" pitchFamily="34" charset="0"/>
              </a:rPr>
              <a:t>Locke fait référence aux à </a:t>
            </a:r>
            <a:r>
              <a:rPr lang="fr-FR" sz="1800" dirty="0">
                <a:solidFill>
                  <a:schemeClr val="accent6"/>
                </a:solidFill>
                <a:effectLst>
                  <a:outerShdw blurRad="38100" dist="38100" dir="2700000" algn="tl">
                    <a:srgbClr val="000000">
                      <a:alpha val="43137"/>
                    </a:srgbClr>
                  </a:outerShdw>
                </a:effectLst>
                <a:latin typeface="Bahnschrift" panose="020B0502040204020203" pitchFamily="34" charset="0"/>
              </a:rPr>
              <a:t>Descartes</a:t>
            </a:r>
            <a:r>
              <a:rPr lang="fr-FR" sz="1800" dirty="0">
                <a:solidFill>
                  <a:schemeClr val="accent6">
                    <a:lumMod val="75000"/>
                  </a:schemeClr>
                </a:solidFill>
                <a:latin typeface="Bahnschrift" panose="020B0502040204020203" pitchFamily="34" charset="0"/>
              </a:rPr>
              <a:t>, càd. aux </a:t>
            </a:r>
            <a:r>
              <a:rPr lang="fr-FR" sz="1800" dirty="0">
                <a:solidFill>
                  <a:schemeClr val="accent6"/>
                </a:solidFill>
                <a:effectLst>
                  <a:outerShdw blurRad="38100" dist="38100" dir="2700000" algn="tl">
                    <a:srgbClr val="000000">
                      <a:alpha val="43137"/>
                    </a:srgbClr>
                  </a:outerShdw>
                </a:effectLst>
                <a:latin typeface="Bahnschrift" panose="020B0502040204020203" pitchFamily="34" charset="0"/>
              </a:rPr>
              <a:t>rationalistes</a:t>
            </a:r>
            <a:r>
              <a:rPr lang="fr-FR" sz="1800" dirty="0">
                <a:solidFill>
                  <a:schemeClr val="accent6">
                    <a:lumMod val="75000"/>
                  </a:schemeClr>
                </a:solidFill>
                <a:latin typeface="Bahnschrift" panose="020B0502040204020203" pitchFamily="34" charset="0"/>
              </a:rPr>
              <a:t> qui assument l’existence des </a:t>
            </a:r>
            <a:r>
              <a:rPr lang="fr-FR" sz="1800" dirty="0">
                <a:solidFill>
                  <a:schemeClr val="accent6"/>
                </a:solidFill>
                <a:effectLst>
                  <a:outerShdw blurRad="38100" dist="38100" dir="2700000" algn="tl">
                    <a:srgbClr val="000000">
                      <a:alpha val="43137"/>
                    </a:srgbClr>
                  </a:outerShdw>
                </a:effectLst>
                <a:latin typeface="Bahnschrift" panose="020B0502040204020203" pitchFamily="34" charset="0"/>
              </a:rPr>
              <a:t>idées innées </a:t>
            </a:r>
            <a:r>
              <a:rPr lang="fr-FR" sz="1800" dirty="0">
                <a:solidFill>
                  <a:schemeClr val="accent6">
                    <a:lumMod val="75000"/>
                  </a:schemeClr>
                </a:solidFill>
                <a:latin typeface="Bahnschrift" panose="020B0502040204020203" pitchFamily="34" charset="0"/>
              </a:rPr>
              <a:t>/ a priori. </a:t>
            </a:r>
            <a:endParaRPr lang="LID4096" sz="1800" dirty="0">
              <a:solidFill>
                <a:schemeClr val="accent6">
                  <a:lumMod val="75000"/>
                </a:schemeClr>
              </a:solidFill>
              <a:latin typeface="Bahnschrift" panose="020B0502040204020203" pitchFamily="34" charset="0"/>
            </a:endParaRPr>
          </a:p>
        </p:txBody>
      </p:sp>
      <p:sp>
        <p:nvSpPr>
          <p:cNvPr id="8" name="Content Placeholder 2">
            <a:extLst>
              <a:ext uri="{FF2B5EF4-FFF2-40B4-BE49-F238E27FC236}">
                <a16:creationId xmlns:a16="http://schemas.microsoft.com/office/drawing/2014/main" id="{89483FB6-4E37-407C-A9A8-DCA840436530}"/>
              </a:ext>
            </a:extLst>
          </p:cNvPr>
          <p:cNvSpPr txBox="1">
            <a:spLocks/>
          </p:cNvSpPr>
          <p:nvPr/>
        </p:nvSpPr>
        <p:spPr>
          <a:xfrm>
            <a:off x="838200" y="4094136"/>
            <a:ext cx="10515600" cy="5041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dirty="0">
                <a:solidFill>
                  <a:schemeClr val="accent6">
                    <a:lumMod val="75000"/>
                  </a:schemeClr>
                </a:solidFill>
                <a:latin typeface="Bahnschrift" panose="020B0502040204020203" pitchFamily="34" charset="0"/>
              </a:rPr>
              <a:t>Livre II. Chap. I. 2. – Est-ce que Locke défend une position innéiste ? </a:t>
            </a:r>
            <a:endParaRPr lang="LID4096" dirty="0">
              <a:solidFill>
                <a:schemeClr val="accent6">
                  <a:lumMod val="75000"/>
                </a:schemeClr>
              </a:solidFill>
              <a:latin typeface="Bahnschrift" panose="020B0502040204020203" pitchFamily="34" charset="0"/>
            </a:endParaRPr>
          </a:p>
        </p:txBody>
      </p:sp>
      <p:sp>
        <p:nvSpPr>
          <p:cNvPr id="9" name="Content Placeholder 2">
            <a:extLst>
              <a:ext uri="{FF2B5EF4-FFF2-40B4-BE49-F238E27FC236}">
                <a16:creationId xmlns:a16="http://schemas.microsoft.com/office/drawing/2014/main" id="{7AC895C3-FCA0-4050-A5EC-664FC752BB80}"/>
              </a:ext>
            </a:extLst>
          </p:cNvPr>
          <p:cNvSpPr txBox="1">
            <a:spLocks/>
          </p:cNvSpPr>
          <p:nvPr/>
        </p:nvSpPr>
        <p:spPr>
          <a:xfrm>
            <a:off x="838200" y="4636532"/>
            <a:ext cx="10515600" cy="1085853"/>
          </a:xfrm>
          <a:prstGeom prst="rect">
            <a:avLst/>
          </a:prstGeom>
          <a:solidFill>
            <a:schemeClr val="accent6">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70000"/>
              </a:lnSpc>
            </a:pPr>
            <a:r>
              <a:rPr lang="fr-FR" sz="1800" dirty="0">
                <a:solidFill>
                  <a:schemeClr val="accent6"/>
                </a:solidFill>
                <a:effectLst>
                  <a:outerShdw blurRad="38100" dist="38100" dir="2700000" algn="tl">
                    <a:srgbClr val="000000">
                      <a:alpha val="43137"/>
                    </a:srgbClr>
                  </a:outerShdw>
                </a:effectLst>
                <a:latin typeface="Bahnschrift" panose="020B0502040204020203" pitchFamily="34" charset="0"/>
              </a:rPr>
              <a:t>Non</a:t>
            </a:r>
            <a:r>
              <a:rPr lang="fr-FR" sz="1800" dirty="0">
                <a:solidFill>
                  <a:schemeClr val="accent6">
                    <a:lumMod val="75000"/>
                  </a:schemeClr>
                </a:solidFill>
                <a:latin typeface="Bahnschrift" panose="020B0502040204020203" pitchFamily="34" charset="0"/>
              </a:rPr>
              <a:t>, Locke ne défend pas un position innéiste. Selon lui, </a:t>
            </a:r>
            <a:r>
              <a:rPr lang="fr-FR" sz="1800" dirty="0">
                <a:solidFill>
                  <a:schemeClr val="accent6"/>
                </a:solidFill>
                <a:effectLst>
                  <a:outerShdw blurRad="38100" dist="38100" dir="2700000" algn="tl">
                    <a:srgbClr val="000000">
                      <a:alpha val="43137"/>
                    </a:srgbClr>
                  </a:outerShdw>
                </a:effectLst>
                <a:latin typeface="Bahnschrift" panose="020B0502040204020203" pitchFamily="34" charset="0"/>
              </a:rPr>
              <a:t>l’esprit humain naît vierge </a:t>
            </a:r>
            <a:r>
              <a:rPr lang="fr-FR" sz="1800" dirty="0">
                <a:solidFill>
                  <a:schemeClr val="accent6">
                    <a:lumMod val="75000"/>
                  </a:schemeClr>
                </a:solidFill>
                <a:latin typeface="Bahnschrift" panose="020B0502040204020203" pitchFamily="34" charset="0"/>
              </a:rPr>
              <a:t>sans aucune connaissance, l’homme est donc une </a:t>
            </a:r>
            <a:r>
              <a:rPr lang="fr-FR" sz="1800" dirty="0">
                <a:solidFill>
                  <a:schemeClr val="accent6"/>
                </a:solidFill>
                <a:effectLst>
                  <a:outerShdw blurRad="38100" dist="38100" dir="2700000" algn="tl">
                    <a:srgbClr val="000000">
                      <a:alpha val="43137"/>
                    </a:srgbClr>
                  </a:outerShdw>
                </a:effectLst>
                <a:latin typeface="Bahnschrift" panose="020B0502040204020203" pitchFamily="34" charset="0"/>
              </a:rPr>
              <a:t>« table rase » </a:t>
            </a:r>
            <a:r>
              <a:rPr lang="fr-FR" sz="1800" dirty="0">
                <a:solidFill>
                  <a:schemeClr val="accent6">
                    <a:lumMod val="75000"/>
                  </a:schemeClr>
                </a:solidFill>
                <a:latin typeface="Bahnschrift" panose="020B0502040204020203" pitchFamily="34" charset="0"/>
              </a:rPr>
              <a:t>dès sa naissance. </a:t>
            </a:r>
            <a:endParaRPr lang="LID4096" sz="1800" dirty="0">
              <a:solidFill>
                <a:schemeClr val="accent6">
                  <a:lumMod val="75000"/>
                </a:schemeClr>
              </a:solidFill>
              <a:latin typeface="Bahnschrift" panose="020B0502040204020203" pitchFamily="34" charset="0"/>
            </a:endParaRPr>
          </a:p>
        </p:txBody>
      </p:sp>
    </p:spTree>
    <p:extLst>
      <p:ext uri="{BB962C8B-B14F-4D97-AF65-F5344CB8AC3E}">
        <p14:creationId xmlns:p14="http://schemas.microsoft.com/office/powerpoint/2010/main" val="242262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2416190"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2273296" cy="369332"/>
          </a:xfrm>
          <a:prstGeom prst="rect">
            <a:avLst/>
          </a:prstGeom>
          <a:noFill/>
        </p:spPr>
        <p:txBody>
          <a:bodyPr wrap="square">
            <a:spAutoFit/>
          </a:bodyPr>
          <a:lstStyle/>
          <a:p>
            <a:r>
              <a:rPr lang="fr-BE" dirty="0">
                <a:latin typeface="Bahnschrift" panose="020B0502040204020203" pitchFamily="34" charset="0"/>
              </a:rPr>
              <a:t>Analyse du texte :</a:t>
            </a:r>
            <a:endParaRPr lang="LID4096" dirty="0">
              <a:latin typeface="Bahnschrift" panose="020B0502040204020203" pitchFamily="34" charset="0"/>
            </a:endParaRPr>
          </a:p>
        </p:txBody>
      </p:sp>
      <p:sp>
        <p:nvSpPr>
          <p:cNvPr id="31" name="Content Placeholder 2">
            <a:extLst>
              <a:ext uri="{FF2B5EF4-FFF2-40B4-BE49-F238E27FC236}">
                <a16:creationId xmlns:a16="http://schemas.microsoft.com/office/drawing/2014/main" id="{CFDA0DA9-41EA-4B7B-B826-612CEB90DD89}"/>
              </a:ext>
            </a:extLst>
          </p:cNvPr>
          <p:cNvSpPr txBox="1">
            <a:spLocks/>
          </p:cNvSpPr>
          <p:nvPr/>
        </p:nvSpPr>
        <p:spPr>
          <a:xfrm>
            <a:off x="838200" y="1779169"/>
            <a:ext cx="10515600" cy="79535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dirty="0">
                <a:solidFill>
                  <a:schemeClr val="accent6">
                    <a:lumMod val="75000"/>
                  </a:schemeClr>
                </a:solidFill>
                <a:latin typeface="Bahnschrift" panose="020B0502040204020203" pitchFamily="34" charset="0"/>
              </a:rPr>
              <a:t>Livre II. Chap. I. 3 &amp; 4. – Qu'est-ce que Locke entend par « réflexion » et comment cette source d'idées se distingue-t-elle de la « sensation » ? </a:t>
            </a:r>
            <a:endParaRPr lang="LID4096" dirty="0">
              <a:solidFill>
                <a:schemeClr val="accent6">
                  <a:lumMod val="75000"/>
                </a:schemeClr>
              </a:solidFill>
              <a:latin typeface="Bahnschrift" panose="020B0502040204020203" pitchFamily="34" charset="0"/>
            </a:endParaRPr>
          </a:p>
        </p:txBody>
      </p:sp>
      <p:sp>
        <p:nvSpPr>
          <p:cNvPr id="7" name="Content Placeholder 2">
            <a:extLst>
              <a:ext uri="{FF2B5EF4-FFF2-40B4-BE49-F238E27FC236}">
                <a16:creationId xmlns:a16="http://schemas.microsoft.com/office/drawing/2014/main" id="{AE336933-166B-4C4B-9B3A-D64991A91B92}"/>
              </a:ext>
            </a:extLst>
          </p:cNvPr>
          <p:cNvSpPr txBox="1">
            <a:spLocks/>
          </p:cNvSpPr>
          <p:nvPr/>
        </p:nvSpPr>
        <p:spPr>
          <a:xfrm>
            <a:off x="838200" y="2658237"/>
            <a:ext cx="10515600" cy="1851619"/>
          </a:xfrm>
          <a:prstGeom prst="rect">
            <a:avLst/>
          </a:prstGeom>
          <a:solidFill>
            <a:schemeClr val="accent6">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70000"/>
              </a:lnSpc>
              <a:buFont typeface="Arial" panose="020B0604020202020204" pitchFamily="34" charset="0"/>
              <a:buChar char="•"/>
            </a:pPr>
            <a:r>
              <a:rPr lang="fr-FR" sz="1800" dirty="0">
                <a:solidFill>
                  <a:schemeClr val="accent6">
                    <a:lumMod val="75000"/>
                  </a:schemeClr>
                </a:solidFill>
                <a:latin typeface="Bahnschrift" panose="020B0502040204020203" pitchFamily="34" charset="0"/>
              </a:rPr>
              <a:t>Une sensation est une </a:t>
            </a:r>
            <a:r>
              <a:rPr lang="fr-FR" sz="1800" dirty="0">
                <a:solidFill>
                  <a:schemeClr val="accent6"/>
                </a:solidFill>
                <a:effectLst>
                  <a:outerShdw blurRad="38100" dist="38100" dir="2700000" algn="tl">
                    <a:srgbClr val="000000">
                      <a:alpha val="43137"/>
                    </a:srgbClr>
                  </a:outerShdw>
                </a:effectLst>
                <a:latin typeface="Bahnschrift" panose="020B0502040204020203" pitchFamily="34" charset="0"/>
              </a:rPr>
              <a:t>donnée immédiate de l’expérience sensible</a:t>
            </a:r>
            <a:r>
              <a:rPr lang="fr-FR" sz="1800" dirty="0">
                <a:solidFill>
                  <a:schemeClr val="accent6">
                    <a:lumMod val="75000"/>
                  </a:schemeClr>
                </a:solidFill>
                <a:latin typeface="Bahnschrift" panose="020B0502040204020203" pitchFamily="34" charset="0"/>
              </a:rPr>
              <a:t>. Ce sont donc les impressions fournies par nos cinq sens.</a:t>
            </a:r>
          </a:p>
          <a:p>
            <a:pPr marL="285750" indent="-285750" algn="l">
              <a:lnSpc>
                <a:spcPct val="170000"/>
              </a:lnSpc>
              <a:buFont typeface="Arial" panose="020B0604020202020204" pitchFamily="34" charset="0"/>
              <a:buChar char="•"/>
            </a:pPr>
            <a:r>
              <a:rPr lang="fr-FR" sz="1800" dirty="0">
                <a:solidFill>
                  <a:schemeClr val="accent6">
                    <a:lumMod val="75000"/>
                  </a:schemeClr>
                </a:solidFill>
                <a:latin typeface="Bahnschrift" panose="020B0502040204020203" pitchFamily="34" charset="0"/>
              </a:rPr>
              <a:t>Une réflexion est une </a:t>
            </a:r>
            <a:r>
              <a:rPr lang="fr-FR" sz="1800" dirty="0">
                <a:solidFill>
                  <a:schemeClr val="accent6"/>
                </a:solidFill>
                <a:effectLst>
                  <a:outerShdw blurRad="38100" dist="38100" dir="2700000" algn="tl">
                    <a:srgbClr val="000000">
                      <a:alpha val="43137"/>
                    </a:srgbClr>
                  </a:outerShdw>
                </a:effectLst>
                <a:latin typeface="Bahnschrift" panose="020B0502040204020203" pitchFamily="34" charset="0"/>
              </a:rPr>
              <a:t>« opération de l’esprit » </a:t>
            </a:r>
            <a:r>
              <a:rPr lang="fr-FR" sz="1800" dirty="0">
                <a:solidFill>
                  <a:schemeClr val="accent6">
                    <a:lumMod val="75000"/>
                  </a:schemeClr>
                </a:solidFill>
                <a:latin typeface="Bahnschrift" panose="020B0502040204020203" pitchFamily="34" charset="0"/>
              </a:rPr>
              <a:t>qui porte sur les sensations. </a:t>
            </a:r>
            <a:endParaRPr lang="LID4096" sz="1800" dirty="0">
              <a:solidFill>
                <a:schemeClr val="accent6">
                  <a:lumMod val="75000"/>
                </a:schemeClr>
              </a:solidFill>
              <a:latin typeface="Bahnschrift" panose="020B0502040204020203" pitchFamily="34" charset="0"/>
            </a:endParaRPr>
          </a:p>
        </p:txBody>
      </p:sp>
      <p:sp>
        <p:nvSpPr>
          <p:cNvPr id="8" name="Content Placeholder 2">
            <a:extLst>
              <a:ext uri="{FF2B5EF4-FFF2-40B4-BE49-F238E27FC236}">
                <a16:creationId xmlns:a16="http://schemas.microsoft.com/office/drawing/2014/main" id="{89483FB6-4E37-407C-A9A8-DCA840436530}"/>
              </a:ext>
            </a:extLst>
          </p:cNvPr>
          <p:cNvSpPr txBox="1">
            <a:spLocks/>
          </p:cNvSpPr>
          <p:nvPr/>
        </p:nvSpPr>
        <p:spPr>
          <a:xfrm>
            <a:off x="838200" y="4653428"/>
            <a:ext cx="10515600" cy="5041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dirty="0">
                <a:solidFill>
                  <a:schemeClr val="accent6">
                    <a:lumMod val="75000"/>
                  </a:schemeClr>
                </a:solidFill>
                <a:latin typeface="Bahnschrift" panose="020B0502040204020203" pitchFamily="34" charset="0"/>
              </a:rPr>
              <a:t>Chap. I. - 4. – Quelle est la source de nos connaissances selon Locke ?</a:t>
            </a:r>
            <a:endParaRPr lang="LID4096" dirty="0">
              <a:solidFill>
                <a:schemeClr val="accent6">
                  <a:lumMod val="75000"/>
                </a:schemeClr>
              </a:solidFill>
              <a:latin typeface="Bahnschrift" panose="020B0502040204020203" pitchFamily="34" charset="0"/>
            </a:endParaRPr>
          </a:p>
        </p:txBody>
      </p:sp>
      <p:sp>
        <p:nvSpPr>
          <p:cNvPr id="9" name="Content Placeholder 2">
            <a:extLst>
              <a:ext uri="{FF2B5EF4-FFF2-40B4-BE49-F238E27FC236}">
                <a16:creationId xmlns:a16="http://schemas.microsoft.com/office/drawing/2014/main" id="{7AC895C3-FCA0-4050-A5EC-664FC752BB80}"/>
              </a:ext>
            </a:extLst>
          </p:cNvPr>
          <p:cNvSpPr txBox="1">
            <a:spLocks/>
          </p:cNvSpPr>
          <p:nvPr/>
        </p:nvSpPr>
        <p:spPr>
          <a:xfrm>
            <a:off x="838200" y="5195824"/>
            <a:ext cx="10515600" cy="1085853"/>
          </a:xfrm>
          <a:prstGeom prst="rect">
            <a:avLst/>
          </a:prstGeom>
          <a:solidFill>
            <a:schemeClr val="accent6">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70000"/>
              </a:lnSpc>
            </a:pPr>
            <a:r>
              <a:rPr lang="fr-FR" sz="1800" dirty="0">
                <a:solidFill>
                  <a:schemeClr val="accent6">
                    <a:lumMod val="75000"/>
                  </a:schemeClr>
                </a:solidFill>
                <a:latin typeface="Bahnschrift" panose="020B0502040204020203" pitchFamily="34" charset="0"/>
              </a:rPr>
              <a:t>Locke défend une position empiriste en assumant que la source de toutes nos connaissance est </a:t>
            </a:r>
            <a:r>
              <a:rPr lang="fr-FR" sz="1800" dirty="0">
                <a:solidFill>
                  <a:schemeClr val="accent6"/>
                </a:solidFill>
                <a:effectLst>
                  <a:outerShdw blurRad="38100" dist="38100" dir="2700000" algn="tl">
                    <a:srgbClr val="000000">
                      <a:alpha val="43137"/>
                    </a:srgbClr>
                  </a:outerShdw>
                </a:effectLst>
                <a:latin typeface="Bahnschrift" panose="020B0502040204020203" pitchFamily="34" charset="0"/>
              </a:rPr>
              <a:t>l’expérience sensible</a:t>
            </a:r>
            <a:r>
              <a:rPr lang="fr-FR" sz="1800" dirty="0">
                <a:solidFill>
                  <a:schemeClr val="accent6">
                    <a:lumMod val="75000"/>
                  </a:schemeClr>
                </a:solidFill>
                <a:latin typeface="Bahnschrift" panose="020B0502040204020203" pitchFamily="34" charset="0"/>
              </a:rPr>
              <a:t>. Toute connaissance est donc </a:t>
            </a:r>
            <a:r>
              <a:rPr lang="fr-FR" sz="1800" dirty="0">
                <a:solidFill>
                  <a:schemeClr val="accent6"/>
                </a:solidFill>
                <a:effectLst>
                  <a:outerShdw blurRad="38100" dist="38100" dir="2700000" algn="tl">
                    <a:srgbClr val="000000">
                      <a:alpha val="43137"/>
                    </a:srgbClr>
                  </a:outerShdw>
                </a:effectLst>
                <a:latin typeface="Bahnschrift" panose="020B0502040204020203" pitchFamily="34" charset="0"/>
              </a:rPr>
              <a:t>a posteriori</a:t>
            </a:r>
            <a:r>
              <a:rPr lang="fr-FR" sz="1800" dirty="0">
                <a:solidFill>
                  <a:schemeClr val="accent6">
                    <a:lumMod val="75000"/>
                  </a:schemeClr>
                </a:solidFill>
                <a:latin typeface="Bahnschrift" panose="020B0502040204020203" pitchFamily="34" charset="0"/>
              </a:rPr>
              <a:t>.</a:t>
            </a:r>
            <a:endParaRPr lang="LID4096" sz="1800" dirty="0">
              <a:solidFill>
                <a:schemeClr val="accent6">
                  <a:lumMod val="75000"/>
                </a:schemeClr>
              </a:solidFill>
              <a:latin typeface="Bahnschrift" panose="020B0502040204020203" pitchFamily="34" charset="0"/>
            </a:endParaRPr>
          </a:p>
        </p:txBody>
      </p:sp>
    </p:spTree>
    <p:extLst>
      <p:ext uri="{BB962C8B-B14F-4D97-AF65-F5344CB8AC3E}">
        <p14:creationId xmlns:p14="http://schemas.microsoft.com/office/powerpoint/2010/main" val="280690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424239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6209522" cy="369332"/>
          </a:xfrm>
          <a:prstGeom prst="rect">
            <a:avLst/>
          </a:prstGeom>
          <a:noFill/>
        </p:spPr>
        <p:txBody>
          <a:bodyPr wrap="square">
            <a:spAutoFit/>
          </a:bodyPr>
          <a:lstStyle/>
          <a:p>
            <a:r>
              <a:rPr lang="fr-BE" dirty="0">
                <a:latin typeface="Bahnschrift" panose="020B0502040204020203" pitchFamily="34" charset="0"/>
              </a:rPr>
              <a:t>L’esprit humain est une table rase:</a:t>
            </a:r>
            <a:endParaRPr lang="LID4096" dirty="0">
              <a:latin typeface="Bahnschrift" panose="020B0502040204020203" pitchFamily="34" charset="0"/>
            </a:endParaRPr>
          </a:p>
        </p:txBody>
      </p:sp>
      <p:sp>
        <p:nvSpPr>
          <p:cNvPr id="7" name="TextBox 6">
            <a:extLst>
              <a:ext uri="{FF2B5EF4-FFF2-40B4-BE49-F238E27FC236}">
                <a16:creationId xmlns:a16="http://schemas.microsoft.com/office/drawing/2014/main" id="{9889D96A-E1BB-4C43-88E5-E6DD7C1C0C62}"/>
              </a:ext>
            </a:extLst>
          </p:cNvPr>
          <p:cNvSpPr txBox="1"/>
          <p:nvPr/>
        </p:nvSpPr>
        <p:spPr>
          <a:xfrm>
            <a:off x="3952489" y="1805837"/>
            <a:ext cx="7784089" cy="1754326"/>
          </a:xfrm>
          <a:prstGeom prst="rect">
            <a:avLst/>
          </a:prstGeom>
          <a:noFill/>
        </p:spPr>
        <p:txBody>
          <a:bodyPr wrap="square" rtlCol="0">
            <a:spAutoFit/>
          </a:bodyPr>
          <a:lstStyle/>
          <a:p>
            <a:pPr lvl="0"/>
            <a:r>
              <a:rPr lang="fr-BE" b="1" dirty="0">
                <a:solidFill>
                  <a:schemeClr val="accent6">
                    <a:lumMod val="50000"/>
                  </a:schemeClr>
                </a:solidFill>
                <a:latin typeface="Bahnschrift" panose="020B0502040204020203" pitchFamily="34" charset="0"/>
              </a:rPr>
              <a:t>L’empirisme…</a:t>
            </a:r>
            <a:endParaRPr lang="fr-BE" dirty="0">
              <a:solidFill>
                <a:schemeClr val="accent6">
                  <a:lumMod val="50000"/>
                </a:schemeClr>
              </a:solidFill>
              <a:latin typeface="Bahnschrift" panose="020B0502040204020203" pitchFamily="34" charset="0"/>
            </a:endParaRPr>
          </a:p>
          <a:p>
            <a:pPr lvl="0"/>
            <a:endParaRPr lang="en-GB"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fr-BE" dirty="0">
                <a:solidFill>
                  <a:schemeClr val="accent6">
                    <a:lumMod val="50000"/>
                  </a:schemeClr>
                </a:solidFill>
                <a:latin typeface="Bahnschrift" panose="020B0502040204020203" pitchFamily="34" charset="0"/>
              </a:rPr>
              <a:t>…nie catégoriquement l’existence des idées innées</a:t>
            </a:r>
          </a:p>
          <a:p>
            <a:pPr marL="285750" indent="-285750">
              <a:buFont typeface="Arial" panose="020B0604020202020204" pitchFamily="34" charset="0"/>
              <a:buChar char="•"/>
            </a:pPr>
            <a:endParaRPr lang="fr-BE" dirty="0">
              <a:solidFill>
                <a:schemeClr val="accent6">
                  <a:lumMod val="50000"/>
                </a:schemeClr>
              </a:solidFill>
              <a:latin typeface="Bahnschrift" panose="020B0502040204020203" pitchFamily="34" charset="0"/>
              <a:sym typeface="Wingdings" panose="05000000000000000000" pitchFamily="2" charset="2"/>
            </a:endParaRPr>
          </a:p>
          <a:p>
            <a:pPr marL="285750" indent="-285750">
              <a:buFont typeface="Arial" panose="020B0604020202020204" pitchFamily="34" charset="0"/>
              <a:buChar char="•"/>
            </a:pPr>
            <a:r>
              <a:rPr lang="en-GB" dirty="0">
                <a:solidFill>
                  <a:schemeClr val="accent6">
                    <a:lumMod val="50000"/>
                  </a:schemeClr>
                </a:solidFill>
                <a:latin typeface="Bahnschrift" panose="020B0502040204020203" pitchFamily="34" charset="0"/>
                <a:sym typeface="Wingdings" panose="05000000000000000000" pitchFamily="2" charset="2"/>
              </a:rPr>
              <a:t>…</a:t>
            </a:r>
            <a:r>
              <a:rPr lang="fr-BE" dirty="0">
                <a:solidFill>
                  <a:schemeClr val="accent6">
                    <a:lumMod val="50000"/>
                  </a:schemeClr>
                </a:solidFill>
                <a:latin typeface="Bahnschrift" panose="020B0502040204020203" pitchFamily="34" charset="0"/>
                <a:sym typeface="Wingdings" panose="05000000000000000000" pitchFamily="2" charset="2"/>
              </a:rPr>
              <a:t>affirme que le fondement unique de toute connaissance est l’expérience sensible</a:t>
            </a:r>
            <a:endParaRPr lang="fr-BE" dirty="0">
              <a:solidFill>
                <a:schemeClr val="accent6">
                  <a:lumMod val="50000"/>
                </a:schemeClr>
              </a:solidFill>
              <a:latin typeface="Bahnschrift" panose="020B0502040204020203" pitchFamily="34" charset="0"/>
            </a:endParaRPr>
          </a:p>
        </p:txBody>
      </p:sp>
      <p:sp>
        <p:nvSpPr>
          <p:cNvPr id="8" name="TextBox 7">
            <a:extLst>
              <a:ext uri="{FF2B5EF4-FFF2-40B4-BE49-F238E27FC236}">
                <a16:creationId xmlns:a16="http://schemas.microsoft.com/office/drawing/2014/main" id="{20A0F081-73FC-43C4-8B5E-BBB5B1DF9302}"/>
              </a:ext>
            </a:extLst>
          </p:cNvPr>
          <p:cNvSpPr txBox="1"/>
          <p:nvPr/>
        </p:nvSpPr>
        <p:spPr>
          <a:xfrm>
            <a:off x="730599" y="6018342"/>
            <a:ext cx="11005979" cy="369332"/>
          </a:xfrm>
          <a:prstGeom prst="rect">
            <a:avLst/>
          </a:prstGeom>
          <a:solidFill>
            <a:schemeClr val="accent6">
              <a:lumMod val="75000"/>
            </a:schemeClr>
          </a:solidFill>
        </p:spPr>
        <p:txBody>
          <a:bodyPr wrap="square" rtlCol="0">
            <a:spAutoFit/>
          </a:bodyPr>
          <a:lstStyle/>
          <a:p>
            <a:pPr algn="ctr"/>
            <a:r>
              <a:rPr lang="fr-FR" dirty="0">
                <a:solidFill>
                  <a:schemeClr val="accent6">
                    <a:lumMod val="20000"/>
                    <a:lumOff val="80000"/>
                  </a:schemeClr>
                </a:solidFill>
                <a:latin typeface="Bahnschrift" panose="020B0502040204020203" pitchFamily="34" charset="0"/>
                <a:sym typeface="Wingdings" panose="05000000000000000000" pitchFamily="2" charset="2"/>
              </a:rPr>
              <a:t> Credo empiriste : </a:t>
            </a:r>
            <a:r>
              <a:rPr lang="fr-BE" b="1" i="1" dirty="0">
                <a:solidFill>
                  <a:schemeClr val="accent6">
                    <a:lumMod val="20000"/>
                    <a:lumOff val="80000"/>
                  </a:schemeClr>
                </a:solidFill>
                <a:latin typeface="Bahnschrift" panose="020B0502040204020203" pitchFamily="34" charset="0"/>
              </a:rPr>
              <a:t>« Rien n’est dans l’esprit qui n’ait été auparavant dans les sens ! »</a:t>
            </a:r>
            <a:endParaRPr lang="fr-FR" i="1" dirty="0">
              <a:solidFill>
                <a:schemeClr val="accent6">
                  <a:lumMod val="20000"/>
                  <a:lumOff val="80000"/>
                </a:schemeClr>
              </a:solidFill>
              <a:latin typeface="Bahnschrift" panose="020B0502040204020203" pitchFamily="34" charset="0"/>
            </a:endParaRPr>
          </a:p>
        </p:txBody>
      </p:sp>
      <p:pic>
        <p:nvPicPr>
          <p:cNvPr id="9" name="Picture 8">
            <a:extLst>
              <a:ext uri="{FF2B5EF4-FFF2-40B4-BE49-F238E27FC236}">
                <a16:creationId xmlns:a16="http://schemas.microsoft.com/office/drawing/2014/main" id="{B37A46BD-8EB2-4BD3-94E6-095C520E7D5E}"/>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63765" y="1639769"/>
            <a:ext cx="2864856" cy="2137183"/>
          </a:xfrm>
          <a:prstGeom prst="rect">
            <a:avLst/>
          </a:prstGeom>
          <a:solidFill>
            <a:srgbClr val="FFFFFF">
              <a:shade val="85000"/>
            </a:srgbClr>
          </a:solidFill>
          <a:ln w="31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contourClr>
              <a:srgbClr val="969696"/>
            </a:contourClr>
          </a:sp3d>
        </p:spPr>
      </p:pic>
      <p:sp>
        <p:nvSpPr>
          <p:cNvPr id="10" name="TextBox 9">
            <a:extLst>
              <a:ext uri="{FF2B5EF4-FFF2-40B4-BE49-F238E27FC236}">
                <a16:creationId xmlns:a16="http://schemas.microsoft.com/office/drawing/2014/main" id="{1F7AA29F-0A2E-4156-9E10-479817775ABE}"/>
              </a:ext>
            </a:extLst>
          </p:cNvPr>
          <p:cNvSpPr txBox="1"/>
          <p:nvPr/>
        </p:nvSpPr>
        <p:spPr>
          <a:xfrm>
            <a:off x="1231741" y="4128953"/>
            <a:ext cx="8212974" cy="1754326"/>
          </a:xfrm>
          <a:prstGeom prst="rect">
            <a:avLst/>
          </a:prstGeom>
          <a:noFill/>
        </p:spPr>
        <p:txBody>
          <a:bodyPr wrap="square" rtlCol="0">
            <a:spAutoFit/>
          </a:bodyPr>
          <a:lstStyle/>
          <a:p>
            <a:r>
              <a:rPr lang="fr-FR" b="1" dirty="0">
                <a:solidFill>
                  <a:schemeClr val="accent6">
                    <a:lumMod val="50000"/>
                  </a:schemeClr>
                </a:solidFill>
                <a:latin typeface="Bahnschrift" panose="020B0502040204020203" pitchFamily="34" charset="0"/>
              </a:rPr>
              <a:t>L’empirisme s’oppose à la conception rationaliste de l’innéisme :</a:t>
            </a:r>
          </a:p>
          <a:p>
            <a:pPr marL="285750" indent="-285750">
              <a:buFont typeface="Wingdings" panose="05000000000000000000" pitchFamily="2" charset="2"/>
              <a:buChar char="Ø"/>
            </a:pPr>
            <a:endParaRPr lang="fr-FR"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fr-FR" dirty="0">
                <a:solidFill>
                  <a:schemeClr val="accent6">
                    <a:lumMod val="50000"/>
                  </a:schemeClr>
                </a:solidFill>
                <a:latin typeface="Bahnschrift" panose="020B0502040204020203" pitchFamily="34" charset="0"/>
              </a:rPr>
              <a:t>Selon Hume, l’esprit humain naît vierge </a:t>
            </a:r>
          </a:p>
          <a:p>
            <a:pPr marL="285750" indent="-285750">
              <a:buFont typeface="Arial" panose="020B0604020202020204" pitchFamily="34" charset="0"/>
              <a:buChar char="•"/>
            </a:pPr>
            <a:r>
              <a:rPr lang="fr-FR" dirty="0">
                <a:solidFill>
                  <a:schemeClr val="accent6">
                    <a:lumMod val="50000"/>
                  </a:schemeClr>
                </a:solidFill>
                <a:latin typeface="Bahnschrift" panose="020B0502040204020203" pitchFamily="34" charset="0"/>
              </a:rPr>
              <a:t>Les matériaux de la pensée viennent de notre sensibilité</a:t>
            </a:r>
          </a:p>
          <a:p>
            <a:pPr marL="285750" indent="-285750">
              <a:buFont typeface="Arial" panose="020B0604020202020204" pitchFamily="34" charset="0"/>
              <a:buChar char="•"/>
            </a:pPr>
            <a:r>
              <a:rPr lang="fr-FR" dirty="0">
                <a:solidFill>
                  <a:schemeClr val="accent6">
                    <a:lumMod val="50000"/>
                  </a:schemeClr>
                </a:solidFill>
                <a:latin typeface="Bahnschrift" panose="020B0502040204020203" pitchFamily="34" charset="0"/>
              </a:rPr>
              <a:t>Toute connaissance est donc a posteriori</a:t>
            </a:r>
          </a:p>
          <a:p>
            <a:pPr marL="285750" indent="-285750">
              <a:buFont typeface="Wingdings" panose="05000000000000000000" pitchFamily="2" charset="2"/>
              <a:buChar char="Ø"/>
            </a:pPr>
            <a:endParaRPr lang="fr-FR" dirty="0">
              <a:solidFill>
                <a:schemeClr val="accent6">
                  <a:lumMod val="50000"/>
                </a:schemeClr>
              </a:solidFill>
              <a:latin typeface="Bahnschrift" panose="020B0502040204020203" pitchFamily="34" charset="0"/>
            </a:endParaRPr>
          </a:p>
        </p:txBody>
      </p:sp>
      <p:pic>
        <p:nvPicPr>
          <p:cNvPr id="12" name="Picture 11">
            <a:extLst>
              <a:ext uri="{FF2B5EF4-FFF2-40B4-BE49-F238E27FC236}">
                <a16:creationId xmlns:a16="http://schemas.microsoft.com/office/drawing/2014/main" id="{1EE2BE6C-106D-47EB-9B0D-2CD8CE78575B}"/>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221348" y="3629247"/>
            <a:ext cx="2292990" cy="2172306"/>
          </a:xfrm>
          <a:prstGeom prst="ellipse">
            <a:avLst/>
          </a:prstGeom>
          <a:ln>
            <a:noFill/>
          </a:ln>
          <a:effectLst>
            <a:softEdge rad="112500"/>
          </a:effectLst>
        </p:spPr>
      </p:pic>
    </p:spTree>
    <p:extLst>
      <p:ext uri="{BB962C8B-B14F-4D97-AF65-F5344CB8AC3E}">
        <p14:creationId xmlns:p14="http://schemas.microsoft.com/office/powerpoint/2010/main" val="179099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0C911FF-E26B-432E-BA23-74F46E398B82}"/>
              </a:ext>
            </a:extLst>
          </p:cNvPr>
          <p:cNvSpPr/>
          <p:nvPr/>
        </p:nvSpPr>
        <p:spPr>
          <a:xfrm>
            <a:off x="255989" y="1068204"/>
            <a:ext cx="4242394"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A9228D7F-EFFD-4353-BFA1-AEFEC2398F6F}"/>
              </a:ext>
            </a:extLst>
          </p:cNvPr>
          <p:cNvSpPr/>
          <p:nvPr/>
        </p:nvSpPr>
        <p:spPr>
          <a:xfrm>
            <a:off x="0" y="0"/>
            <a:ext cx="12192000" cy="662473"/>
          </a:xfrm>
          <a:prstGeom prst="rect">
            <a:avLst/>
          </a:prstGeom>
          <a:solidFill>
            <a:srgbClr val="BF9000"/>
          </a:solidFill>
          <a:ln>
            <a:noFill/>
          </a:ln>
          <a:effectLst>
            <a:outerShdw blurRad="50800" dist="38100" dir="5400000" sx="101000" sy="101000" algn="t" rotWithShape="0">
              <a:schemeClr val="accent6">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E6FF56FD-DD1C-4A80-8129-61731FA99572}"/>
              </a:ext>
            </a:extLst>
          </p:cNvPr>
          <p:cNvSpPr txBox="1"/>
          <p:nvPr/>
        </p:nvSpPr>
        <p:spPr>
          <a:xfrm>
            <a:off x="123467" y="101305"/>
            <a:ext cx="4374916" cy="523220"/>
          </a:xfrm>
          <a:prstGeom prst="rect">
            <a:avLst/>
          </a:prstGeom>
          <a:noFill/>
        </p:spPr>
        <p:txBody>
          <a:bodyPr wrap="none" rtlCol="0">
            <a:spAutoFit/>
          </a:bodyPr>
          <a:lstStyle/>
          <a:p>
            <a:r>
              <a:rPr lang="fr-BE" sz="2800" dirty="0">
                <a:solidFill>
                  <a:schemeClr val="accent6">
                    <a:lumMod val="20000"/>
                    <a:lumOff val="80000"/>
                  </a:schemeClr>
                </a:solidFill>
                <a:latin typeface="Bahnschrift" panose="020B0502040204020203" pitchFamily="34" charset="0"/>
              </a:rPr>
              <a:t>Épistémologie: Empirisme</a:t>
            </a:r>
            <a:endParaRPr lang="en-US" sz="2800" dirty="0">
              <a:solidFill>
                <a:schemeClr val="accent6">
                  <a:lumMod val="20000"/>
                  <a:lumOff val="80000"/>
                </a:schemeClr>
              </a:solidFill>
              <a:latin typeface="Bahnschrift" panose="020B0502040204020203" pitchFamily="34" charset="0"/>
            </a:endParaRPr>
          </a:p>
        </p:txBody>
      </p:sp>
      <p:sp>
        <p:nvSpPr>
          <p:cNvPr id="29" name="TextBox 28">
            <a:extLst>
              <a:ext uri="{FF2B5EF4-FFF2-40B4-BE49-F238E27FC236}">
                <a16:creationId xmlns:a16="http://schemas.microsoft.com/office/drawing/2014/main" id="{732CCCC3-DA7B-439E-B0B0-3F0DBD159CCC}"/>
              </a:ext>
            </a:extLst>
          </p:cNvPr>
          <p:cNvSpPr txBox="1"/>
          <p:nvPr/>
        </p:nvSpPr>
        <p:spPr>
          <a:xfrm>
            <a:off x="398883" y="1135615"/>
            <a:ext cx="6209522" cy="369332"/>
          </a:xfrm>
          <a:prstGeom prst="rect">
            <a:avLst/>
          </a:prstGeom>
          <a:noFill/>
        </p:spPr>
        <p:txBody>
          <a:bodyPr wrap="square">
            <a:spAutoFit/>
          </a:bodyPr>
          <a:lstStyle/>
          <a:p>
            <a:r>
              <a:rPr lang="fr-BE" dirty="0">
                <a:latin typeface="Bahnschrift" panose="020B0502040204020203" pitchFamily="34" charset="0"/>
              </a:rPr>
              <a:t>L’origine de nos idées:</a:t>
            </a:r>
            <a:endParaRPr lang="LID4096" dirty="0">
              <a:latin typeface="Bahnschrift" panose="020B0502040204020203" pitchFamily="34" charset="0"/>
            </a:endParaRPr>
          </a:p>
        </p:txBody>
      </p:sp>
      <p:pic>
        <p:nvPicPr>
          <p:cNvPr id="13" name="Picture 2" descr="JOHN LOCKE Watercolor Portrait POSTER Various Sizes Art Print - Etsy">
            <a:extLst>
              <a:ext uri="{FF2B5EF4-FFF2-40B4-BE49-F238E27FC236}">
                <a16:creationId xmlns:a16="http://schemas.microsoft.com/office/drawing/2014/main" id="{459217DE-F5BF-405C-B18F-914A4457BB52}"/>
              </a:ext>
            </a:extLst>
          </p:cNvPr>
          <p:cNvPicPr>
            <a:picLocks noChangeAspect="1" noChangeArrowheads="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85593" y="2735703"/>
            <a:ext cx="2836102" cy="40209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FE93848A-FEBC-47FA-BC97-B4A944936827}"/>
              </a:ext>
            </a:extLst>
          </p:cNvPr>
          <p:cNvSpPr/>
          <p:nvPr/>
        </p:nvSpPr>
        <p:spPr>
          <a:xfrm>
            <a:off x="5256058" y="848180"/>
            <a:ext cx="5603847" cy="5134062"/>
          </a:xfrm>
          <a:prstGeom prst="wedgeRoundRectCallout">
            <a:avLst>
              <a:gd name="adj1" fmla="val -78767"/>
              <a:gd name="adj2" fmla="val 35376"/>
              <a:gd name="adj3" fmla="val 16667"/>
            </a:avLst>
          </a:prstGeom>
          <a:solidFill>
            <a:schemeClr val="accent6">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Content Placeholder 2">
            <a:extLst>
              <a:ext uri="{FF2B5EF4-FFF2-40B4-BE49-F238E27FC236}">
                <a16:creationId xmlns:a16="http://schemas.microsoft.com/office/drawing/2014/main" id="{B0F23731-AE96-44E1-A3AA-086B9B538490}"/>
              </a:ext>
            </a:extLst>
          </p:cNvPr>
          <p:cNvSpPr txBox="1">
            <a:spLocks/>
          </p:cNvSpPr>
          <p:nvPr/>
        </p:nvSpPr>
        <p:spPr>
          <a:xfrm>
            <a:off x="5440355" y="1088285"/>
            <a:ext cx="5235255"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solidFill>
                  <a:srgbClr val="202122"/>
                </a:solidFill>
                <a:latin typeface="Bahnschrift" panose="020B0502040204020203" pitchFamily="34" charset="0"/>
              </a:rPr>
              <a:t>« Supposons donc qu'au commencement l'âme est ce qu'on appelle une </a:t>
            </a:r>
            <a:r>
              <a:rPr lang="fr-FR" b="1" dirty="0">
                <a:solidFill>
                  <a:srgbClr val="202122"/>
                </a:solidFill>
                <a:latin typeface="Bahnschrift" panose="020B0502040204020203" pitchFamily="34" charset="0"/>
              </a:rPr>
              <a:t>table rase </a:t>
            </a:r>
            <a:r>
              <a:rPr lang="fr-FR" dirty="0">
                <a:solidFill>
                  <a:srgbClr val="202122"/>
                </a:solidFill>
                <a:latin typeface="Bahnschrift" panose="020B0502040204020203" pitchFamily="34" charset="0"/>
              </a:rPr>
              <a:t>[white </a:t>
            </a:r>
            <a:r>
              <a:rPr lang="fr-FR" dirty="0" err="1">
                <a:solidFill>
                  <a:srgbClr val="202122"/>
                </a:solidFill>
                <a:latin typeface="Bahnschrift" panose="020B0502040204020203" pitchFamily="34" charset="0"/>
              </a:rPr>
              <a:t>paper</a:t>
            </a:r>
            <a:r>
              <a:rPr lang="fr-FR" dirty="0">
                <a:solidFill>
                  <a:srgbClr val="202122"/>
                </a:solidFill>
                <a:latin typeface="Bahnschrift" panose="020B0502040204020203" pitchFamily="34" charset="0"/>
              </a:rPr>
              <a:t>], vide de tous les caractères sans aucune idée, quelle qu'elle soit. </a:t>
            </a:r>
          </a:p>
          <a:p>
            <a:r>
              <a:rPr lang="fr-FR" dirty="0">
                <a:solidFill>
                  <a:srgbClr val="202122"/>
                </a:solidFill>
                <a:latin typeface="Bahnschrift" panose="020B0502040204020203" pitchFamily="34" charset="0"/>
              </a:rPr>
              <a:t>Comment vient-elle à recevoir des idées ? D'où puise-t-elle tous ces matériaux qui sont somme le fond de tous ses raisonnements ? </a:t>
            </a:r>
          </a:p>
          <a:p>
            <a:r>
              <a:rPr lang="fr-FR" dirty="0">
                <a:solidFill>
                  <a:srgbClr val="202122"/>
                </a:solidFill>
                <a:latin typeface="Bahnschrift" panose="020B0502040204020203" pitchFamily="34" charset="0"/>
              </a:rPr>
              <a:t>A cela je réponds en un mot, de </a:t>
            </a:r>
            <a:r>
              <a:rPr lang="fr-FR" b="1" dirty="0">
                <a:solidFill>
                  <a:srgbClr val="202122"/>
                </a:solidFill>
                <a:latin typeface="Bahnschrift" panose="020B0502040204020203" pitchFamily="34" charset="0"/>
              </a:rPr>
              <a:t>l'expérience</a:t>
            </a:r>
            <a:r>
              <a:rPr lang="fr-FR" dirty="0">
                <a:solidFill>
                  <a:srgbClr val="202122"/>
                </a:solidFill>
                <a:latin typeface="Bahnschrift" panose="020B0502040204020203" pitchFamily="34" charset="0"/>
              </a:rPr>
              <a:t> : c'est le fondement de toutes nos connaissances. »</a:t>
            </a:r>
            <a:endParaRPr lang="LID4096" dirty="0">
              <a:latin typeface="Bahnschrift" panose="020B0502040204020203" pitchFamily="34" charset="0"/>
            </a:endParaRPr>
          </a:p>
        </p:txBody>
      </p:sp>
      <p:sp>
        <p:nvSpPr>
          <p:cNvPr id="16" name="Rectangle 15">
            <a:extLst>
              <a:ext uri="{FF2B5EF4-FFF2-40B4-BE49-F238E27FC236}">
                <a16:creationId xmlns:a16="http://schemas.microsoft.com/office/drawing/2014/main" id="{B19C6E45-82DA-4BFB-800B-F787ABE18308}"/>
              </a:ext>
            </a:extLst>
          </p:cNvPr>
          <p:cNvSpPr/>
          <p:nvPr/>
        </p:nvSpPr>
        <p:spPr>
          <a:xfrm>
            <a:off x="6608403" y="1818116"/>
            <a:ext cx="2029569" cy="352337"/>
          </a:xfrm>
          <a:prstGeom prst="rect">
            <a:avLst/>
          </a:prstGeom>
          <a:solidFill>
            <a:schemeClr val="accent6">
              <a:lumMod val="5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7" name="Rectangle 16">
            <a:extLst>
              <a:ext uri="{FF2B5EF4-FFF2-40B4-BE49-F238E27FC236}">
                <a16:creationId xmlns:a16="http://schemas.microsoft.com/office/drawing/2014/main" id="{0EE85801-246B-4CC0-9565-D6EF8331FBE0}"/>
              </a:ext>
            </a:extLst>
          </p:cNvPr>
          <p:cNvSpPr/>
          <p:nvPr/>
        </p:nvSpPr>
        <p:spPr>
          <a:xfrm>
            <a:off x="9387655" y="3529827"/>
            <a:ext cx="1159017" cy="352337"/>
          </a:xfrm>
          <a:prstGeom prst="rect">
            <a:avLst/>
          </a:prstGeom>
          <a:solidFill>
            <a:schemeClr val="accent6">
              <a:lumMod val="5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8" name="Rectangle 17">
            <a:extLst>
              <a:ext uri="{FF2B5EF4-FFF2-40B4-BE49-F238E27FC236}">
                <a16:creationId xmlns:a16="http://schemas.microsoft.com/office/drawing/2014/main" id="{30081E97-D39B-4F66-B8ED-31B388291D51}"/>
              </a:ext>
            </a:extLst>
          </p:cNvPr>
          <p:cNvSpPr/>
          <p:nvPr/>
        </p:nvSpPr>
        <p:spPr>
          <a:xfrm>
            <a:off x="6096000" y="3882164"/>
            <a:ext cx="4010407" cy="352337"/>
          </a:xfrm>
          <a:prstGeom prst="rect">
            <a:avLst/>
          </a:prstGeom>
          <a:solidFill>
            <a:schemeClr val="accent6">
              <a:lumMod val="5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9" name="Rectangle 18">
            <a:extLst>
              <a:ext uri="{FF2B5EF4-FFF2-40B4-BE49-F238E27FC236}">
                <a16:creationId xmlns:a16="http://schemas.microsoft.com/office/drawing/2014/main" id="{1B577812-D40E-4356-87E7-7D66304F03ED}"/>
              </a:ext>
            </a:extLst>
          </p:cNvPr>
          <p:cNvSpPr/>
          <p:nvPr/>
        </p:nvSpPr>
        <p:spPr>
          <a:xfrm>
            <a:off x="5571685" y="4660893"/>
            <a:ext cx="1796781" cy="352337"/>
          </a:xfrm>
          <a:prstGeom prst="rect">
            <a:avLst/>
          </a:prstGeom>
          <a:solidFill>
            <a:schemeClr val="accent6">
              <a:lumMod val="5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Tree>
    <p:extLst>
      <p:ext uri="{BB962C8B-B14F-4D97-AF65-F5344CB8AC3E}">
        <p14:creationId xmlns:p14="http://schemas.microsoft.com/office/powerpoint/2010/main" val="61779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2619</Words>
  <Application>Microsoft Office PowerPoint</Application>
  <PresentationFormat>Widescreen</PresentationFormat>
  <Paragraphs>279</Paragraphs>
  <Slides>32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Bahnschrift</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 B.</dc:creator>
  <cp:lastModifiedBy>Patrick BRÜCHER</cp:lastModifiedBy>
  <cp:revision>156</cp:revision>
  <cp:lastPrinted>2015-10-08T08:58:47Z</cp:lastPrinted>
  <dcterms:created xsi:type="dcterms:W3CDTF">2015-09-13T15:49:08Z</dcterms:created>
  <dcterms:modified xsi:type="dcterms:W3CDTF">2024-10-25T07:45:02Z</dcterms:modified>
</cp:coreProperties>
</file>