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8" r:id="rId10"/>
    <p:sldId id="387" r:id="rId11"/>
    <p:sldId id="389" r:id="rId12"/>
    <p:sldId id="390" r:id="rId13"/>
    <p:sldId id="391" r:id="rId14"/>
    <p:sldId id="3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E8"/>
    <a:srgbClr val="F8D7CD"/>
    <a:srgbClr val="F3B9A7"/>
    <a:srgbClr val="F6C3A0"/>
    <a:srgbClr val="843C0C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969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238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7292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9062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93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4653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8057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5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7105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8827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276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FFEB-C914-40D7-A8CD-DF8EA7A6D001}" type="datetimeFigureOut">
              <a:rPr lang="lb-LU" smtClean="0"/>
              <a:t>13.12.24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6541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D01D44-70F6-488F-9B5B-8663D25775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32" y="2839718"/>
            <a:ext cx="3259223" cy="4164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8922" y="1146028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latin typeface="Bahnschrift" panose="020B0502040204020203" pitchFamily="34" charset="0"/>
              </a:rPr>
              <a:t>Aristote</a:t>
            </a:r>
            <a:endParaRPr lang="lb-LU" sz="36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363" y="2023651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" panose="020B0502040204020203" pitchFamily="34" charset="0"/>
              </a:rPr>
              <a:t>La </a:t>
            </a:r>
            <a:r>
              <a:rPr lang="en-GB" sz="3200" dirty="0" err="1">
                <a:latin typeface="Bahnschrift" panose="020B0502040204020203" pitchFamily="34" charset="0"/>
              </a:rPr>
              <a:t>médiété</a:t>
            </a:r>
            <a:endParaRPr lang="lb-LU" sz="32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92A17-B9F0-4633-8454-0E1171C28E7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10" y="2848107"/>
            <a:ext cx="3259223" cy="41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379997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La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fonction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proprement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humaine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25A35C-6C33-4AFB-84E8-9D33648C3AB0}"/>
              </a:ext>
            </a:extLst>
          </p:cNvPr>
          <p:cNvSpPr txBox="1"/>
          <p:nvPr/>
        </p:nvSpPr>
        <p:spPr>
          <a:xfrm>
            <a:off x="317464" y="1712601"/>
            <a:ext cx="10747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BE" dirty="0">
                <a:latin typeface="Bahnschrift" panose="020B0502040204020203" pitchFamily="34" charset="0"/>
              </a:rPr>
              <a:t>Mais en quoi consiste cette fonction spéciale à l’homme ? </a:t>
            </a:r>
            <a:endParaRPr lang="lb-LU" dirty="0">
              <a:latin typeface="Bahnschrift" panose="020B0502040204020203" pitchFamily="34" charset="0"/>
            </a:endParaRPr>
          </a:p>
          <a:p>
            <a:pPr algn="just"/>
            <a:endParaRPr lang="fr-BE" dirty="0">
              <a:latin typeface="Bahnschrift" panose="020B0502040204020203" pitchFamily="34" charset="0"/>
            </a:endParaRPr>
          </a:p>
          <a:p>
            <a:pPr algn="just"/>
            <a:r>
              <a:rPr lang="fr-BE" dirty="0">
                <a:latin typeface="Bahnschrift" panose="020B0502040204020203" pitchFamily="34" charset="0"/>
              </a:rPr>
              <a:t>Aristote procède par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analogie: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4C2B40-F63C-46D5-80F4-6C8B316BA9AC}"/>
              </a:ext>
            </a:extLst>
          </p:cNvPr>
          <p:cNvSpPr txBox="1"/>
          <p:nvPr/>
        </p:nvSpPr>
        <p:spPr>
          <a:xfrm>
            <a:off x="1205259" y="2750200"/>
            <a:ext cx="749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BE" dirty="0">
              <a:latin typeface="Bahnschrift" panose="020B0502040204020203" pitchFamily="34" charset="0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fr-BE" dirty="0">
                <a:latin typeface="Bahnschrift" panose="020B0502040204020203" pitchFamily="34" charset="0"/>
              </a:rPr>
              <a:t>Les artistes et artisans ont une fonction à exercer.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0677F-04CA-4424-B8C7-B8D3B3FAAF14}"/>
              </a:ext>
            </a:extLst>
          </p:cNvPr>
          <p:cNvSpPr txBox="1"/>
          <p:nvPr/>
        </p:nvSpPr>
        <p:spPr>
          <a:xfrm>
            <a:off x="1205259" y="3621905"/>
            <a:ext cx="617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lphaLcPeriod" startAt="2"/>
            </a:pPr>
            <a:r>
              <a:rPr lang="fr-BE" dirty="0">
                <a:latin typeface="Bahnschrift" panose="020B0502040204020203" pitchFamily="34" charset="0"/>
              </a:rPr>
              <a:t>Les organes du corps ont une fonction à accomplir.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DAEE8E-EEAC-43B7-9BBD-E9056899369F}"/>
              </a:ext>
            </a:extLst>
          </p:cNvPr>
          <p:cNvSpPr txBox="1"/>
          <p:nvPr/>
        </p:nvSpPr>
        <p:spPr>
          <a:xfrm>
            <a:off x="387991" y="4361969"/>
            <a:ext cx="6995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BE" dirty="0">
                <a:latin typeface="Bahnschrift" panose="020B0502040204020203" pitchFamily="34" charset="0"/>
                <a:sym typeface="Wingdings" panose="05000000000000000000" pitchFamily="2" charset="2"/>
              </a:rPr>
              <a:t>Donc, </a:t>
            </a:r>
            <a:r>
              <a:rPr lang="fr-BE" dirty="0">
                <a:latin typeface="Bahnschrift" panose="020B0502040204020203" pitchFamily="34" charset="0"/>
              </a:rPr>
              <a:t>l’homme, en tant que tel, a une fonction spéciale à réaliser.</a:t>
            </a:r>
            <a:endParaRPr lang="lb-LU" dirty="0">
              <a:latin typeface="Bahnschrif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7619CD-C653-44BB-A95C-6048F570BC90}"/>
              </a:ext>
            </a:extLst>
          </p:cNvPr>
          <p:cNvCxnSpPr/>
          <p:nvPr/>
        </p:nvCxnSpPr>
        <p:spPr>
          <a:xfrm>
            <a:off x="317464" y="4216611"/>
            <a:ext cx="713196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0BE4F36-C95B-49BD-BAFD-3CE8A489A6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17" y="762279"/>
            <a:ext cx="3562503" cy="4383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BA10C5-0A05-4546-B75D-3A6A0B67EA8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68" y="3664595"/>
            <a:ext cx="4474606" cy="3200659"/>
          </a:xfrm>
          <a:prstGeom prst="ellipse">
            <a:avLst/>
          </a:prstGeom>
          <a:ln>
            <a:noFill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6639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379997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La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fonction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proprement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humaine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86E84E-55C5-41D3-9D20-6C8A0FE6FAE4}"/>
              </a:ext>
            </a:extLst>
          </p:cNvPr>
          <p:cNvSpPr txBox="1"/>
          <p:nvPr/>
        </p:nvSpPr>
        <p:spPr>
          <a:xfrm>
            <a:off x="317464" y="1638322"/>
            <a:ext cx="971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BE" dirty="0">
                <a:latin typeface="Bahnschrift" panose="020B0502040204020203" pitchFamily="34" charset="0"/>
              </a:rPr>
              <a:t>Pour répondre à cette question, Aristote distingue entre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trois types de vies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fr-BE" dirty="0">
                <a:latin typeface="Bahnschrift" panose="020B0502040204020203" pitchFamily="34" charset="0"/>
              </a:rPr>
              <a:t>: </a:t>
            </a:r>
            <a:endParaRPr lang="lb-LU" dirty="0">
              <a:latin typeface="Bahnschrift" panose="020B0502040204020203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4916EC6-C835-46DD-8720-97E7CB694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26676"/>
              </p:ext>
            </p:extLst>
          </p:nvPr>
        </p:nvGraphicFramePr>
        <p:xfrm>
          <a:off x="2588515" y="2458477"/>
          <a:ext cx="8167345" cy="41455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69958">
                  <a:extLst>
                    <a:ext uri="{9D8B030D-6E8A-4147-A177-3AD203B41FA5}">
                      <a16:colId xmlns:a16="http://schemas.microsoft.com/office/drawing/2014/main" val="3359002558"/>
                    </a:ext>
                  </a:extLst>
                </a:gridCol>
                <a:gridCol w="3088764">
                  <a:extLst>
                    <a:ext uri="{9D8B030D-6E8A-4147-A177-3AD203B41FA5}">
                      <a16:colId xmlns:a16="http://schemas.microsoft.com/office/drawing/2014/main" val="547972791"/>
                    </a:ext>
                  </a:extLst>
                </a:gridCol>
                <a:gridCol w="2808623">
                  <a:extLst>
                    <a:ext uri="{9D8B030D-6E8A-4147-A177-3AD203B41FA5}">
                      <a16:colId xmlns:a16="http://schemas.microsoft.com/office/drawing/2014/main" val="2166585546"/>
                    </a:ext>
                  </a:extLst>
                </a:gridCol>
              </a:tblGrid>
              <a:tr h="1390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Vie végétative</a:t>
                      </a:r>
                      <a:endParaRPr lang="lb-L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 </a:t>
                      </a:r>
                      <a:endParaRPr lang="lb-LU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>
                          <a:effectLst/>
                        </a:rPr>
                        <a:t>Croissance, reproduction, nutrition</a:t>
                      </a:r>
                      <a:endParaRPr lang="lb-LU" sz="200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9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dirty="0">
                          <a:effectLst/>
                        </a:rPr>
                        <a:t>Plantes, animaux, hommes</a:t>
                      </a:r>
                      <a:endParaRPr lang="lb-LU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79605"/>
                  </a:ext>
                </a:extLst>
              </a:tr>
              <a:tr h="17299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Vie sensitive</a:t>
                      </a:r>
                      <a:endParaRPr lang="lb-L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dirty="0">
                          <a:effectLst/>
                        </a:rPr>
                        <a:t>Sensations et émotions</a:t>
                      </a:r>
                      <a:endParaRPr lang="lb-LU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>
                          <a:effectLst/>
                        </a:rPr>
                        <a:t>Animaux, hommes</a:t>
                      </a:r>
                      <a:endParaRPr lang="lb-LU" sz="200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134500"/>
                  </a:ext>
                </a:extLst>
              </a:tr>
              <a:tr h="1025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Vie intellective</a:t>
                      </a:r>
                      <a:endParaRPr lang="lb-L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>
                          <a:effectLst/>
                        </a:rPr>
                        <a:t>Raison</a:t>
                      </a:r>
                      <a:endParaRPr lang="lb-LU" sz="200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2000" dirty="0">
                          <a:effectLst/>
                        </a:rPr>
                        <a:t>Hommes exclusivement</a:t>
                      </a:r>
                      <a:endParaRPr lang="lb-LU" sz="2000" dirty="0"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375288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056147A-F650-4567-8DCB-ABF639E60C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23" y="2386901"/>
            <a:ext cx="1470132" cy="1470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C0A5CA-9B19-4524-BF41-1513066ED0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1722">
            <a:off x="1216469" y="3934194"/>
            <a:ext cx="1349643" cy="1349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60A5EB-60EF-4A9D-AFA0-1B1221A971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73" y="5509906"/>
            <a:ext cx="1087634" cy="10876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63FF86-0AE6-4836-8CD0-1CDFCDEDB45F}"/>
              </a:ext>
            </a:extLst>
          </p:cNvPr>
          <p:cNvSpPr/>
          <p:nvPr/>
        </p:nvSpPr>
        <p:spPr>
          <a:xfrm>
            <a:off x="4882392" y="2458477"/>
            <a:ext cx="5873467" cy="1398556"/>
          </a:xfrm>
          <a:prstGeom prst="rect">
            <a:avLst/>
          </a:prstGeom>
          <a:solidFill>
            <a:srgbClr val="F3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4B89B-A71A-41BC-9A48-3E6CCB326846}"/>
              </a:ext>
            </a:extLst>
          </p:cNvPr>
          <p:cNvSpPr/>
          <p:nvPr/>
        </p:nvSpPr>
        <p:spPr>
          <a:xfrm>
            <a:off x="4882391" y="3881356"/>
            <a:ext cx="5873467" cy="1628550"/>
          </a:xfrm>
          <a:prstGeom prst="rect">
            <a:avLst/>
          </a:prstGeom>
          <a:solidFill>
            <a:srgbClr val="F8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E87BE4-1786-4B55-BBBE-6C5AA21AE5EE}"/>
              </a:ext>
            </a:extLst>
          </p:cNvPr>
          <p:cNvSpPr/>
          <p:nvPr/>
        </p:nvSpPr>
        <p:spPr>
          <a:xfrm>
            <a:off x="4882389" y="5581482"/>
            <a:ext cx="5873467" cy="1016058"/>
          </a:xfrm>
          <a:prstGeom prst="rect">
            <a:avLst/>
          </a:prstGeom>
          <a:solidFill>
            <a:srgbClr val="FC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07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1862121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Les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vertus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36556B7-214C-44FE-B80F-DF43F16E1605}"/>
              </a:ext>
            </a:extLst>
          </p:cNvPr>
          <p:cNvSpPr txBox="1"/>
          <p:nvPr/>
        </p:nvSpPr>
        <p:spPr>
          <a:xfrm>
            <a:off x="235127" y="1856024"/>
            <a:ext cx="1153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Bahnschrift" panose="020B0502040204020203" pitchFamily="34" charset="0"/>
              </a:rPr>
              <a:t>Pour que l’homme soit pleinement heureux,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il faut qu’il exerce bien sa fonction</a:t>
            </a:r>
            <a:r>
              <a:rPr lang="fr-BE" dirty="0">
                <a:latin typeface="Bahnschrift" panose="020B0502040204020203" pitchFamily="34" charset="0"/>
              </a:rPr>
              <a:t>. Or, il l’accomplira bien, </a:t>
            </a:r>
            <a:r>
              <a:rPr lang="fr-BE" b="1" dirty="0">
                <a:latin typeface="Bahnschrift" panose="020B0502040204020203" pitchFamily="34" charset="0"/>
              </a:rPr>
              <a:t>s’il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l’exerce en accord avec la vertu</a:t>
            </a:r>
            <a:r>
              <a:rPr lang="fr-BE" dirty="0">
                <a:latin typeface="Bahnschrift" panose="020B0502040204020203" pitchFamily="34" charset="0"/>
              </a:rPr>
              <a:t>.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0A619-C817-4F48-BFEE-77A40BC6B30A}"/>
              </a:ext>
            </a:extLst>
          </p:cNvPr>
          <p:cNvSpPr txBox="1"/>
          <p:nvPr/>
        </p:nvSpPr>
        <p:spPr>
          <a:xfrm>
            <a:off x="317463" y="2754807"/>
            <a:ext cx="1153462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fr-CH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Les vertus intellectuelles </a:t>
            </a:r>
            <a:r>
              <a:rPr lang="fr-CH" dirty="0">
                <a:latin typeface="Bahnschrift" panose="020B0502040204020203" pitchFamily="34" charset="0"/>
              </a:rPr>
              <a:t>sont des vertus qui incitent à chercher des vérités et ont leur siège dans la raison. Ils </a:t>
            </a:r>
            <a:r>
              <a:rPr lang="fr-CH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dépendent de l’enseignement</a:t>
            </a:r>
            <a:r>
              <a:rPr lang="fr-CH" b="1" dirty="0">
                <a:latin typeface="Bahnschrift" panose="020B0502040204020203" pitchFamily="34" charset="0"/>
              </a:rPr>
              <a:t>, de l’expérience et du temps</a:t>
            </a:r>
            <a:r>
              <a:rPr lang="fr-CH" dirty="0">
                <a:latin typeface="Bahnschrift" panose="020B0502040204020203" pitchFamily="34" charset="0"/>
              </a:rPr>
              <a:t>. </a:t>
            </a: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endParaRPr lang="fr-CH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11E317-C2CA-42AA-8BF5-D9E0EC48F198}"/>
              </a:ext>
            </a:extLst>
          </p:cNvPr>
          <p:cNvSpPr txBox="1"/>
          <p:nvPr/>
        </p:nvSpPr>
        <p:spPr>
          <a:xfrm>
            <a:off x="328686" y="5244652"/>
            <a:ext cx="115346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fr-CH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Les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vertus morales </a:t>
            </a:r>
            <a:r>
              <a:rPr lang="fr-BE" dirty="0">
                <a:latin typeface="Bahnschrift" panose="020B0502040204020203" pitchFamily="34" charset="0"/>
              </a:rPr>
              <a:t>sont des vertus qui incitent à agir. Ils sont </a:t>
            </a:r>
            <a:r>
              <a:rPr lang="fr-BE" b="1" dirty="0">
                <a:latin typeface="Bahnschrift" panose="020B0502040204020203" pitchFamily="34" charset="0"/>
              </a:rPr>
              <a:t>le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produit de l’habitude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fr-BE" dirty="0">
                <a:latin typeface="Bahnschrift" panose="020B0502040204020203" pitchFamily="34" charset="0"/>
              </a:rPr>
              <a:t>et s’expriment à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travers l’action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pPr lvl="0" algn="just"/>
            <a:endParaRPr lang="fr-BE" dirty="0">
              <a:latin typeface="Bahnschrift" panose="020B0502040204020203" pitchFamily="34" charset="0"/>
            </a:endParaRPr>
          </a:p>
          <a:p>
            <a:pPr lvl="0" algn="just"/>
            <a:r>
              <a:rPr lang="fr-BE" dirty="0">
                <a:latin typeface="Bahnschrift" panose="020B0502040204020203" pitchFamily="34" charset="0"/>
                <a:sym typeface="Wingdings 3" panose="05040102010807070707" pitchFamily="18" charset="2"/>
              </a:rPr>
              <a:t></a:t>
            </a:r>
            <a:r>
              <a:rPr lang="fr-BE" dirty="0">
                <a:latin typeface="Bahnschrift" panose="020B0502040204020203" pitchFamily="34" charset="0"/>
              </a:rPr>
              <a:t>Par exemple c’est en pratiquant les actions justes qu’on devient juste.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E95CA-E602-4F85-B884-FBE6BC812A88}"/>
              </a:ext>
            </a:extLst>
          </p:cNvPr>
          <p:cNvSpPr txBox="1"/>
          <p:nvPr/>
        </p:nvSpPr>
        <p:spPr>
          <a:xfrm>
            <a:off x="435755" y="3488394"/>
            <a:ext cx="8253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L’art (c.à.d. le savoir technique)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dirty="0">
                <a:latin typeface="Bahnschrift" panose="020B0502040204020203" pitchFamily="34" charset="0"/>
              </a:rPr>
              <a:t>La </a:t>
            </a:r>
            <a:r>
              <a:rPr lang="lb-LU" dirty="0" err="1">
                <a:latin typeface="Bahnschrift" panose="020B0502040204020203" pitchFamily="34" charset="0"/>
              </a:rPr>
              <a:t>science</a:t>
            </a:r>
            <a:r>
              <a:rPr lang="lb-LU" dirty="0"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b-LU" dirty="0">
                <a:latin typeface="Bahnschrift" panose="020B0502040204020203" pitchFamily="34" charset="0"/>
              </a:rPr>
              <a:t>La </a:t>
            </a:r>
            <a:r>
              <a:rPr lang="lb-LU" dirty="0" err="1">
                <a:latin typeface="Bahnschrift" panose="020B0502040204020203" pitchFamily="34" charset="0"/>
              </a:rPr>
              <a:t>prudence</a:t>
            </a:r>
            <a:r>
              <a:rPr lang="lb-LU" dirty="0">
                <a:latin typeface="Bahnschrift" panose="020B0502040204020203" pitchFamily="34" charset="0"/>
              </a:rPr>
              <a:t> (</a:t>
            </a:r>
            <a:r>
              <a:rPr lang="lb-LU" dirty="0" err="1">
                <a:latin typeface="Bahnschrift" panose="020B0502040204020203" pitchFamily="34" charset="0"/>
              </a:rPr>
              <a:t>dt</a:t>
            </a:r>
            <a:r>
              <a:rPr lang="lb-LU" dirty="0">
                <a:latin typeface="Bahnschrift" panose="020B0502040204020203" pitchFamily="34" charset="0"/>
              </a:rPr>
              <a:t>.: </a:t>
            </a:r>
            <a:r>
              <a:rPr lang="lb-LU" dirty="0" err="1">
                <a:latin typeface="Bahnschrift" panose="020B0502040204020203" pitchFamily="34" charset="0"/>
              </a:rPr>
              <a:t>Vorsicht</a:t>
            </a:r>
            <a:r>
              <a:rPr lang="lb-LU" dirty="0">
                <a:latin typeface="Bahnschrift" panose="020B05020402040202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Bahnschrift" panose="020B0502040204020203" pitchFamily="34" charset="0"/>
              </a:rPr>
              <a:t>La sagesse (une personne qui est sage, mène une vie contemplative, loin des passions et des souffrances) </a:t>
            </a:r>
          </a:p>
        </p:txBody>
      </p:sp>
    </p:spTree>
    <p:extLst>
      <p:ext uri="{BB962C8B-B14F-4D97-AF65-F5344CB8AC3E}">
        <p14:creationId xmlns:p14="http://schemas.microsoft.com/office/powerpoint/2010/main" val="31983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2935912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juste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milieu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(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médiété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)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EFE7BD1-F511-4278-B14A-EF84C165E8FD}"/>
              </a:ext>
            </a:extLst>
          </p:cNvPr>
          <p:cNvSpPr txBox="1"/>
          <p:nvPr/>
        </p:nvSpPr>
        <p:spPr>
          <a:xfrm>
            <a:off x="6171182" y="1845505"/>
            <a:ext cx="5531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Bahnschrift" panose="020B0502040204020203" pitchFamily="34" charset="0"/>
              </a:rPr>
              <a:t>Selon Aristote la vertu est définie comme le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juste milieu 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(gr. : </a:t>
            </a:r>
            <a:r>
              <a:rPr lang="fr-BE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mesotes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)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entre deux extrêmes condamnables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pPr algn="just"/>
            <a:endParaRPr lang="fr-BE" dirty="0">
              <a:latin typeface="Bahnschrift" panose="020B0502040204020203" pitchFamily="34" charset="0"/>
            </a:endParaRPr>
          </a:p>
          <a:p>
            <a:pPr algn="just"/>
            <a:r>
              <a:rPr lang="fr-BE" dirty="0">
                <a:latin typeface="Bahnschrift" panose="020B0502040204020203" pitchFamily="34" charset="0"/>
              </a:rPr>
              <a:t>La règle de la raison me dicte donc de réaliser le juste équilibre entre deux extrêmes.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DD6AE-BF6F-43A4-8CEE-2A91B440AD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7" y="1763656"/>
            <a:ext cx="5696125" cy="2373385"/>
          </a:xfrm>
          <a:prstGeom prst="rect">
            <a:avLst/>
          </a:prstGeom>
        </p:spPr>
      </p:pic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0FD6417-0694-45C2-B90C-EDE19271EA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3078" y="1366928"/>
            <a:ext cx="5678174" cy="3193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D7FA3E-740A-4EB7-B73D-77B148346B23}"/>
              </a:ext>
            </a:extLst>
          </p:cNvPr>
          <p:cNvSpPr/>
          <p:nvPr/>
        </p:nvSpPr>
        <p:spPr>
          <a:xfrm>
            <a:off x="235127" y="1339796"/>
            <a:ext cx="5785692" cy="460413"/>
          </a:xfrm>
          <a:prstGeom prst="rect">
            <a:avLst/>
          </a:prstGeom>
          <a:solidFill>
            <a:srgbClr val="F6C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3FEF07-4820-4B67-9FD1-53469DC56438}"/>
              </a:ext>
            </a:extLst>
          </p:cNvPr>
          <p:cNvSpPr/>
          <p:nvPr/>
        </p:nvSpPr>
        <p:spPr>
          <a:xfrm>
            <a:off x="223817" y="4117275"/>
            <a:ext cx="5785692" cy="460413"/>
          </a:xfrm>
          <a:prstGeom prst="rect">
            <a:avLst/>
          </a:prstGeom>
          <a:solidFill>
            <a:srgbClr val="F6C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EB8DB3-05F5-4635-AB62-2003C4F2CF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9" y="1780443"/>
            <a:ext cx="5785692" cy="2373385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BFF320B-C2C4-44EE-8F3F-1F660BDC266E}"/>
              </a:ext>
            </a:extLst>
          </p:cNvPr>
          <p:cNvGraphicFramePr>
            <a:graphicFrameLocks noGrp="1"/>
          </p:cNvGraphicFramePr>
          <p:nvPr/>
        </p:nvGraphicFramePr>
        <p:xfrm>
          <a:off x="1950689" y="4674252"/>
          <a:ext cx="8027299" cy="1544476"/>
        </p:xfrm>
        <a:graphic>
          <a:graphicData uri="http://schemas.openxmlformats.org/drawingml/2006/table">
            <a:tbl>
              <a:tblPr firstRow="1" firstCol="1" bandRow="1"/>
              <a:tblGrid>
                <a:gridCol w="2675127">
                  <a:extLst>
                    <a:ext uri="{9D8B030D-6E8A-4147-A177-3AD203B41FA5}">
                      <a16:colId xmlns:a16="http://schemas.microsoft.com/office/drawing/2014/main" val="2999582236"/>
                    </a:ext>
                  </a:extLst>
                </a:gridCol>
                <a:gridCol w="2676086">
                  <a:extLst>
                    <a:ext uri="{9D8B030D-6E8A-4147-A177-3AD203B41FA5}">
                      <a16:colId xmlns:a16="http://schemas.microsoft.com/office/drawing/2014/main" val="3909809020"/>
                    </a:ext>
                  </a:extLst>
                </a:gridCol>
                <a:gridCol w="2676086">
                  <a:extLst>
                    <a:ext uri="{9D8B030D-6E8A-4147-A177-3AD203B41FA5}">
                      <a16:colId xmlns:a16="http://schemas.microsoft.com/office/drawing/2014/main" val="3975075759"/>
                    </a:ext>
                  </a:extLst>
                </a:gridCol>
              </a:tblGrid>
              <a:tr h="386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défaut</a:t>
                      </a:r>
                      <a:endParaRPr lang="lb-LU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médiété</a:t>
                      </a:r>
                      <a:endParaRPr lang="lb-LU" sz="180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excès</a:t>
                      </a:r>
                      <a:endParaRPr lang="lb-LU" sz="18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77523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hostilité</a:t>
                      </a:r>
                      <a:endParaRPr lang="lb-L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b-L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flatterie</a:t>
                      </a:r>
                      <a:endParaRPr lang="lb-L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257899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témérité</a:t>
                      </a:r>
                      <a:endParaRPr lang="lb-L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b-L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lâcheté</a:t>
                      </a:r>
                      <a:endParaRPr lang="lb-L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06512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gaspillage</a:t>
                      </a:r>
                      <a:endParaRPr lang="lb-L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b-L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avarice</a:t>
                      </a:r>
                      <a:endParaRPr lang="lb-L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42908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7D35EFE-B6C0-442A-B0E8-A7FF14712EFA}"/>
              </a:ext>
            </a:extLst>
          </p:cNvPr>
          <p:cNvSpPr txBox="1"/>
          <p:nvPr/>
        </p:nvSpPr>
        <p:spPr>
          <a:xfrm>
            <a:off x="5575449" y="507715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amitié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CAE6E-1182-4DEF-9621-3B2CBCE9036E}"/>
              </a:ext>
            </a:extLst>
          </p:cNvPr>
          <p:cNvSpPr txBox="1"/>
          <p:nvPr/>
        </p:nvSpPr>
        <p:spPr>
          <a:xfrm>
            <a:off x="5497991" y="544649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courage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39892-9C61-4283-BE2A-47A00A86F6A7}"/>
              </a:ext>
            </a:extLst>
          </p:cNvPr>
          <p:cNvSpPr txBox="1"/>
          <p:nvPr/>
        </p:nvSpPr>
        <p:spPr>
          <a:xfrm>
            <a:off x="5376738" y="584939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générosité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DB628B-291B-4E2E-8D3F-F692982E3D84}"/>
              </a:ext>
            </a:extLst>
          </p:cNvPr>
          <p:cNvSpPr/>
          <p:nvPr/>
        </p:nvSpPr>
        <p:spPr>
          <a:xfrm>
            <a:off x="1586204" y="4422710"/>
            <a:ext cx="8938727" cy="2067950"/>
          </a:xfrm>
          <a:prstGeom prst="rect">
            <a:avLst/>
          </a:prstGeom>
          <a:solidFill>
            <a:srgbClr val="F6C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9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46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C88C013-DCF4-4B47-BF3F-E2992B7F73A3}"/>
              </a:ext>
            </a:extLst>
          </p:cNvPr>
          <p:cNvSpPr/>
          <p:nvPr/>
        </p:nvSpPr>
        <p:spPr>
          <a:xfrm>
            <a:off x="4401477" y="730253"/>
            <a:ext cx="4658547" cy="1998372"/>
          </a:xfrm>
          <a:prstGeom prst="wedgeEllipseCallout">
            <a:avLst>
              <a:gd name="adj1" fmla="val -67010"/>
              <a:gd name="adj2" fmla="val 12861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1862121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Une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hirondelle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C62A4B-1712-4581-9F9A-04E3AEE02494}"/>
              </a:ext>
            </a:extLst>
          </p:cNvPr>
          <p:cNvSpPr txBox="1"/>
          <p:nvPr/>
        </p:nvSpPr>
        <p:spPr>
          <a:xfrm>
            <a:off x="4634331" y="1333354"/>
            <a:ext cx="3998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i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« Car une hirondelle ne fait pas le printemps, ni non plus un seule jour »</a:t>
            </a:r>
            <a:endParaRPr lang="lb-LU" sz="2000" i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9FE4B6-F02C-4609-BBED-F8B573EEF83D}"/>
              </a:ext>
            </a:extLst>
          </p:cNvPr>
          <p:cNvSpPr txBox="1"/>
          <p:nvPr/>
        </p:nvSpPr>
        <p:spPr>
          <a:xfrm>
            <a:off x="5413626" y="3331726"/>
            <a:ext cx="5895075" cy="294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Bahnschrift" panose="020B0502040204020203" pitchFamily="34" charset="0"/>
              </a:rPr>
              <a:t>Il ne suffit pas d’être vertueux pendant un court moment de sa vie</a:t>
            </a:r>
            <a:r>
              <a:rPr lang="fr-BE" dirty="0">
                <a:latin typeface="Bahnschrift" panose="020B0502040204020203" pitchFamily="34" charset="0"/>
              </a:rPr>
              <a:t>. </a:t>
            </a:r>
            <a:r>
              <a:rPr lang="fr-BE" b="1" dirty="0">
                <a:latin typeface="Bahnschrift" panose="020B0502040204020203" pitchFamily="34" charset="0"/>
              </a:rPr>
              <a:t>Il faut qu’on le soit durant toute la vie, même jusqu'à la fin de sa vie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On ne peut pas atteindre le bonheur en un seul jour, mais il en faut beaucoup de temps, peut-être même toute une vie pour l’atteindre. 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56DF1-221E-4DFF-AF9A-F883D169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28" y="2784472"/>
            <a:ext cx="4073320" cy="39166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BE7458-D9EC-438E-B338-D9F1A02CB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9" y="-368847"/>
            <a:ext cx="3916654" cy="39166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62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E566B-C1A2-4C6C-8412-4034DCC57731}"/>
              </a:ext>
            </a:extLst>
          </p:cNvPr>
          <p:cNvSpPr txBox="1"/>
          <p:nvPr/>
        </p:nvSpPr>
        <p:spPr>
          <a:xfrm>
            <a:off x="5581293" y="1163287"/>
            <a:ext cx="5810596" cy="543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Aristote est né en 384 av. J. –C. à Stagire au nord de la Grèce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En 367 il devient 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un des disciples de Platon </a:t>
            </a:r>
            <a:endParaRPr lang="lb-LU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Après la mort de Platon en 347, il quitte Athènes et fond une école à </a:t>
            </a:r>
            <a:r>
              <a:rPr lang="fr-BE" dirty="0" err="1">
                <a:latin typeface="Bahnschrift" panose="020B0502040204020203" pitchFamily="34" charset="0"/>
              </a:rPr>
              <a:t>Axos</a:t>
            </a:r>
            <a:r>
              <a:rPr lang="fr-BE" dirty="0">
                <a:latin typeface="Bahnschrift" panose="020B0502040204020203" pitchFamily="34" charset="0"/>
              </a:rPr>
              <a:t>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En 342 il s’occupe de l’éducation du fils du roi Philippe de Macédoine, plus tard connu sous le nom 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d’Alexandre le Grand </a:t>
            </a:r>
            <a:endParaRPr lang="lb-LU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En 335 il s’installe à nouveau à Athènes ou il fond une école appelée </a:t>
            </a:r>
            <a:r>
              <a:rPr lang="fr-BE" i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Lykeion</a:t>
            </a:r>
            <a:r>
              <a:rPr lang="fr-BE" i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(Lycée)</a:t>
            </a:r>
            <a:r>
              <a:rPr lang="fr-BE" i="1" dirty="0">
                <a:latin typeface="Bahnschrift" panose="020B0502040204020203" pitchFamily="34" charset="0"/>
              </a:rPr>
              <a:t>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En 323 il doit fuir Athènes pour des raisons politiques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Il meurt à Chalcis (Eubée) en 322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3781-F85D-4626-9325-9096DA64BD64}"/>
              </a:ext>
            </a:extLst>
          </p:cNvPr>
          <p:cNvSpPr txBox="1"/>
          <p:nvPr/>
        </p:nvSpPr>
        <p:spPr>
          <a:xfrm>
            <a:off x="1668203" y="5214668"/>
            <a:ext cx="36829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“</a:t>
            </a:r>
            <a:r>
              <a:rPr lang="fr-FR" sz="1600" i="1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C'est de par leur caractère que les hommes sont ce qu'ils sont, mais c'est de par leurs actions qu'ils sont heureux, ou le contraire.</a:t>
            </a:r>
            <a:endParaRPr lang="fr-BE" b="1" i="1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D57584-2F13-4E3A-AC0F-42492B82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r="14997"/>
          <a:stretch/>
        </p:blipFill>
        <p:spPr>
          <a:xfrm>
            <a:off x="1478924" y="996612"/>
            <a:ext cx="3289687" cy="41173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10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8" y="946604"/>
            <a:ext cx="5446306" cy="433281"/>
            <a:chOff x="235130" y="742375"/>
            <a:chExt cx="5446306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30" y="742375"/>
              <a:ext cx="5419052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7" y="759793"/>
              <a:ext cx="5363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L’éthique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à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Nicomaque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(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Nikomachische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Ethik)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9D5C868-FD85-463A-A3C5-595BE675354E}"/>
              </a:ext>
            </a:extLst>
          </p:cNvPr>
          <p:cNvSpPr txBox="1"/>
          <p:nvPr/>
        </p:nvSpPr>
        <p:spPr>
          <a:xfrm>
            <a:off x="5372785" y="1984350"/>
            <a:ext cx="6002687" cy="419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L'Éthique à Nicomaque est un ouvrage principale d'Aristote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Cet ouvrage se comprend comme un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traité pratique</a:t>
            </a:r>
            <a:r>
              <a:rPr lang="fr-BE" dirty="0">
                <a:latin typeface="Bahnschrift" panose="020B0502040204020203" pitchFamily="34" charset="0"/>
              </a:rPr>
              <a:t> qui doit guider l'homme vers le bonheur et une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vie vertueuse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Chez Aristote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l’éthique est une science pratique </a:t>
            </a:r>
            <a:r>
              <a:rPr lang="fr-BE" dirty="0">
                <a:latin typeface="Bahnschrift" panose="020B0502040204020203" pitchFamily="34" charset="0"/>
              </a:rPr>
              <a:t>ayant pour objet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l’action de l’homme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b="1" dirty="0">
                <a:latin typeface="Bahnschrift" panose="020B0502040204020203" pitchFamily="34" charset="0"/>
              </a:rPr>
              <a:t>Nicomaque</a:t>
            </a:r>
            <a:r>
              <a:rPr lang="fr-BE" dirty="0">
                <a:latin typeface="Bahnschrift" panose="020B0502040204020203" pitchFamily="34" charset="0"/>
              </a:rPr>
              <a:t> est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 nom du fils </a:t>
            </a:r>
            <a:r>
              <a:rPr lang="fr-BE" dirty="0">
                <a:latin typeface="Bahnschrift" panose="020B0502040204020203" pitchFamily="34" charset="0"/>
              </a:rPr>
              <a:t>et du père d'Aristote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Aristote a écrit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ECF417-EAF0-4415-917C-7282DE4564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895">
            <a:off x="1344497" y="1741714"/>
            <a:ext cx="2959055" cy="47325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3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8" y="946604"/>
            <a:ext cx="1954399" cy="433281"/>
            <a:chOff x="235130" y="742375"/>
            <a:chExt cx="1954399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30" y="742375"/>
              <a:ext cx="1954399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7" y="759793"/>
              <a:ext cx="1516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La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téléologie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2AF7C7-7ED3-4AAD-B120-65CCD777C30E}"/>
              </a:ext>
            </a:extLst>
          </p:cNvPr>
          <p:cNvSpPr txBox="1"/>
          <p:nvPr/>
        </p:nvSpPr>
        <p:spPr>
          <a:xfrm>
            <a:off x="6239504" y="1791562"/>
            <a:ext cx="5199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Bahnschrift" panose="020B0502040204020203" pitchFamily="34" charset="0"/>
              </a:rPr>
              <a:t>L’éthique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téléologique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fr-BE" dirty="0">
                <a:latin typeface="Bahnschrift" panose="020B0502040204020203" pitchFamily="34" charset="0"/>
              </a:rPr>
              <a:t>met l’accent sur les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buts et les finalités des actes humaines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endParaRPr lang="lb-LU" dirty="0">
              <a:latin typeface="Bahnschrift" panose="020B0502040204020203" pitchFamily="34" charset="0"/>
            </a:endParaRPr>
          </a:p>
          <a:p>
            <a:r>
              <a:rPr lang="fr-BE" dirty="0">
                <a:latin typeface="Bahnschrift" panose="020B0502040204020203" pitchFamily="34" charset="0"/>
              </a:rPr>
              <a:t>La téléologie (du grec « </a:t>
            </a:r>
            <a:r>
              <a:rPr lang="fr-BE" dirty="0" err="1">
                <a:latin typeface="Bahnschrift" panose="020B0502040204020203" pitchFamily="34" charset="0"/>
              </a:rPr>
              <a:t>télos</a:t>
            </a:r>
            <a:r>
              <a:rPr lang="fr-BE" dirty="0">
                <a:latin typeface="Bahnschrift" panose="020B0502040204020203" pitchFamily="34" charset="0"/>
              </a:rPr>
              <a:t> », la fin ou le but) </a:t>
            </a:r>
          </a:p>
          <a:p>
            <a:endParaRPr lang="fr-BE" dirty="0">
              <a:latin typeface="Bahnschrift" panose="020B0502040204020203" pitchFamily="34" charset="0"/>
            </a:endParaRPr>
          </a:p>
          <a:p>
            <a:pPr marL="742950" lvl="1" indent="-285750">
              <a:buFont typeface="Wingdings 3" panose="05040102010807070707" pitchFamily="18" charset="2"/>
              <a:buChar char="Ê"/>
            </a:pPr>
            <a:r>
              <a:rPr lang="fr-BE" b="1" dirty="0">
                <a:latin typeface="Bahnschrift" panose="020B0502040204020203" pitchFamily="34" charset="0"/>
              </a:rPr>
              <a:t>doctrine privilégiant l’intervention de causes finales pour expliquer les phénomènes naturels et l’action humaine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endParaRPr lang="fr-BE" dirty="0">
              <a:latin typeface="Bahnschrift" panose="020B0502040204020203" pitchFamily="34" charset="0"/>
            </a:endParaRPr>
          </a:p>
          <a:p>
            <a:pPr marL="742950" lvl="1" indent="-285750">
              <a:lnSpc>
                <a:spcPct val="200000"/>
              </a:lnSpc>
              <a:buFont typeface="Wingdings 3" panose="05040102010807070707" pitchFamily="18" charset="2"/>
              <a:buChar char="Ê"/>
            </a:pPr>
            <a:r>
              <a:rPr lang="fr-BE" b="1" dirty="0">
                <a:latin typeface="Bahnschrift" panose="020B0502040204020203" pitchFamily="34" charset="0"/>
              </a:rPr>
              <a:t>l’étude de la finalité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endParaRPr lang="fr-BE" dirty="0">
              <a:latin typeface="Bahnschrift" panose="020B0502040204020203" pitchFamily="34" charset="0"/>
            </a:endParaRPr>
          </a:p>
          <a:p>
            <a:pPr algn="just"/>
            <a:r>
              <a:rPr lang="fr-BE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fr-BE" dirty="0">
                <a:latin typeface="Bahnschrift" panose="020B0502040204020203" pitchFamily="34" charset="0"/>
              </a:rPr>
              <a:t>Elle défend l’idée que chaque évènement (p. ex. : phénomène naturel, cours de l’histoire, action humaine)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n’est pas aléatoire </a:t>
            </a:r>
            <a:r>
              <a:rPr lang="fr-BE" dirty="0">
                <a:latin typeface="Bahnschrift" panose="020B0502040204020203" pitchFamily="34" charset="0"/>
              </a:rPr>
              <a:t>mais a une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certaine finalité </a:t>
            </a:r>
            <a:r>
              <a:rPr lang="fr-BE" dirty="0">
                <a:latin typeface="Bahnschrift" panose="020B0502040204020203" pitchFamily="34" charset="0"/>
              </a:rPr>
              <a:t>comme but. 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2ACF5-E129-47B7-8FA2-464022EC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/>
          <a:stretch/>
        </p:blipFill>
        <p:spPr>
          <a:xfrm>
            <a:off x="535892" y="1564055"/>
            <a:ext cx="2983017" cy="24269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E2072B-3CF8-4B5A-8A91-D4564ECA87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563"/>
          <a:stretch/>
        </p:blipFill>
        <p:spPr>
          <a:xfrm>
            <a:off x="2293319" y="3990993"/>
            <a:ext cx="3589112" cy="259436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F5FAF3-80AE-45B9-AEF2-E3FD1846F0CE}"/>
              </a:ext>
            </a:extLst>
          </p:cNvPr>
          <p:cNvGrpSpPr/>
          <p:nvPr/>
        </p:nvGrpSpPr>
        <p:grpSpPr>
          <a:xfrm>
            <a:off x="3371982" y="3195883"/>
            <a:ext cx="650927" cy="1165626"/>
            <a:chOff x="2414124" y="3130390"/>
            <a:chExt cx="650927" cy="1165626"/>
          </a:xfrm>
        </p:grpSpPr>
        <p:sp>
          <p:nvSpPr>
            <p:cNvPr id="15" name="Down Arrow 7">
              <a:extLst>
                <a:ext uri="{FF2B5EF4-FFF2-40B4-BE49-F238E27FC236}">
                  <a16:creationId xmlns:a16="http://schemas.microsoft.com/office/drawing/2014/main" id="{3535A8B8-ED38-46B4-8D54-B4F5502061A3}"/>
                </a:ext>
              </a:extLst>
            </p:cNvPr>
            <p:cNvSpPr/>
            <p:nvPr/>
          </p:nvSpPr>
          <p:spPr>
            <a:xfrm>
              <a:off x="2414124" y="3572634"/>
              <a:ext cx="548166" cy="723382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b-LU">
                <a:latin typeface="Bahnschrift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96FEBB-6B19-4DE4-93E4-68AC010F00BA}"/>
                </a:ext>
              </a:extLst>
            </p:cNvPr>
            <p:cNvSpPr txBox="1"/>
            <p:nvPr/>
          </p:nvSpPr>
          <p:spPr>
            <a:xfrm>
              <a:off x="2582227" y="3130390"/>
              <a:ext cx="482824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sz="5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?</a:t>
              </a:r>
              <a:endParaRPr lang="lb-L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8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30CEE-C9F8-4DAB-BFDB-F628B2FB6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0738"/>
          <a:stretch/>
        </p:blipFill>
        <p:spPr>
          <a:xfrm rot="5400000">
            <a:off x="592642" y="1508363"/>
            <a:ext cx="5759883" cy="4385687"/>
          </a:xfrm>
          <a:prstGeom prst="rect">
            <a:avLst/>
          </a:prstGeom>
          <a:ln>
            <a:solidFill>
              <a:srgbClr val="843C0C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686DC6-86B3-440A-9E7D-D31E0BCAB0A0}"/>
              </a:ext>
            </a:extLst>
          </p:cNvPr>
          <p:cNvSpPr txBox="1"/>
          <p:nvPr/>
        </p:nvSpPr>
        <p:spPr>
          <a:xfrm>
            <a:off x="5820872" y="892711"/>
            <a:ext cx="47419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>
                <a:latin typeface="Bahnschrift" panose="020B0502040204020203" pitchFamily="34" charset="0"/>
              </a:rPr>
              <a:t>Complétez et reconstruisez l’argumentation du texte :</a:t>
            </a:r>
            <a:endParaRPr lang="lb-LU" sz="1200" dirty="0">
              <a:latin typeface="Bahnschrift" panose="020B0502040204020203" pitchFamily="34" charset="0"/>
            </a:endParaRPr>
          </a:p>
          <a:p>
            <a:endParaRPr lang="fr-CH" sz="1200" b="1" dirty="0">
              <a:latin typeface="Bahnschrift" panose="020B0502040204020203" pitchFamily="34" charset="0"/>
            </a:endParaRPr>
          </a:p>
          <a:p>
            <a:pPr algn="just"/>
            <a:r>
              <a:rPr lang="fr-CH" sz="1200" b="1" dirty="0">
                <a:latin typeface="Bahnschrift" panose="020B0502040204020203" pitchFamily="34" charset="0"/>
              </a:rPr>
              <a:t>Paragraphe I. : Les biens intermédiaires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On observe qu’il existe des biens multiples.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Un bien est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une fin en vue de quoi tout le reste est effectué</a:t>
            </a:r>
            <a:r>
              <a:rPr lang="fr-CH" sz="1200" dirty="0">
                <a:latin typeface="Bahnschrift" panose="020B0502040204020203" pitchFamily="34" charset="0"/>
              </a:rPr>
              <a:t>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Ces biens multiples ne sont pas parfaits, car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nous les poursuivons en vue d’autres choses</a:t>
            </a:r>
            <a:r>
              <a:rPr lang="fr-CH" sz="1200" b="1" dirty="0">
                <a:latin typeface="Bahnschrift" panose="020B0502040204020203" pitchFamily="34" charset="0"/>
              </a:rPr>
              <a:t>.</a:t>
            </a:r>
          </a:p>
          <a:p>
            <a:pPr lvl="0" algn="just"/>
            <a:endParaRPr lang="fr-CH" sz="1200" b="1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b="1" dirty="0">
                <a:latin typeface="Bahnschrift" panose="020B0502040204020203" pitchFamily="34" charset="0"/>
              </a:rPr>
              <a:t>Paragraphe II. : Le Souverain Bien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Existe-t-il donc un Souverain Bien ?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Un Souverain Bien est un bien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parfait</a:t>
            </a:r>
            <a:r>
              <a:rPr lang="fr-CH" sz="1200" dirty="0">
                <a:latin typeface="Bahnschrift" panose="020B0502040204020203" pitchFamily="34" charset="0"/>
              </a:rPr>
              <a:t>. 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Un bien parfait est une fin ultime que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nous ne poursuivons pas en vue d’autres choses</a:t>
            </a:r>
            <a:r>
              <a:rPr lang="fr-CH" sz="1200" dirty="0">
                <a:latin typeface="Bahnschrift" panose="020B0502040204020203" pitchFamily="34" charset="0"/>
              </a:rPr>
              <a:t>. </a:t>
            </a:r>
          </a:p>
          <a:p>
            <a:pPr lvl="0" algn="just"/>
            <a:endParaRPr lang="fr-CH" sz="1200" b="1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b="1" dirty="0">
                <a:latin typeface="Bahnschrift" panose="020B0502040204020203" pitchFamily="34" charset="0"/>
              </a:rPr>
              <a:t>Paragraphe III. : Le Bonheur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Le bonheur </a:t>
            </a:r>
            <a:r>
              <a:rPr lang="fr-CH" sz="1200" dirty="0">
                <a:latin typeface="Bahnschrift" panose="020B0502040204020203" pitchFamily="34" charset="0"/>
              </a:rPr>
              <a:t>est le Souverain Bien car nous le poursuivons toujours pour lui-même.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La fin ultime de tous nos actes est donc de devenir heureux.</a:t>
            </a:r>
            <a:endParaRPr lang="lb-LU" sz="1200" dirty="0">
              <a:latin typeface="Bahnschrift" panose="020B0502040204020203" pitchFamily="34" charset="0"/>
            </a:endParaRPr>
          </a:p>
          <a:p>
            <a:pPr algn="just"/>
            <a:endParaRPr lang="fr-CH" sz="1200" b="1" dirty="0">
              <a:latin typeface="Bahnschrift" panose="020B0502040204020203" pitchFamily="34" charset="0"/>
            </a:endParaRPr>
          </a:p>
          <a:p>
            <a:pPr algn="just"/>
            <a:r>
              <a:rPr lang="fr-CH" sz="1200" b="1" dirty="0">
                <a:latin typeface="Bahnschrift" panose="020B0502040204020203" pitchFamily="34" charset="0"/>
              </a:rPr>
              <a:t>Paragraphe IV. : Les caractéristiques du bonheur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Ce qui suffit à soi-même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rend la vie désirable </a:t>
            </a:r>
            <a:r>
              <a:rPr lang="fr-CH" sz="1200" dirty="0">
                <a:latin typeface="Bahnschrift" panose="020B0502040204020203" pitchFamily="34" charset="0"/>
              </a:rPr>
              <a:t>et n’a besoin de rien d’autre.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On peut voir que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le bonheur </a:t>
            </a:r>
            <a:r>
              <a:rPr lang="fr-CH" sz="1200" dirty="0">
                <a:latin typeface="Bahnschrift" panose="020B0502040204020203" pitchFamily="34" charset="0"/>
              </a:rPr>
              <a:t>est autosuffisant.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Aussi on ne peut pas ajouter d’autres biens au bonheur, car le bonheur </a:t>
            </a:r>
            <a:r>
              <a:rPr lang="fr-CH" sz="1200" b="1" dirty="0">
                <a:solidFill>
                  <a:srgbClr val="FF0000"/>
                </a:solidFill>
                <a:latin typeface="Bahnschrift" panose="020B0502040204020203" pitchFamily="34" charset="0"/>
              </a:rPr>
              <a:t>est le plus désirable</a:t>
            </a:r>
            <a:r>
              <a:rPr lang="fr-CH" sz="1200" dirty="0">
                <a:latin typeface="Bahnschrift" panose="020B0502040204020203" pitchFamily="34" charset="0"/>
              </a:rPr>
              <a:t>.</a:t>
            </a:r>
            <a:endParaRPr lang="lb-LU" sz="1200" dirty="0">
              <a:latin typeface="Bahnschrift" panose="020B0502040204020203" pitchFamily="34" charset="0"/>
            </a:endParaRPr>
          </a:p>
          <a:p>
            <a:pPr lvl="0" algn="just"/>
            <a:r>
              <a:rPr lang="fr-CH" sz="1200" dirty="0">
                <a:latin typeface="Bahnschrift" panose="020B0502040204020203" pitchFamily="34" charset="0"/>
              </a:rPr>
              <a:t>Le bonheur est donc parfait, se suffit à soi-même et il est la fin ultime de tous nos actes.</a:t>
            </a:r>
            <a:endParaRPr lang="lb-LU" sz="1200" dirty="0"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A308D1-E094-4916-99B5-6B4BF3D724CF}"/>
              </a:ext>
            </a:extLst>
          </p:cNvPr>
          <p:cNvSpPr/>
          <p:nvPr/>
        </p:nvSpPr>
        <p:spPr>
          <a:xfrm>
            <a:off x="6716389" y="1679389"/>
            <a:ext cx="3313688" cy="178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B9F288-8468-4E8F-B461-0BF901FDEE49}"/>
              </a:ext>
            </a:extLst>
          </p:cNvPr>
          <p:cNvSpPr/>
          <p:nvPr/>
        </p:nvSpPr>
        <p:spPr>
          <a:xfrm>
            <a:off x="5921663" y="2082335"/>
            <a:ext cx="1639986" cy="1712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7160CE-8646-49F8-AB17-7E5538813E11}"/>
              </a:ext>
            </a:extLst>
          </p:cNvPr>
          <p:cNvSpPr/>
          <p:nvPr/>
        </p:nvSpPr>
        <p:spPr>
          <a:xfrm>
            <a:off x="8996995" y="1902138"/>
            <a:ext cx="1505118" cy="1712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6DE55-2A47-4040-A4F2-32DE8FAE06A5}"/>
              </a:ext>
            </a:extLst>
          </p:cNvPr>
          <p:cNvSpPr/>
          <p:nvPr/>
        </p:nvSpPr>
        <p:spPr>
          <a:xfrm>
            <a:off x="7987409" y="2816595"/>
            <a:ext cx="535423" cy="1658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6C233-3845-44F3-B5E9-BD35D1DAB7F8}"/>
              </a:ext>
            </a:extLst>
          </p:cNvPr>
          <p:cNvSpPr/>
          <p:nvPr/>
        </p:nvSpPr>
        <p:spPr>
          <a:xfrm>
            <a:off x="8522832" y="3002742"/>
            <a:ext cx="1990640" cy="1772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5AEA56-2B81-4BF3-A8C1-87D2FC2A6DB4}"/>
              </a:ext>
            </a:extLst>
          </p:cNvPr>
          <p:cNvSpPr/>
          <p:nvPr/>
        </p:nvSpPr>
        <p:spPr>
          <a:xfrm>
            <a:off x="5896397" y="3179981"/>
            <a:ext cx="1639986" cy="1712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ACB50-431D-408A-A374-8009410E26D3}"/>
              </a:ext>
            </a:extLst>
          </p:cNvPr>
          <p:cNvSpPr/>
          <p:nvPr/>
        </p:nvSpPr>
        <p:spPr>
          <a:xfrm>
            <a:off x="5909882" y="3691601"/>
            <a:ext cx="868423" cy="1760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80C5C6-2DC1-46D8-8492-F2D811245E6C}"/>
              </a:ext>
            </a:extLst>
          </p:cNvPr>
          <p:cNvSpPr/>
          <p:nvPr/>
        </p:nvSpPr>
        <p:spPr>
          <a:xfrm>
            <a:off x="7633487" y="4639534"/>
            <a:ext cx="1430942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0023E57-2595-40EF-B30B-AE3D229ADA34}"/>
              </a:ext>
            </a:extLst>
          </p:cNvPr>
          <p:cNvSpPr/>
          <p:nvPr/>
        </p:nvSpPr>
        <p:spPr>
          <a:xfrm>
            <a:off x="7039478" y="5000588"/>
            <a:ext cx="806507" cy="1672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D6FC24-76D7-4CB8-BD27-105184E2B5D3}"/>
              </a:ext>
            </a:extLst>
          </p:cNvPr>
          <p:cNvSpPr/>
          <p:nvPr/>
        </p:nvSpPr>
        <p:spPr>
          <a:xfrm>
            <a:off x="6528627" y="5340926"/>
            <a:ext cx="1395876" cy="1760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67412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8" y="946604"/>
            <a:ext cx="1954399" cy="433281"/>
            <a:chOff x="235130" y="742375"/>
            <a:chExt cx="1954399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30" y="742375"/>
              <a:ext cx="1954399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7" y="759793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L’eudémonie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BA2FDC-0E61-4237-A36F-F39A6AFE209F}"/>
              </a:ext>
            </a:extLst>
          </p:cNvPr>
          <p:cNvSpPr txBox="1"/>
          <p:nvPr/>
        </p:nvSpPr>
        <p:spPr>
          <a:xfrm>
            <a:off x="317465" y="1807423"/>
            <a:ext cx="11368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La morale d’Aristote est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eudémoniste</a:t>
            </a:r>
            <a:r>
              <a:rPr lang="fr-BE" dirty="0">
                <a:latin typeface="Bahnschrift" panose="020B0502040204020203" pitchFamily="34" charset="0"/>
              </a:rPr>
              <a:t> (</a:t>
            </a:r>
            <a:r>
              <a:rPr lang="fr-BE" dirty="0" err="1">
                <a:latin typeface="Bahnschrift" panose="020B0502040204020203" pitchFamily="34" charset="0"/>
              </a:rPr>
              <a:t>fr.</a:t>
            </a:r>
            <a:r>
              <a:rPr lang="fr-BE" dirty="0">
                <a:latin typeface="Bahnschrift" panose="020B0502040204020203" pitchFamily="34" charset="0"/>
              </a:rPr>
              <a:t>: bonheur, all.: </a:t>
            </a:r>
            <a:r>
              <a:rPr lang="fr-BE" dirty="0" err="1">
                <a:latin typeface="Bahnschrift" panose="020B0502040204020203" pitchFamily="34" charset="0"/>
              </a:rPr>
              <a:t>Glückseligkeit</a:t>
            </a:r>
            <a:r>
              <a:rPr lang="fr-BE" dirty="0">
                <a:latin typeface="Bahnschrift" panose="020B0502040204020203" pitchFamily="34" charset="0"/>
              </a:rPr>
              <a:t>) c.à.d. qu’elle est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à la recherche du bonheur</a:t>
            </a:r>
            <a:r>
              <a:rPr lang="fr-BE" b="1" dirty="0">
                <a:latin typeface="Bahnschrift" panose="020B0502040204020203" pitchFamily="34" charset="0"/>
              </a:rPr>
              <a:t> </a:t>
            </a:r>
            <a:r>
              <a:rPr lang="fr-BE" dirty="0">
                <a:latin typeface="Bahnschrift" panose="020B0502040204020203" pitchFamily="34" charset="0"/>
              </a:rPr>
              <a:t>comme fin de toute action</a:t>
            </a:r>
            <a:r>
              <a:rPr lang="lb-LU" dirty="0"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L’</a:t>
            </a:r>
            <a:r>
              <a:rPr lang="fr-BE" dirty="0" err="1">
                <a:latin typeface="Bahnschrift" panose="020B0502040204020203" pitchFamily="34" charset="0"/>
              </a:rPr>
              <a:t>eudémonie</a:t>
            </a:r>
            <a:r>
              <a:rPr lang="fr-BE" dirty="0">
                <a:latin typeface="Bahnschrift" panose="020B0502040204020203" pitchFamily="34" charset="0"/>
              </a:rPr>
              <a:t> conduit à l’ataraxie, c.à.d.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la tranquillité de l’âme</a:t>
            </a:r>
            <a:endParaRPr lang="lb-LU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latin typeface="Bahnschrift" panose="020B0502040204020203" pitchFamily="34" charset="0"/>
              </a:rPr>
              <a:t>Il existe une </a:t>
            </a:r>
            <a:r>
              <a:rPr lang="fr-BE" b="1" dirty="0">
                <a:latin typeface="Bahnschrift" panose="020B0502040204020203" pitchFamily="34" charset="0"/>
              </a:rPr>
              <a:t>multiplicité d’actions humaines</a:t>
            </a:r>
            <a:r>
              <a:rPr lang="fr-BE" dirty="0">
                <a:latin typeface="Bahnschrift" panose="020B0502040204020203" pitchFamily="34" charset="0"/>
              </a:rPr>
              <a:t>, qui ont aussi des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fins multiples</a:t>
            </a:r>
            <a:r>
              <a:rPr lang="fr-BE" dirty="0">
                <a:latin typeface="Bahnschrift" panose="020B0502040204020203" pitchFamily="34" charset="0"/>
              </a:rPr>
              <a:t>. Donc dans toute les activités humaines,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 bien </a:t>
            </a:r>
            <a:r>
              <a:rPr lang="fr-BE" dirty="0">
                <a:latin typeface="Bahnschrift" panose="020B0502040204020203" pitchFamily="34" charset="0"/>
              </a:rPr>
              <a:t>est « la fin, car c’est en vue de cette fin qu’on accomplit toujours le reste. 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F2BF68-2C84-4BB8-86FA-51D8A1BDEAF6}"/>
              </a:ext>
            </a:extLst>
          </p:cNvPr>
          <p:cNvSpPr txBox="1"/>
          <p:nvPr/>
        </p:nvSpPr>
        <p:spPr>
          <a:xfrm>
            <a:off x="2088390" y="427354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Exemple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220710-0A3D-4E04-A3D1-D2086423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63" y="4909631"/>
            <a:ext cx="746492" cy="746492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F75CCF9-9F22-43C4-AFC5-604EE6A5EF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15" y="5412285"/>
            <a:ext cx="366217" cy="366217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78C466-758B-4AC0-8E4A-EA8CD62D84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94" y="4908991"/>
            <a:ext cx="811901" cy="811901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799CE7-2DFF-4F7F-9E6D-591C4972B8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23" y="4872880"/>
            <a:ext cx="811901" cy="811901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10EB28-48FB-44BA-927B-7D00F30023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28" y="4800678"/>
            <a:ext cx="951535" cy="951535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B53EC4-E63B-4F9C-A76F-FBE73F2CA456}"/>
              </a:ext>
            </a:extLst>
          </p:cNvPr>
          <p:cNvSpPr txBox="1"/>
          <p:nvPr/>
        </p:nvSpPr>
        <p:spPr>
          <a:xfrm>
            <a:off x="2400835" y="5907975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Maladie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>
                <a:latin typeface="Bahnschrift" panose="020B0502040204020203" pitchFamily="34" charset="0"/>
              </a:rPr>
              <a:t>(</a:t>
            </a:r>
            <a:r>
              <a:rPr lang="en-GB" dirty="0" err="1">
                <a:latin typeface="Bahnschrift" panose="020B0502040204020203" pitchFamily="34" charset="0"/>
              </a:rPr>
              <a:t>Malheur</a:t>
            </a:r>
            <a:r>
              <a:rPr lang="en-GB" dirty="0">
                <a:latin typeface="Bahnschrift" panose="020B0502040204020203" pitchFamily="34" charset="0"/>
              </a:rPr>
              <a:t>)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5A4F9D-15D2-43FD-B82E-0829022B88E9}"/>
              </a:ext>
            </a:extLst>
          </p:cNvPr>
          <p:cNvSpPr txBox="1"/>
          <p:nvPr/>
        </p:nvSpPr>
        <p:spPr>
          <a:xfrm>
            <a:off x="4164371" y="588722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Médecine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>
                <a:latin typeface="Bahnschrift" panose="020B0502040204020203" pitchFamily="34" charset="0"/>
              </a:rPr>
              <a:t>(Art/</a:t>
            </a:r>
            <a:r>
              <a:rPr lang="en-GB" dirty="0" err="1">
                <a:latin typeface="Bahnschrift" panose="020B0502040204020203" pitchFamily="34" charset="0"/>
              </a:rPr>
              <a:t>Métier</a:t>
            </a:r>
            <a:r>
              <a:rPr lang="en-GB" dirty="0">
                <a:latin typeface="Bahnschrift" panose="020B0502040204020203" pitchFamily="34" charset="0"/>
              </a:rPr>
              <a:t>)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8807B-5941-47F0-A39A-7B5400E035ED}"/>
              </a:ext>
            </a:extLst>
          </p:cNvPr>
          <p:cNvSpPr txBox="1"/>
          <p:nvPr/>
        </p:nvSpPr>
        <p:spPr>
          <a:xfrm>
            <a:off x="5830034" y="5883183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Bahnschrift" panose="020B0502040204020203" pitchFamily="34" charset="0"/>
              </a:rPr>
              <a:t>Santé</a:t>
            </a:r>
          </a:p>
          <a:p>
            <a:pPr algn="ctr"/>
            <a:r>
              <a:rPr lang="en-GB" dirty="0">
                <a:latin typeface="Bahnschrift" panose="020B0502040204020203" pitchFamily="34" charset="0"/>
              </a:rPr>
              <a:t>(But </a:t>
            </a:r>
            <a:r>
              <a:rPr lang="en-GB" dirty="0" err="1">
                <a:latin typeface="Bahnschrift" panose="020B0502040204020203" pitchFamily="34" charset="0"/>
              </a:rPr>
              <a:t>intermédiaire</a:t>
            </a:r>
            <a:r>
              <a:rPr lang="en-GB" dirty="0">
                <a:latin typeface="Bahnschrift" panose="020B0502040204020203" pitchFamily="34" charset="0"/>
              </a:rPr>
              <a:t>)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AD6146-22ED-4AD9-BA7E-F099FC4E0BCF}"/>
              </a:ext>
            </a:extLst>
          </p:cNvPr>
          <p:cNvSpPr txBox="1"/>
          <p:nvPr/>
        </p:nvSpPr>
        <p:spPr>
          <a:xfrm>
            <a:off x="8263898" y="5883183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Bahnschrift" panose="020B0502040204020203" pitchFamily="34" charset="0"/>
              </a:rPr>
              <a:t>Bonheur</a:t>
            </a:r>
          </a:p>
          <a:p>
            <a:pPr algn="ctr"/>
            <a:r>
              <a:rPr lang="en-GB" dirty="0">
                <a:latin typeface="Bahnschrift" panose="020B0502040204020203" pitchFamily="34" charset="0"/>
              </a:rPr>
              <a:t>(Fin </a:t>
            </a:r>
            <a:r>
              <a:rPr lang="en-GB" dirty="0" err="1">
                <a:latin typeface="Bahnschrift" panose="020B0502040204020203" pitchFamily="34" charset="0"/>
              </a:rPr>
              <a:t>ultime</a:t>
            </a:r>
            <a:r>
              <a:rPr lang="en-GB" dirty="0">
                <a:latin typeface="Bahnschrift" panose="020B0502040204020203" pitchFamily="34" charset="0"/>
              </a:rPr>
              <a:t>)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27" name="Right Arrow 18">
            <a:extLst>
              <a:ext uri="{FF2B5EF4-FFF2-40B4-BE49-F238E27FC236}">
                <a16:creationId xmlns:a16="http://schemas.microsoft.com/office/drawing/2014/main" id="{FB7241A4-217F-43FF-9AFE-B88C3FBA2B92}"/>
              </a:ext>
            </a:extLst>
          </p:cNvPr>
          <p:cNvSpPr/>
          <p:nvPr/>
        </p:nvSpPr>
        <p:spPr>
          <a:xfrm>
            <a:off x="3824983" y="5213253"/>
            <a:ext cx="485522" cy="13924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8" name="Right Arrow 19">
            <a:extLst>
              <a:ext uri="{FF2B5EF4-FFF2-40B4-BE49-F238E27FC236}">
                <a16:creationId xmlns:a16="http://schemas.microsoft.com/office/drawing/2014/main" id="{952BCA7E-8725-4489-9E0A-C4FFD4F713BC}"/>
              </a:ext>
            </a:extLst>
          </p:cNvPr>
          <p:cNvSpPr/>
          <p:nvPr/>
        </p:nvSpPr>
        <p:spPr>
          <a:xfrm>
            <a:off x="5717818" y="5206821"/>
            <a:ext cx="485522" cy="13924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9" name="Right Arrow 20">
            <a:extLst>
              <a:ext uri="{FF2B5EF4-FFF2-40B4-BE49-F238E27FC236}">
                <a16:creationId xmlns:a16="http://schemas.microsoft.com/office/drawing/2014/main" id="{EE6A61A8-9551-489F-8833-DA703023A77B}"/>
              </a:ext>
            </a:extLst>
          </p:cNvPr>
          <p:cNvSpPr/>
          <p:nvPr/>
        </p:nvSpPr>
        <p:spPr>
          <a:xfrm>
            <a:off x="7673205" y="5206820"/>
            <a:ext cx="485522" cy="13924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1306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8" y="946604"/>
            <a:ext cx="2850987" cy="433281"/>
            <a:chOff x="235130" y="742375"/>
            <a:chExt cx="2850987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30" y="742375"/>
              <a:ext cx="2591962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7" y="759793"/>
              <a:ext cx="27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Hierarchie des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fins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373B5EB-0E6E-48E0-90C4-9B414D74C3F3}"/>
              </a:ext>
            </a:extLst>
          </p:cNvPr>
          <p:cNvSpPr txBox="1"/>
          <p:nvPr/>
        </p:nvSpPr>
        <p:spPr>
          <a:xfrm>
            <a:off x="5313097" y="1521570"/>
            <a:ext cx="58707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>
                <a:latin typeface="Bahnschrift" panose="020B0502040204020203" pitchFamily="34" charset="0"/>
              </a:rPr>
              <a:t>Aristote établit une sorte </a:t>
            </a:r>
            <a:r>
              <a:rPr lang="fr-BE" b="1" dirty="0">
                <a:latin typeface="Bahnschrift" panose="020B0502040204020203" pitchFamily="34" charset="0"/>
              </a:rPr>
              <a:t>d’hiérarchie</a:t>
            </a:r>
            <a:r>
              <a:rPr lang="fr-BE" dirty="0">
                <a:latin typeface="Bahnschrift" panose="020B0502040204020203" pitchFamily="34" charset="0"/>
              </a:rPr>
              <a:t> entre les différentes fins : </a:t>
            </a:r>
            <a:endParaRPr lang="lb-LU" dirty="0">
              <a:latin typeface="Bahnschrift" panose="020B0502040204020203" pitchFamily="34" charset="0"/>
            </a:endParaRPr>
          </a:p>
          <a:p>
            <a:pPr lvl="0" algn="just"/>
            <a:endParaRPr lang="fr-BE" b="1" dirty="0">
              <a:latin typeface="Bahnschrift" panose="020B0502040204020203" pitchFamily="34" charset="0"/>
            </a:endParaRPr>
          </a:p>
          <a:p>
            <a:pPr lvl="1" algn="just"/>
            <a:r>
              <a:rPr lang="fr-BE" b="1" dirty="0">
                <a:latin typeface="Bahnschrift" panose="020B0502040204020203" pitchFamily="34" charset="0"/>
              </a:rPr>
              <a:t>a. Les fins comme purs moyen ou instrumentales</a:t>
            </a:r>
            <a:r>
              <a:rPr lang="fr-BE" dirty="0">
                <a:latin typeface="Bahnschrift" panose="020B0502040204020203" pitchFamily="34" charset="0"/>
              </a:rPr>
              <a:t> sont toujours poursuivies en vue d’autres fins. </a:t>
            </a:r>
            <a:endParaRPr lang="lb-LU" dirty="0">
              <a:latin typeface="Bahnschrift" panose="020B0502040204020203" pitchFamily="34" charset="0"/>
            </a:endParaRPr>
          </a:p>
          <a:p>
            <a:pPr lvl="1" algn="just"/>
            <a:r>
              <a:rPr lang="fr-BE" dirty="0">
                <a:latin typeface="Bahnschrift" panose="020B0502040204020203" pitchFamily="34" charset="0"/>
              </a:rPr>
              <a:t> </a:t>
            </a:r>
          </a:p>
          <a:p>
            <a:pPr lvl="1" algn="just"/>
            <a:endParaRPr lang="en-GB" dirty="0">
              <a:latin typeface="Bahnschrift" panose="020B0502040204020203" pitchFamily="34" charset="0"/>
            </a:endParaRPr>
          </a:p>
          <a:p>
            <a:pPr lvl="1" algn="just"/>
            <a:endParaRPr lang="en-GB" dirty="0">
              <a:latin typeface="Bahnschrift" panose="020B0502040204020203" pitchFamily="34" charset="0"/>
            </a:endParaRPr>
          </a:p>
          <a:p>
            <a:pPr lvl="1" algn="just"/>
            <a:endParaRPr lang="lb-LU" dirty="0">
              <a:latin typeface="Bahnschrift" panose="020B0502040204020203" pitchFamily="34" charset="0"/>
            </a:endParaRPr>
          </a:p>
          <a:p>
            <a:pPr lvl="1" algn="just"/>
            <a:r>
              <a:rPr lang="fr-BE" b="1" dirty="0" err="1">
                <a:latin typeface="Bahnschrift" panose="020B0502040204020203" pitchFamily="34" charset="0"/>
              </a:rPr>
              <a:t>b.</a:t>
            </a:r>
            <a:r>
              <a:rPr lang="fr-BE" b="1" dirty="0">
                <a:latin typeface="Bahnschrift" panose="020B0502040204020203" pitchFamily="34" charset="0"/>
              </a:rPr>
              <a:t> Les fins mixtes ou supérieures</a:t>
            </a:r>
            <a:r>
              <a:rPr lang="fr-BE" dirty="0">
                <a:latin typeface="Bahnschrift" panose="020B0502040204020203" pitchFamily="34" charset="0"/>
              </a:rPr>
              <a:t> sont poursuivies en vue d’autres fins, mais aussi pour elles-mêmes. </a:t>
            </a:r>
          </a:p>
          <a:p>
            <a:pPr lvl="1" algn="just"/>
            <a:endParaRPr lang="fr-BE" dirty="0">
              <a:latin typeface="Bahnschrift" panose="020B0502040204020203" pitchFamily="34" charset="0"/>
            </a:endParaRPr>
          </a:p>
          <a:p>
            <a:pPr lvl="1" algn="just"/>
            <a:endParaRPr lang="fr-BE" dirty="0">
              <a:latin typeface="Bahnschrift" panose="020B0502040204020203" pitchFamily="34" charset="0"/>
            </a:endParaRPr>
          </a:p>
          <a:p>
            <a:pPr lvl="1" algn="just"/>
            <a:endParaRPr lang="fr-BE" dirty="0">
              <a:latin typeface="Bahnschrift" panose="020B0502040204020203" pitchFamily="34" charset="0"/>
            </a:endParaRPr>
          </a:p>
          <a:p>
            <a:pPr lvl="1" algn="just"/>
            <a:r>
              <a:rPr lang="fr-BE" dirty="0">
                <a:latin typeface="Bahnschrift" panose="020B0502040204020203" pitchFamily="34" charset="0"/>
              </a:rPr>
              <a:t> </a:t>
            </a:r>
            <a:endParaRPr lang="lb-LU" dirty="0">
              <a:latin typeface="Bahnschrift" panose="020B0502040204020203" pitchFamily="34" charset="0"/>
            </a:endParaRPr>
          </a:p>
          <a:p>
            <a:pPr lvl="1" algn="just"/>
            <a:r>
              <a:rPr lang="fr-BE" b="1" dirty="0">
                <a:latin typeface="Bahnschrift" panose="020B0502040204020203" pitchFamily="34" charset="0"/>
              </a:rPr>
              <a:t>c. La fin parfaite </a:t>
            </a:r>
            <a:r>
              <a:rPr lang="fr-BE" dirty="0">
                <a:latin typeface="Bahnschrift" panose="020B0502040204020203" pitchFamily="34" charset="0"/>
              </a:rPr>
              <a:t>est seulement </a:t>
            </a:r>
            <a:r>
              <a:rPr lang="fr-BE" b="1" dirty="0">
                <a:latin typeface="Bahnschrift" panose="020B0502040204020203" pitchFamily="34" charset="0"/>
              </a:rPr>
              <a:t>poursuivie pour elle-même</a:t>
            </a:r>
            <a:r>
              <a:rPr lang="fr-BE" dirty="0">
                <a:latin typeface="Bahnschrift" panose="020B0502040204020203" pitchFamily="34" charset="0"/>
              </a:rPr>
              <a:t> et ne jamais en vue d’autres choses. 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C9BA7A5-C9ED-45B9-90EC-39D548C4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4400"/>
          <a:stretch/>
        </p:blipFill>
        <p:spPr>
          <a:xfrm>
            <a:off x="3138807" y="3514986"/>
            <a:ext cx="1539499" cy="16678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716612-B78B-4A41-B583-8D288FD5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02" y="1675190"/>
            <a:ext cx="841908" cy="15415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C1E291-1C2E-4EF0-8CD4-00DE8553E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3"/>
          <a:stretch/>
        </p:blipFill>
        <p:spPr>
          <a:xfrm>
            <a:off x="2357701" y="5383666"/>
            <a:ext cx="3101713" cy="10206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89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DFFF8A-7322-4FB2-ABE7-43C5EADC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9514" y="1031769"/>
            <a:ext cx="8151635" cy="5081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5FB7F1-968C-4723-9A4D-1AEE4489D2A6}"/>
              </a:ext>
            </a:extLst>
          </p:cNvPr>
          <p:cNvSpPr txBox="1"/>
          <p:nvPr/>
        </p:nvSpPr>
        <p:spPr>
          <a:xfrm>
            <a:off x="4283386" y="1205713"/>
            <a:ext cx="132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État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durable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32EAE-7572-4FB1-A1B6-430926BDF460}"/>
              </a:ext>
            </a:extLst>
          </p:cNvPr>
          <p:cNvSpPr txBox="1"/>
          <p:nvPr/>
        </p:nvSpPr>
        <p:spPr>
          <a:xfrm>
            <a:off x="3918439" y="1908371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Le plus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désirable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72860C-3D71-42A2-A6D4-98A70DED6C61}"/>
              </a:ext>
            </a:extLst>
          </p:cNvPr>
          <p:cNvSpPr txBox="1"/>
          <p:nvPr/>
        </p:nvSpPr>
        <p:spPr>
          <a:xfrm>
            <a:off x="8658085" y="1201667"/>
            <a:ext cx="141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autosuffisant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A2353-FE85-4B54-A8B9-BB8EC099FE4E}"/>
              </a:ext>
            </a:extLst>
          </p:cNvPr>
          <p:cNvSpPr txBox="1"/>
          <p:nvPr/>
        </p:nvSpPr>
        <p:spPr>
          <a:xfrm>
            <a:off x="8658085" y="190837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Fin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ultime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2D06F0-038F-46BD-AFDD-1264FC1151EC}"/>
              </a:ext>
            </a:extLst>
          </p:cNvPr>
          <p:cNvSpPr txBox="1"/>
          <p:nvPr/>
        </p:nvSpPr>
        <p:spPr>
          <a:xfrm>
            <a:off x="6221731" y="1386334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Bonheur</a:t>
            </a:r>
            <a:endParaRPr lang="lb-L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16EF46-0E9B-4F4D-9E2C-FC76B3C5AA9D}"/>
              </a:ext>
            </a:extLst>
          </p:cNvPr>
          <p:cNvSpPr txBox="1"/>
          <p:nvPr/>
        </p:nvSpPr>
        <p:spPr>
          <a:xfrm>
            <a:off x="4899194" y="3433720"/>
            <a:ext cx="71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Santé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A87005-0482-42A8-9778-9F4386F295A6}"/>
              </a:ext>
            </a:extLst>
          </p:cNvPr>
          <p:cNvSpPr txBox="1"/>
          <p:nvPr/>
        </p:nvSpPr>
        <p:spPr>
          <a:xfrm>
            <a:off x="6683619" y="3433720"/>
            <a:ext cx="90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Victoire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1474A-7FEC-42FE-9CF5-AD6DFF3E23FA}"/>
              </a:ext>
            </a:extLst>
          </p:cNvPr>
          <p:cNvSpPr txBox="1"/>
          <p:nvPr/>
        </p:nvSpPr>
        <p:spPr>
          <a:xfrm>
            <a:off x="8517697" y="343372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Maison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7FF0D-AB33-4786-88AD-5A0F92F35A3C}"/>
              </a:ext>
            </a:extLst>
          </p:cNvPr>
          <p:cNvSpPr txBox="1"/>
          <p:nvPr/>
        </p:nvSpPr>
        <p:spPr>
          <a:xfrm>
            <a:off x="4724942" y="5406828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Médecine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1F7EF4-2330-44A1-85F9-1673DD7D23FB}"/>
              </a:ext>
            </a:extLst>
          </p:cNvPr>
          <p:cNvSpPr txBox="1"/>
          <p:nvPr/>
        </p:nvSpPr>
        <p:spPr>
          <a:xfrm>
            <a:off x="6609036" y="5406828"/>
            <a:ext cx="10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Stratégie</a:t>
            </a:r>
            <a:endParaRPr lang="lb-L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C4F19-8D80-46CF-A1EC-B894CAC20A4D}"/>
              </a:ext>
            </a:extLst>
          </p:cNvPr>
          <p:cNvSpPr txBox="1"/>
          <p:nvPr/>
        </p:nvSpPr>
        <p:spPr>
          <a:xfrm>
            <a:off x="8332641" y="5406828"/>
            <a:ext cx="131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accent2">
                    <a:lumMod val="75000"/>
                  </a:schemeClr>
                </a:solidFill>
              </a:rPr>
              <a:t>Maçonnerie</a:t>
            </a:r>
          </a:p>
        </p:txBody>
      </p:sp>
    </p:spTree>
    <p:extLst>
      <p:ext uri="{BB962C8B-B14F-4D97-AF65-F5344CB8AC3E}">
        <p14:creationId xmlns:p14="http://schemas.microsoft.com/office/powerpoint/2010/main" val="19436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L’éthique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à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Nicomaque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Aristote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90474D-BF23-495E-93DC-00E4597A1339}"/>
              </a:ext>
            </a:extLst>
          </p:cNvPr>
          <p:cNvGrpSpPr/>
          <p:nvPr/>
        </p:nvGrpSpPr>
        <p:grpSpPr>
          <a:xfrm>
            <a:off x="235127" y="946604"/>
            <a:ext cx="4094382" cy="433281"/>
            <a:chOff x="235129" y="742375"/>
            <a:chExt cx="4094382" cy="4332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1F9FB3B-7C7C-42B8-97D7-C002313EA567}"/>
                </a:ext>
              </a:extLst>
            </p:cNvPr>
            <p:cNvSpPr/>
            <p:nvPr/>
          </p:nvSpPr>
          <p:spPr>
            <a:xfrm>
              <a:off x="235129" y="742375"/>
              <a:ext cx="379997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59C0ED-E4D0-444C-844E-7BFD04114C8D}"/>
                </a:ext>
              </a:extLst>
            </p:cNvPr>
            <p:cNvSpPr txBox="1"/>
            <p:nvPr/>
          </p:nvSpPr>
          <p:spPr>
            <a:xfrm>
              <a:off x="317466" y="759793"/>
              <a:ext cx="4012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La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fonction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proprement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humaine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3CDDB8A-A115-4A9A-94AD-C6BDCE74FF8E}"/>
              </a:ext>
            </a:extLst>
          </p:cNvPr>
          <p:cNvSpPr txBox="1"/>
          <p:nvPr/>
        </p:nvSpPr>
        <p:spPr>
          <a:xfrm>
            <a:off x="5343787" y="1790703"/>
            <a:ext cx="6295900" cy="419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dirty="0">
                <a:latin typeface="Bahnschrift" panose="020B0502040204020203" pitchFamily="34" charset="0"/>
              </a:rPr>
              <a:t>Aristote veut déterminer « la nature du bonheur » en déterminant la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fonction spéciale </a:t>
            </a:r>
            <a:r>
              <a:rPr lang="fr-BE" dirty="0">
                <a:latin typeface="Bahnschrift" panose="020B0502040204020203" pitchFamily="34" charset="0"/>
              </a:rPr>
              <a:t>(</a:t>
            </a:r>
            <a:r>
              <a:rPr lang="fr-BE" b="1" dirty="0">
                <a:latin typeface="Bahnschrift" panose="020B0502040204020203" pitchFamily="34" charset="0"/>
              </a:rPr>
              <a:t>gr. : </a:t>
            </a:r>
            <a:r>
              <a:rPr lang="fr-BE" b="1" dirty="0" err="1">
                <a:latin typeface="Bahnschrift" panose="020B0502040204020203" pitchFamily="34" charset="0"/>
              </a:rPr>
              <a:t>ergon</a:t>
            </a:r>
            <a:r>
              <a:rPr lang="fr-BE" dirty="0">
                <a:latin typeface="Bahnschrift" panose="020B0502040204020203" pitchFamily="34" charset="0"/>
              </a:rPr>
              <a:t>) de l’homme. </a:t>
            </a:r>
          </a:p>
          <a:p>
            <a:pPr algn="just">
              <a:lnSpc>
                <a:spcPct val="150000"/>
              </a:lnSpc>
            </a:pPr>
            <a:endParaRPr lang="fr-BE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BE" dirty="0">
                <a:latin typeface="Bahnschrift" panose="020B0502040204020203" pitchFamily="34" charset="0"/>
              </a:rPr>
              <a:t>Il est d’avis que si chaque métier/être/objet a sa propre fonction, alors l’homme lui-même doit aussi avoir une </a:t>
            </a:r>
            <a:r>
              <a:rPr lang="fr-B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fonction spéciale</a:t>
            </a:r>
            <a:r>
              <a:rPr lang="fr-BE" dirty="0">
                <a:latin typeface="Bahnschrift" panose="020B0502040204020203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fr-BE" dirty="0">
              <a:latin typeface="Bahnschrift" panose="020B0502040204020203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 3" panose="05040102010807070707" pitchFamily="18" charset="2"/>
              <a:buChar char="Ê"/>
            </a:pPr>
            <a:r>
              <a:rPr lang="fr-BE" dirty="0">
                <a:latin typeface="Bahnschrift" panose="020B0502040204020203" pitchFamily="34" charset="0"/>
              </a:rPr>
              <a:t>La </a:t>
            </a:r>
            <a:r>
              <a:rPr lang="fr-BE" b="1" dirty="0">
                <a:latin typeface="Bahnschrift" panose="020B0502040204020203" pitchFamily="34" charset="0"/>
              </a:rPr>
              <a:t>fonction propre</a:t>
            </a:r>
            <a:r>
              <a:rPr lang="fr-BE" dirty="0">
                <a:latin typeface="Bahnschrift" panose="020B0502040204020203" pitchFamily="34" charset="0"/>
              </a:rPr>
              <a:t> d’un être, c’est l’opération pour laquelle il est fait. En fait, </a:t>
            </a:r>
            <a:r>
              <a:rPr lang="fr-B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c’est l’activité qui définit sa véritable nature</a:t>
            </a:r>
            <a:r>
              <a:rPr lang="fr-BE" dirty="0">
                <a:latin typeface="Bahnschrift" panose="020B0502040204020203" pitchFamily="34" charset="0"/>
              </a:rPr>
              <a:t>. 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D3447-9A76-4D5D-8666-44091A1EF2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6" y="1712601"/>
            <a:ext cx="4626094" cy="4685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8CC44-E09F-44E2-BD51-8D21DB5B86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67" y="1581154"/>
            <a:ext cx="1361475" cy="17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1244</Words>
  <Application>Microsoft Office PowerPoint</Application>
  <PresentationFormat>Widescreen</PresentationFormat>
  <Paragraphs>173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Bahnschrift</vt:lpstr>
      <vt:lpstr>Bahnschrift Light</vt:lpstr>
      <vt:lpstr>Bahnschrift SemiBold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BRÜCHER Patrick</dc:creator>
  <cp:lastModifiedBy>Patrick BRÜCHER</cp:lastModifiedBy>
  <cp:revision>70</cp:revision>
  <dcterms:created xsi:type="dcterms:W3CDTF">2017-01-31T18:22:07Z</dcterms:created>
  <dcterms:modified xsi:type="dcterms:W3CDTF">2024-12-13T08:39:28Z</dcterms:modified>
</cp:coreProperties>
</file>